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1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05CB"/>
    <a:srgbClr val="F5F5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96" y="-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C464D-9162-4D93-A721-38E87C59961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2FD4-53B4-4C58-A538-8E11C38D96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362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C464D-9162-4D93-A721-38E87C59961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2FD4-53B4-4C58-A538-8E11C38D96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669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C464D-9162-4D93-A721-38E87C59961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2FD4-53B4-4C58-A538-8E11C38D96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85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C464D-9162-4D93-A721-38E87C59961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2FD4-53B4-4C58-A538-8E11C38D96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674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C464D-9162-4D93-A721-38E87C59961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2FD4-53B4-4C58-A538-8E11C38D96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2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C464D-9162-4D93-A721-38E87C59961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2FD4-53B4-4C58-A538-8E11C38D96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46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C464D-9162-4D93-A721-38E87C59961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2FD4-53B4-4C58-A538-8E11C38D96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167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C464D-9162-4D93-A721-38E87C59961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2FD4-53B4-4C58-A538-8E11C38D96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568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C464D-9162-4D93-A721-38E87C59961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2FD4-53B4-4C58-A538-8E11C38D96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157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C464D-9162-4D93-A721-38E87C59961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2FD4-53B4-4C58-A538-8E11C38D96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312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C464D-9162-4D93-A721-38E87C59961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2FD4-53B4-4C58-A538-8E11C38D96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058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5F5A7"/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rgbClr val="7030A0">
                <a:lumMod val="76000"/>
                <a:lumOff val="24000"/>
                <a:alpha val="84000"/>
              </a:srgb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C464D-9162-4D93-A721-38E87C59961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C2FD4-53B4-4C58-A538-8E11C38D96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550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08222" y="1467339"/>
            <a:ext cx="923522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Georgia" pitchFamily="18" charset="0"/>
              </a:rPr>
              <a:t>математическая</a:t>
            </a:r>
          </a:p>
          <a:p>
            <a:pPr algn="ctr"/>
            <a:r>
              <a:rPr lang="ru-RU" sz="8000" b="1" dirty="0" err="1" smtClean="0">
                <a:solidFill>
                  <a:srgbClr val="FF0000"/>
                </a:solidFill>
                <a:latin typeface="Georgia" pitchFamily="18" charset="0"/>
              </a:rPr>
              <a:t>мозайка</a:t>
            </a:r>
            <a:endParaRPr lang="ru-RU" sz="8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50446" y="6154034"/>
            <a:ext cx="1550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5 класс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21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Прямоугольник 80"/>
          <p:cNvSpPr/>
          <p:nvPr/>
        </p:nvSpPr>
        <p:spPr>
          <a:xfrm>
            <a:off x="4995409" y="2142520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5355449" y="2142520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5715489" y="2142520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6075529" y="2142520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6435569" y="2142520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6795609" y="2142520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7164817" y="2142520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4990985" y="141431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Прямоугольник 92"/>
          <p:cNvSpPr/>
          <p:nvPr/>
        </p:nvSpPr>
        <p:spPr>
          <a:xfrm>
            <a:off x="5351025" y="141431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>
            <a:off x="5711065" y="141431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6071105" y="141431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6431145" y="141431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6791185" y="141431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7160393" y="141431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7520433" y="141431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Прямоугольник 102"/>
          <p:cNvSpPr/>
          <p:nvPr/>
        </p:nvSpPr>
        <p:spPr>
          <a:xfrm>
            <a:off x="3559024" y="2861167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Прямоугольник 103"/>
          <p:cNvSpPr/>
          <p:nvPr/>
        </p:nvSpPr>
        <p:spPr>
          <a:xfrm>
            <a:off x="3919064" y="2861167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4279104" y="2861167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рямоугольник 105"/>
          <p:cNvSpPr/>
          <p:nvPr/>
        </p:nvSpPr>
        <p:spPr>
          <a:xfrm>
            <a:off x="4639144" y="2861167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4999184" y="2861167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Прямоугольник 107"/>
          <p:cNvSpPr/>
          <p:nvPr/>
        </p:nvSpPr>
        <p:spPr>
          <a:xfrm>
            <a:off x="5359224" y="2861167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рямоугольник 108"/>
          <p:cNvSpPr/>
          <p:nvPr/>
        </p:nvSpPr>
        <p:spPr>
          <a:xfrm>
            <a:off x="5728432" y="2861167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Прямоугольник 109"/>
          <p:cNvSpPr/>
          <p:nvPr/>
        </p:nvSpPr>
        <p:spPr>
          <a:xfrm>
            <a:off x="6088472" y="2861167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рямоугольник 110"/>
          <p:cNvSpPr/>
          <p:nvPr/>
        </p:nvSpPr>
        <p:spPr>
          <a:xfrm>
            <a:off x="6455408" y="2861167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836360" y="394636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196400" y="394636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556440" y="394636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3916480" y="394636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76520" y="394636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636560" y="3945716"/>
            <a:ext cx="360040" cy="361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005768" y="394636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65808" y="394636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732744" y="394636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092784" y="394636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Прямоугольник 135"/>
          <p:cNvSpPr/>
          <p:nvPr/>
        </p:nvSpPr>
        <p:spPr>
          <a:xfrm rot="5400000">
            <a:off x="5725848" y="430542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7" name="Прямоугольник 136"/>
          <p:cNvSpPr/>
          <p:nvPr/>
        </p:nvSpPr>
        <p:spPr>
          <a:xfrm rot="5400000">
            <a:off x="5725848" y="466546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8" name="Прямоугольник 137"/>
          <p:cNvSpPr/>
          <p:nvPr/>
        </p:nvSpPr>
        <p:spPr>
          <a:xfrm rot="5400000">
            <a:off x="5725848" y="502550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9" name="Прямоугольник 138"/>
          <p:cNvSpPr/>
          <p:nvPr/>
        </p:nvSpPr>
        <p:spPr>
          <a:xfrm rot="5400000">
            <a:off x="5725848" y="538554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0" name="Прямоугольник 139"/>
          <p:cNvSpPr/>
          <p:nvPr/>
        </p:nvSpPr>
        <p:spPr>
          <a:xfrm rot="5400000">
            <a:off x="5725848" y="574558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1" name="Прямоугольник 140"/>
          <p:cNvSpPr/>
          <p:nvPr/>
        </p:nvSpPr>
        <p:spPr>
          <a:xfrm rot="5400000">
            <a:off x="5725848" y="610562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097769" y="33459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57809" y="33459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817849" y="33459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177889" y="33459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537929" y="33459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897969" y="33459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267177" y="33459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627217" y="33459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994153" y="33459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354193" y="33459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 rot="5400000">
            <a:off x="4632147" y="696299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рямоугольник 114"/>
          <p:cNvSpPr/>
          <p:nvPr/>
        </p:nvSpPr>
        <p:spPr>
          <a:xfrm rot="5400000">
            <a:off x="4632147" y="1056339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Прямоугольник 115"/>
          <p:cNvSpPr/>
          <p:nvPr/>
        </p:nvSpPr>
        <p:spPr>
          <a:xfrm rot="5400000">
            <a:off x="4632147" y="1416379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рямоугольник 116"/>
          <p:cNvSpPr/>
          <p:nvPr/>
        </p:nvSpPr>
        <p:spPr>
          <a:xfrm rot="5400000">
            <a:off x="4632147" y="1776419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Прямоугольник 117"/>
          <p:cNvSpPr/>
          <p:nvPr/>
        </p:nvSpPr>
        <p:spPr>
          <a:xfrm rot="5400000">
            <a:off x="4632147" y="2136459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Прямоугольник 118"/>
          <p:cNvSpPr/>
          <p:nvPr/>
        </p:nvSpPr>
        <p:spPr>
          <a:xfrm rot="5400000">
            <a:off x="4632147" y="2496499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Прямоугольник 119"/>
          <p:cNvSpPr/>
          <p:nvPr/>
        </p:nvSpPr>
        <p:spPr>
          <a:xfrm rot="5400000">
            <a:off x="4632147" y="2865707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Прямоугольник 120"/>
          <p:cNvSpPr/>
          <p:nvPr/>
        </p:nvSpPr>
        <p:spPr>
          <a:xfrm rot="5400000">
            <a:off x="4632147" y="3225747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Прямоугольник 121"/>
          <p:cNvSpPr/>
          <p:nvPr/>
        </p:nvSpPr>
        <p:spPr>
          <a:xfrm rot="5400000">
            <a:off x="4632147" y="3592683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Прямоугольник 122"/>
          <p:cNvSpPr/>
          <p:nvPr/>
        </p:nvSpPr>
        <p:spPr>
          <a:xfrm rot="5400000">
            <a:off x="4632147" y="3952723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070981" y="610562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431021" y="610562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6791061" y="610562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Прямоугольник 124"/>
          <p:cNvSpPr/>
          <p:nvPr/>
        </p:nvSpPr>
        <p:spPr>
          <a:xfrm rot="5400000">
            <a:off x="2457809" y="2498816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Прямоугольник 125"/>
          <p:cNvSpPr/>
          <p:nvPr/>
        </p:nvSpPr>
        <p:spPr>
          <a:xfrm rot="5400000">
            <a:off x="2457809" y="2858856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Прямоугольник 126"/>
          <p:cNvSpPr/>
          <p:nvPr/>
        </p:nvSpPr>
        <p:spPr>
          <a:xfrm rot="5400000">
            <a:off x="2457809" y="3218896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Прямоугольник 127"/>
          <p:cNvSpPr/>
          <p:nvPr/>
        </p:nvSpPr>
        <p:spPr>
          <a:xfrm rot="5400000">
            <a:off x="2457809" y="3578936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Прямоугольник 128"/>
          <p:cNvSpPr/>
          <p:nvPr/>
        </p:nvSpPr>
        <p:spPr>
          <a:xfrm rot="5400000">
            <a:off x="2457809" y="3938976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Прямоугольник 129"/>
          <p:cNvSpPr/>
          <p:nvPr/>
        </p:nvSpPr>
        <p:spPr>
          <a:xfrm rot="5400000">
            <a:off x="2457809" y="4299016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0" name="Прямоугольник 209"/>
          <p:cNvSpPr/>
          <p:nvPr/>
        </p:nvSpPr>
        <p:spPr>
          <a:xfrm>
            <a:off x="2454762" y="3947008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1" name="Прямоугольник 210"/>
          <p:cNvSpPr/>
          <p:nvPr/>
        </p:nvSpPr>
        <p:spPr>
          <a:xfrm>
            <a:off x="4636560" y="4317973"/>
            <a:ext cx="360040" cy="361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0" name="TextBox 219"/>
          <p:cNvSpPr txBox="1"/>
          <p:nvPr/>
        </p:nvSpPr>
        <p:spPr>
          <a:xfrm>
            <a:off x="2051575" y="161846"/>
            <a:ext cx="429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с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2417910" y="161846"/>
            <a:ext cx="478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о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2784245" y="161846"/>
            <a:ext cx="4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к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3150580" y="161846"/>
            <a:ext cx="487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р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3516915" y="161846"/>
            <a:ext cx="460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а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3784264" y="223402"/>
            <a:ext cx="5918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Georgia" pitchFamily="18" charset="0"/>
              </a:rPr>
              <a:t>щ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4249585" y="161846"/>
            <a:ext cx="449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е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4615920" y="161846"/>
            <a:ext cx="511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н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4982255" y="161846"/>
            <a:ext cx="516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и</a:t>
            </a:r>
          </a:p>
        </p:txBody>
      </p:sp>
      <p:sp>
        <p:nvSpPr>
          <p:cNvPr id="230" name="TextBox 229"/>
          <p:cNvSpPr txBox="1"/>
          <p:nvPr/>
        </p:nvSpPr>
        <p:spPr>
          <a:xfrm>
            <a:off x="5348591" y="161846"/>
            <a:ext cx="449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е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4571816" y="1153386"/>
            <a:ext cx="487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р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4951443" y="1246594"/>
            <a:ext cx="460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а</a:t>
            </a:r>
          </a:p>
        </p:txBody>
      </p:sp>
      <p:sp>
        <p:nvSpPr>
          <p:cNvPr id="233" name="TextBox 232"/>
          <p:cNvSpPr txBox="1"/>
          <p:nvPr/>
        </p:nvSpPr>
        <p:spPr>
          <a:xfrm>
            <a:off x="5317125" y="1230720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в</a:t>
            </a:r>
          </a:p>
        </p:txBody>
      </p:sp>
      <p:sp>
        <p:nvSpPr>
          <p:cNvPr id="234" name="TextBox 233"/>
          <p:cNvSpPr txBox="1"/>
          <p:nvPr/>
        </p:nvSpPr>
        <p:spPr>
          <a:xfrm>
            <a:off x="5714925" y="1230719"/>
            <a:ext cx="449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е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6023281" y="1230720"/>
            <a:ext cx="511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н</a:t>
            </a:r>
          </a:p>
        </p:txBody>
      </p:sp>
      <p:sp>
        <p:nvSpPr>
          <p:cNvPr id="236" name="TextBox 235"/>
          <p:cNvSpPr txBox="1"/>
          <p:nvPr/>
        </p:nvSpPr>
        <p:spPr>
          <a:xfrm>
            <a:off x="6405556" y="1230720"/>
            <a:ext cx="429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с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6783221" y="1210216"/>
            <a:ext cx="436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т</a:t>
            </a:r>
          </a:p>
        </p:txBody>
      </p:sp>
      <p:sp>
        <p:nvSpPr>
          <p:cNvPr id="238" name="TextBox 237"/>
          <p:cNvSpPr txBox="1"/>
          <p:nvPr/>
        </p:nvSpPr>
        <p:spPr>
          <a:xfrm>
            <a:off x="7141268" y="1230720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в</a:t>
            </a:r>
          </a:p>
        </p:txBody>
      </p:sp>
      <p:sp>
        <p:nvSpPr>
          <p:cNvPr id="239" name="TextBox 238"/>
          <p:cNvSpPr txBox="1"/>
          <p:nvPr/>
        </p:nvSpPr>
        <p:spPr>
          <a:xfrm>
            <a:off x="7498510" y="1230720"/>
            <a:ext cx="478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о</a:t>
            </a:r>
          </a:p>
        </p:txBody>
      </p:sp>
      <p:sp>
        <p:nvSpPr>
          <p:cNvPr id="241" name="TextBox 240"/>
          <p:cNvSpPr txBox="1"/>
          <p:nvPr/>
        </p:nvSpPr>
        <p:spPr>
          <a:xfrm>
            <a:off x="4589450" y="1959629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в</a:t>
            </a:r>
          </a:p>
        </p:txBody>
      </p:sp>
      <p:sp>
        <p:nvSpPr>
          <p:cNvPr id="242" name="TextBox 241"/>
          <p:cNvSpPr txBox="1"/>
          <p:nvPr/>
        </p:nvSpPr>
        <p:spPr>
          <a:xfrm>
            <a:off x="4939264" y="1959629"/>
            <a:ext cx="516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и</a:t>
            </a:r>
          </a:p>
        </p:txBody>
      </p:sp>
      <p:sp>
        <p:nvSpPr>
          <p:cNvPr id="243" name="TextBox 242"/>
          <p:cNvSpPr txBox="1"/>
          <p:nvPr/>
        </p:nvSpPr>
        <p:spPr>
          <a:xfrm>
            <a:off x="5297857" y="1959628"/>
            <a:ext cx="487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л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5677133" y="1959629"/>
            <a:ext cx="449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е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6027593" y="1959627"/>
            <a:ext cx="511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н</a:t>
            </a:r>
          </a:p>
        </p:txBody>
      </p:sp>
      <p:sp>
        <p:nvSpPr>
          <p:cNvPr id="246" name="TextBox 245"/>
          <p:cNvSpPr txBox="1"/>
          <p:nvPr/>
        </p:nvSpPr>
        <p:spPr>
          <a:xfrm>
            <a:off x="6406248" y="1959629"/>
            <a:ext cx="4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к</a:t>
            </a:r>
          </a:p>
        </p:txBody>
      </p:sp>
      <p:sp>
        <p:nvSpPr>
          <p:cNvPr id="247" name="TextBox 246"/>
          <p:cNvSpPr txBox="1"/>
          <p:nvPr/>
        </p:nvSpPr>
        <p:spPr>
          <a:xfrm>
            <a:off x="6712837" y="1957664"/>
            <a:ext cx="516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и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7081882" y="1978058"/>
            <a:ext cx="511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н</a:t>
            </a:r>
          </a:p>
        </p:txBody>
      </p:sp>
      <p:sp>
        <p:nvSpPr>
          <p:cNvPr id="251" name="TextBox 250"/>
          <p:cNvSpPr txBox="1"/>
          <p:nvPr/>
        </p:nvSpPr>
        <p:spPr>
          <a:xfrm>
            <a:off x="3521043" y="2664269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ч</a:t>
            </a:r>
          </a:p>
        </p:txBody>
      </p:sp>
      <p:sp>
        <p:nvSpPr>
          <p:cNvPr id="252" name="TextBox 251"/>
          <p:cNvSpPr txBox="1"/>
          <p:nvPr/>
        </p:nvSpPr>
        <p:spPr>
          <a:xfrm>
            <a:off x="3852605" y="2673197"/>
            <a:ext cx="516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и</a:t>
            </a:r>
          </a:p>
        </p:txBody>
      </p:sp>
      <p:sp>
        <p:nvSpPr>
          <p:cNvPr id="253" name="TextBox 252"/>
          <p:cNvSpPr txBox="1"/>
          <p:nvPr/>
        </p:nvSpPr>
        <p:spPr>
          <a:xfrm>
            <a:off x="4219883" y="2646517"/>
            <a:ext cx="429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с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4574049" y="2633455"/>
            <a:ext cx="487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л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4944155" y="2640909"/>
            <a:ext cx="516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и</a:t>
            </a:r>
          </a:p>
        </p:txBody>
      </p:sp>
      <p:sp>
        <p:nvSpPr>
          <p:cNvPr id="256" name="TextBox 255"/>
          <p:cNvSpPr txBox="1"/>
          <p:nvPr/>
        </p:nvSpPr>
        <p:spPr>
          <a:xfrm>
            <a:off x="5348591" y="2651878"/>
            <a:ext cx="436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т</a:t>
            </a:r>
          </a:p>
        </p:txBody>
      </p:sp>
      <p:sp>
        <p:nvSpPr>
          <p:cNvPr id="257" name="TextBox 256"/>
          <p:cNvSpPr txBox="1"/>
          <p:nvPr/>
        </p:nvSpPr>
        <p:spPr>
          <a:xfrm>
            <a:off x="5714925" y="2646515"/>
            <a:ext cx="449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е</a:t>
            </a:r>
          </a:p>
        </p:txBody>
      </p:sp>
      <p:sp>
        <p:nvSpPr>
          <p:cNvPr id="258" name="TextBox 257"/>
          <p:cNvSpPr txBox="1"/>
          <p:nvPr/>
        </p:nvSpPr>
        <p:spPr>
          <a:xfrm>
            <a:off x="6064910" y="2646353"/>
            <a:ext cx="487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л</a:t>
            </a:r>
          </a:p>
        </p:txBody>
      </p:sp>
      <p:sp>
        <p:nvSpPr>
          <p:cNvPr id="259" name="TextBox 258"/>
          <p:cNvSpPr txBox="1"/>
          <p:nvPr/>
        </p:nvSpPr>
        <p:spPr>
          <a:xfrm>
            <a:off x="6446198" y="2613778"/>
            <a:ext cx="4587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ь</a:t>
            </a:r>
          </a:p>
        </p:txBody>
      </p:sp>
      <p:sp>
        <p:nvSpPr>
          <p:cNvPr id="261" name="TextBox 260"/>
          <p:cNvSpPr txBox="1"/>
          <p:nvPr/>
        </p:nvSpPr>
        <p:spPr>
          <a:xfrm>
            <a:off x="2434742" y="3735066"/>
            <a:ext cx="444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у</a:t>
            </a:r>
          </a:p>
        </p:txBody>
      </p:sp>
      <p:sp>
        <p:nvSpPr>
          <p:cNvPr id="262" name="TextBox 261"/>
          <p:cNvSpPr txBox="1"/>
          <p:nvPr/>
        </p:nvSpPr>
        <p:spPr>
          <a:xfrm>
            <a:off x="2747726" y="3748987"/>
            <a:ext cx="5549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м</a:t>
            </a:r>
          </a:p>
        </p:txBody>
      </p:sp>
      <p:sp>
        <p:nvSpPr>
          <p:cNvPr id="264" name="TextBox 263"/>
          <p:cNvSpPr txBox="1"/>
          <p:nvPr/>
        </p:nvSpPr>
        <p:spPr>
          <a:xfrm>
            <a:off x="3475099" y="3748987"/>
            <a:ext cx="511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н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3851530" y="3748987"/>
            <a:ext cx="4587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ь</a:t>
            </a:r>
          </a:p>
        </p:txBody>
      </p:sp>
      <p:sp>
        <p:nvSpPr>
          <p:cNvPr id="266" name="TextBox 265"/>
          <p:cNvSpPr txBox="1"/>
          <p:nvPr/>
        </p:nvSpPr>
        <p:spPr>
          <a:xfrm>
            <a:off x="4175329" y="3811116"/>
            <a:ext cx="590226" cy="643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Georgia" pitchFamily="18" charset="0"/>
              </a:rPr>
              <a:t>ш</a:t>
            </a:r>
          </a:p>
        </p:txBody>
      </p:sp>
      <p:sp>
        <p:nvSpPr>
          <p:cNvPr id="267" name="TextBox 266"/>
          <p:cNvSpPr txBox="1"/>
          <p:nvPr/>
        </p:nvSpPr>
        <p:spPr>
          <a:xfrm>
            <a:off x="4625277" y="3748987"/>
            <a:ext cx="460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а</a:t>
            </a:r>
          </a:p>
        </p:txBody>
      </p:sp>
      <p:sp>
        <p:nvSpPr>
          <p:cNvPr id="268" name="TextBox 267"/>
          <p:cNvSpPr txBox="1"/>
          <p:nvPr/>
        </p:nvSpPr>
        <p:spPr>
          <a:xfrm>
            <a:off x="4959937" y="3748987"/>
            <a:ext cx="449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е</a:t>
            </a:r>
          </a:p>
        </p:txBody>
      </p:sp>
      <p:sp>
        <p:nvSpPr>
          <p:cNvPr id="269" name="TextBox 268"/>
          <p:cNvSpPr txBox="1"/>
          <p:nvPr/>
        </p:nvSpPr>
        <p:spPr>
          <a:xfrm>
            <a:off x="5283377" y="3748987"/>
            <a:ext cx="5549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м</a:t>
            </a:r>
          </a:p>
        </p:txBody>
      </p:sp>
      <p:sp>
        <p:nvSpPr>
          <p:cNvPr id="270" name="TextBox 269"/>
          <p:cNvSpPr txBox="1"/>
          <p:nvPr/>
        </p:nvSpPr>
        <p:spPr>
          <a:xfrm>
            <a:off x="5686071" y="3748987"/>
            <a:ext cx="478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о</a:t>
            </a:r>
          </a:p>
        </p:txBody>
      </p:sp>
      <p:sp>
        <p:nvSpPr>
          <p:cNvPr id="277" name="TextBox 276"/>
          <p:cNvSpPr txBox="1"/>
          <p:nvPr/>
        </p:nvSpPr>
        <p:spPr>
          <a:xfrm>
            <a:off x="3990598" y="4977923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b="1" dirty="0">
              <a:latin typeface="Georgia" pitchFamily="18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4723268" y="4455403"/>
            <a:ext cx="1847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b="1" dirty="0" smtClean="0">
              <a:latin typeface="Georgia" pitchFamily="18" charset="0"/>
            </a:endParaRPr>
          </a:p>
          <a:p>
            <a:endParaRPr lang="ru-RU" sz="3600" b="1" dirty="0">
              <a:latin typeface="Georgia" pitchFamily="18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5672955" y="5907958"/>
            <a:ext cx="4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к</a:t>
            </a:r>
          </a:p>
        </p:txBody>
      </p:sp>
      <p:sp>
        <p:nvSpPr>
          <p:cNvPr id="282" name="TextBox 281"/>
          <p:cNvSpPr txBox="1"/>
          <p:nvPr/>
        </p:nvSpPr>
        <p:spPr>
          <a:xfrm>
            <a:off x="5998731" y="5912717"/>
            <a:ext cx="487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р</a:t>
            </a:r>
          </a:p>
        </p:txBody>
      </p:sp>
      <p:sp>
        <p:nvSpPr>
          <p:cNvPr id="283" name="TextBox 282"/>
          <p:cNvSpPr txBox="1"/>
          <p:nvPr/>
        </p:nvSpPr>
        <p:spPr>
          <a:xfrm>
            <a:off x="6391130" y="5912715"/>
            <a:ext cx="444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у</a:t>
            </a:r>
          </a:p>
        </p:txBody>
      </p:sp>
      <p:sp>
        <p:nvSpPr>
          <p:cNvPr id="284" name="TextBox 283"/>
          <p:cNvSpPr txBox="1"/>
          <p:nvPr/>
        </p:nvSpPr>
        <p:spPr>
          <a:xfrm>
            <a:off x="6768681" y="5912716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г</a:t>
            </a:r>
          </a:p>
        </p:txBody>
      </p:sp>
      <p:sp>
        <p:nvSpPr>
          <p:cNvPr id="291" name="TextBox 290"/>
          <p:cNvSpPr txBox="1"/>
          <p:nvPr/>
        </p:nvSpPr>
        <p:spPr>
          <a:xfrm>
            <a:off x="6064910" y="3748987"/>
            <a:ext cx="449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е</a:t>
            </a:r>
          </a:p>
        </p:txBody>
      </p:sp>
      <p:sp>
        <p:nvSpPr>
          <p:cNvPr id="292" name="TextBox 291"/>
          <p:cNvSpPr txBox="1"/>
          <p:nvPr/>
        </p:nvSpPr>
        <p:spPr>
          <a:xfrm>
            <a:off x="3142133" y="3748987"/>
            <a:ext cx="449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е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1750792" y="504815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2110832" y="504815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2470872" y="504815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830912" y="504815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3190952" y="504815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3550992" y="504815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920200" y="504815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1" name="Прямоугольник 130"/>
          <p:cNvSpPr/>
          <p:nvPr/>
        </p:nvSpPr>
        <p:spPr>
          <a:xfrm rot="5400000">
            <a:off x="2457809" y="504570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Прямоугольник 131"/>
          <p:cNvSpPr/>
          <p:nvPr/>
        </p:nvSpPr>
        <p:spPr>
          <a:xfrm rot="5400000">
            <a:off x="2457809" y="5405742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" name="Прямоугольник 132"/>
          <p:cNvSpPr/>
          <p:nvPr/>
        </p:nvSpPr>
        <p:spPr>
          <a:xfrm rot="5400000">
            <a:off x="2457809" y="5772678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4" name="Прямоугольник 133"/>
          <p:cNvSpPr/>
          <p:nvPr/>
        </p:nvSpPr>
        <p:spPr>
          <a:xfrm rot="5400000">
            <a:off x="2457809" y="6132718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1" name="TextBox 270"/>
          <p:cNvSpPr txBox="1"/>
          <p:nvPr/>
        </p:nvSpPr>
        <p:spPr>
          <a:xfrm>
            <a:off x="1714160" y="4860710"/>
            <a:ext cx="44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Georgia" pitchFamily="18" charset="0"/>
              </a:rPr>
              <a:t>д</a:t>
            </a:r>
          </a:p>
        </p:txBody>
      </p:sp>
      <p:sp>
        <p:nvSpPr>
          <p:cNvPr id="272" name="TextBox 271"/>
          <p:cNvSpPr txBox="1"/>
          <p:nvPr/>
        </p:nvSpPr>
        <p:spPr>
          <a:xfrm>
            <a:off x="2080948" y="4860709"/>
            <a:ext cx="449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е</a:t>
            </a:r>
          </a:p>
        </p:txBody>
      </p:sp>
      <p:sp>
        <p:nvSpPr>
          <p:cNvPr id="273" name="TextBox 272"/>
          <p:cNvSpPr txBox="1"/>
          <p:nvPr/>
        </p:nvSpPr>
        <p:spPr>
          <a:xfrm>
            <a:off x="2407075" y="4862922"/>
            <a:ext cx="487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л</a:t>
            </a:r>
          </a:p>
        </p:txBody>
      </p:sp>
      <p:sp>
        <p:nvSpPr>
          <p:cNvPr id="274" name="TextBox 273"/>
          <p:cNvSpPr txBox="1"/>
          <p:nvPr/>
        </p:nvSpPr>
        <p:spPr>
          <a:xfrm>
            <a:off x="2814701" y="4856514"/>
            <a:ext cx="449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е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275" name="TextBox 274"/>
          <p:cNvSpPr txBox="1"/>
          <p:nvPr/>
        </p:nvSpPr>
        <p:spPr>
          <a:xfrm>
            <a:off x="3151335" y="4857483"/>
            <a:ext cx="511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н</a:t>
            </a:r>
          </a:p>
        </p:txBody>
      </p:sp>
      <p:sp>
        <p:nvSpPr>
          <p:cNvPr id="276" name="TextBox 275"/>
          <p:cNvSpPr txBox="1"/>
          <p:nvPr/>
        </p:nvSpPr>
        <p:spPr>
          <a:xfrm>
            <a:off x="3480800" y="4856513"/>
            <a:ext cx="516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и</a:t>
            </a:r>
          </a:p>
        </p:txBody>
      </p:sp>
      <p:sp>
        <p:nvSpPr>
          <p:cNvPr id="293" name="TextBox 292"/>
          <p:cNvSpPr txBox="1"/>
          <p:nvPr/>
        </p:nvSpPr>
        <p:spPr>
          <a:xfrm>
            <a:off x="3874503" y="4856460"/>
            <a:ext cx="449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е</a:t>
            </a:r>
          </a:p>
        </p:txBody>
      </p:sp>
      <p:sp>
        <p:nvSpPr>
          <p:cNvPr id="294" name="TextBox 293"/>
          <p:cNvSpPr txBox="1"/>
          <p:nvPr/>
        </p:nvSpPr>
        <p:spPr>
          <a:xfrm>
            <a:off x="4618397" y="514612"/>
            <a:ext cx="449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е</a:t>
            </a:r>
          </a:p>
        </p:txBody>
      </p:sp>
      <p:sp>
        <p:nvSpPr>
          <p:cNvPr id="295" name="TextBox 294"/>
          <p:cNvSpPr txBox="1"/>
          <p:nvPr/>
        </p:nvSpPr>
        <p:spPr>
          <a:xfrm>
            <a:off x="4565729" y="830220"/>
            <a:ext cx="506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п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4604374" y="1596399"/>
            <a:ext cx="460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а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4578680" y="2282792"/>
            <a:ext cx="516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и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4591999" y="2998712"/>
            <a:ext cx="4587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ь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4591999" y="3411098"/>
            <a:ext cx="511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н</a:t>
            </a:r>
          </a:p>
        </p:txBody>
      </p:sp>
      <p:sp>
        <p:nvSpPr>
          <p:cNvPr id="300" name="TextBox 299"/>
          <p:cNvSpPr txBox="1"/>
          <p:nvPr/>
        </p:nvSpPr>
        <p:spPr>
          <a:xfrm>
            <a:off x="4605150" y="4117282"/>
            <a:ext cx="4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я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5680546" y="4117280"/>
            <a:ext cx="429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с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5677133" y="4455403"/>
            <a:ext cx="436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т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5677133" y="4808609"/>
            <a:ext cx="460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а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5664309" y="5205471"/>
            <a:ext cx="436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т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5675441" y="5562944"/>
            <a:ext cx="478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о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06" name="Прямоугольник 305"/>
          <p:cNvSpPr/>
          <p:nvPr/>
        </p:nvSpPr>
        <p:spPr>
          <a:xfrm rot="5400000">
            <a:off x="2457809" y="4663679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8" name="Прямоугольник 307"/>
          <p:cNvSpPr/>
          <p:nvPr/>
        </p:nvSpPr>
        <p:spPr>
          <a:xfrm rot="5400000">
            <a:off x="2458172" y="6491064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0" name="TextBox 309"/>
          <p:cNvSpPr txBox="1"/>
          <p:nvPr/>
        </p:nvSpPr>
        <p:spPr>
          <a:xfrm>
            <a:off x="2397457" y="2305043"/>
            <a:ext cx="506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п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2407075" y="2679639"/>
            <a:ext cx="4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я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2418087" y="3042168"/>
            <a:ext cx="436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т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2405263" y="3411098"/>
            <a:ext cx="516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и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2418087" y="4155870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г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2405263" y="4486247"/>
            <a:ext cx="478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о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16" name="TextBox 315"/>
          <p:cNvSpPr txBox="1"/>
          <p:nvPr/>
        </p:nvSpPr>
        <p:spPr>
          <a:xfrm>
            <a:off x="2405263" y="5227928"/>
            <a:ext cx="4587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ь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2405263" y="5624010"/>
            <a:ext cx="511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н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18" name="TextBox 317"/>
          <p:cNvSpPr txBox="1"/>
          <p:nvPr/>
        </p:nvSpPr>
        <p:spPr>
          <a:xfrm>
            <a:off x="2405263" y="5989572"/>
            <a:ext cx="516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и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2418087" y="6288131"/>
            <a:ext cx="4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к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1750792" y="334592"/>
            <a:ext cx="3878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4642999" y="-8308"/>
            <a:ext cx="3878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2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1189247" y="5021650"/>
            <a:ext cx="589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1 0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2138587" y="3917226"/>
            <a:ext cx="3878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6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2448501" y="2144299"/>
            <a:ext cx="3878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9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25" name="TextBox 324"/>
          <p:cNvSpPr txBox="1"/>
          <p:nvPr/>
        </p:nvSpPr>
        <p:spPr>
          <a:xfrm>
            <a:off x="3263863" y="2802749"/>
            <a:ext cx="3878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5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4355976" y="2136459"/>
            <a:ext cx="3878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4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4301954" y="1394279"/>
            <a:ext cx="3878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3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5700613" y="3522026"/>
            <a:ext cx="3878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7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5422414" y="6088076"/>
            <a:ext cx="3878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8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3579" y="1157934"/>
            <a:ext cx="1812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2x – 6 = 2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1383" y="1625714"/>
            <a:ext cx="3943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23= </a:t>
            </a:r>
            <a:r>
              <a:rPr lang="en-US" sz="2800" b="1" dirty="0">
                <a:solidFill>
                  <a:srgbClr val="00B050"/>
                </a:solidFill>
              </a:rPr>
              <a:t>4 ∙ </a:t>
            </a:r>
            <a:r>
              <a:rPr lang="en-US" sz="2800" b="1" dirty="0" smtClean="0">
                <a:solidFill>
                  <a:srgbClr val="00B050"/>
                </a:solidFill>
              </a:rPr>
              <a:t>5 + 3.  </a:t>
            </a:r>
            <a:r>
              <a:rPr lang="ru-RU" sz="2800" b="1" dirty="0" smtClean="0">
                <a:solidFill>
                  <a:srgbClr val="00B050"/>
                </a:solidFill>
              </a:rPr>
              <a:t> </a:t>
            </a:r>
            <a:r>
              <a:rPr lang="en-US" sz="2800" b="1" dirty="0" smtClean="0">
                <a:solidFill>
                  <a:srgbClr val="00B050"/>
                </a:solidFill>
              </a:rPr>
              <a:t>3 – </a:t>
            </a:r>
            <a:r>
              <a:rPr lang="ru-RU" sz="2800" b="1" dirty="0" smtClean="0">
                <a:solidFill>
                  <a:srgbClr val="00B050"/>
                </a:solidFill>
              </a:rPr>
              <a:t>это . . .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6" name="Правильный пятиугольник 5"/>
          <p:cNvSpPr/>
          <p:nvPr/>
        </p:nvSpPr>
        <p:spPr>
          <a:xfrm>
            <a:off x="322636" y="1235879"/>
            <a:ext cx="1608175" cy="1566870"/>
          </a:xfrm>
          <a:prstGeom prst="pentagon">
            <a:avLst/>
          </a:prstGeom>
          <a:solidFill>
            <a:schemeClr val="accent4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51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" grpId="0"/>
      <p:bldP spid="222" grpId="0"/>
      <p:bldP spid="223" grpId="0"/>
      <p:bldP spid="224" grpId="0"/>
      <p:bldP spid="225" grpId="0"/>
      <p:bldP spid="226" grpId="0"/>
      <p:bldP spid="227" grpId="0"/>
      <p:bldP spid="228" grpId="0"/>
      <p:bldP spid="229" grpId="0"/>
      <p:bldP spid="230" grpId="0"/>
      <p:bldP spid="231" grpId="0"/>
      <p:bldP spid="232" grpId="0"/>
      <p:bldP spid="233" grpId="0"/>
      <p:bldP spid="234" grpId="0"/>
      <p:bldP spid="235" grpId="0"/>
      <p:bldP spid="236" grpId="0"/>
      <p:bldP spid="237" grpId="0"/>
      <p:bldP spid="238" grpId="0"/>
      <p:bldP spid="239" grpId="0"/>
      <p:bldP spid="241" grpId="0"/>
      <p:bldP spid="242" grpId="0"/>
      <p:bldP spid="243" grpId="0"/>
      <p:bldP spid="244" grpId="0"/>
      <p:bldP spid="245" grpId="0"/>
      <p:bldP spid="246" grpId="0"/>
      <p:bldP spid="247" grpId="0"/>
      <p:bldP spid="248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1" grpId="0"/>
      <p:bldP spid="262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81" grpId="0"/>
      <p:bldP spid="282" grpId="0"/>
      <p:bldP spid="283" grpId="0"/>
      <p:bldP spid="284" grpId="0"/>
      <p:bldP spid="291" grpId="0"/>
      <p:bldP spid="292" grpId="0"/>
      <p:bldP spid="271" grpId="0"/>
      <p:bldP spid="272" grpId="0"/>
      <p:bldP spid="273" grpId="0"/>
      <p:bldP spid="274" grpId="0"/>
      <p:bldP spid="275" grpId="0"/>
      <p:bldP spid="276" grpId="0"/>
      <p:bldP spid="293" grpId="0"/>
      <p:bldP spid="294" grpId="0"/>
      <p:bldP spid="295" grpId="0"/>
      <p:bldP spid="296" grpId="0"/>
      <p:bldP spid="297" grpId="0"/>
      <p:bldP spid="298" grpId="0"/>
      <p:bldP spid="299" grpId="0"/>
      <p:bldP spid="300" grpId="0"/>
      <p:bldP spid="301" grpId="0"/>
      <p:bldP spid="302" grpId="0"/>
      <p:bldP spid="303" grpId="0"/>
      <p:bldP spid="304" grpId="0"/>
      <p:bldP spid="305" grpId="0"/>
      <p:bldP spid="310" grpId="0"/>
      <p:bldP spid="311" grpId="0"/>
      <p:bldP spid="312" grpId="0"/>
      <p:bldP spid="313" grpId="0"/>
      <p:bldP spid="314" grpId="0"/>
      <p:bldP spid="315" grpId="0"/>
      <p:bldP spid="316" grpId="0"/>
      <p:bldP spid="317" grpId="0"/>
      <p:bldP spid="318" grpId="0"/>
      <p:bldP spid="319" grpId="0"/>
      <p:bldP spid="2" grpId="0"/>
      <p:bldP spid="2" grpId="1"/>
      <p:bldP spid="5" grpId="0"/>
      <p:bldP spid="5" grpId="1"/>
      <p:bldP spid="6" grpId="0" animBg="1"/>
      <p:bldP spid="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44734" y="1230910"/>
            <a:ext cx="42482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4 конкурс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657" y="2564904"/>
            <a:ext cx="837601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Georgia" pitchFamily="18" charset="0"/>
              </a:rPr>
              <a:t>м</a:t>
            </a:r>
            <a:r>
              <a:rPr lang="ru-RU" sz="7200" b="1" dirty="0" smtClean="0">
                <a:solidFill>
                  <a:srgbClr val="002060"/>
                </a:solidFill>
                <a:latin typeface="Georgia" pitchFamily="18" charset="0"/>
              </a:rPr>
              <a:t>атематические</a:t>
            </a:r>
          </a:p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Georgia" pitchFamily="18" charset="0"/>
              </a:rPr>
              <a:t>цепочки</a:t>
            </a:r>
            <a:endParaRPr lang="ru-RU" sz="7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" name="Picture 2" descr="удивленный мышонок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57" y="3573016"/>
            <a:ext cx="1810959" cy="303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87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44734" y="1230910"/>
            <a:ext cx="42098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5 конкурс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1590" y="2556425"/>
            <a:ext cx="43925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002060"/>
                </a:solidFill>
                <a:latin typeface="Georgia" pitchFamily="18" charset="0"/>
              </a:rPr>
              <a:t>задачи</a:t>
            </a:r>
            <a:endParaRPr lang="ru-RU" sz="8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" name="Picture 13" descr="незнайка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56" y="3068960"/>
            <a:ext cx="2528746" cy="362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9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495" y="1196752"/>
            <a:ext cx="925285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latin typeface="Georgia" pitchFamily="18" charset="0"/>
              </a:rPr>
              <a:t>За книгу заплатили 1 рубль</a:t>
            </a:r>
          </a:p>
          <a:p>
            <a:pPr algn="ctr"/>
            <a:r>
              <a:rPr lang="ru-RU" sz="4800" b="1" dirty="0" smtClean="0">
                <a:latin typeface="Georgia" pitchFamily="18" charset="0"/>
              </a:rPr>
              <a:t> и еще </a:t>
            </a:r>
            <a:r>
              <a:rPr lang="ru-RU" sz="4800" b="1" dirty="0" err="1" smtClean="0">
                <a:latin typeface="Georgia" pitchFamily="18" charset="0"/>
              </a:rPr>
              <a:t>полстоимости</a:t>
            </a:r>
            <a:r>
              <a:rPr lang="ru-RU" sz="4800" b="1" dirty="0" smtClean="0">
                <a:latin typeface="Georgia" pitchFamily="18" charset="0"/>
              </a:rPr>
              <a:t> </a:t>
            </a:r>
          </a:p>
          <a:p>
            <a:pPr algn="ctr"/>
            <a:r>
              <a:rPr lang="ru-RU" sz="4800" b="1" dirty="0" smtClean="0">
                <a:latin typeface="Georgia" pitchFamily="18" charset="0"/>
              </a:rPr>
              <a:t>книги. Сколько стоит </a:t>
            </a:r>
          </a:p>
          <a:p>
            <a:pPr algn="ctr"/>
            <a:r>
              <a:rPr lang="ru-RU" sz="4800" b="1" dirty="0" smtClean="0">
                <a:latin typeface="Georgia" pitchFamily="18" charset="0"/>
              </a:rPr>
              <a:t>книга? </a:t>
            </a:r>
            <a:endParaRPr lang="ru-RU" sz="4800" b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461659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Задача 1.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94931" y="4792796"/>
            <a:ext cx="15279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2 рубля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01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1840" y="461659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Задача 2.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09941" y="1628800"/>
            <a:ext cx="85074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latin typeface="Georgia" pitchFamily="18" charset="0"/>
              </a:rPr>
              <a:t>Найти число, одна треть </a:t>
            </a:r>
          </a:p>
          <a:p>
            <a:pPr algn="ctr"/>
            <a:r>
              <a:rPr lang="ru-RU" sz="4800" b="1" dirty="0" smtClean="0">
                <a:latin typeface="Georgia" pitchFamily="18" charset="0"/>
              </a:rPr>
              <a:t>которого составляет 12.</a:t>
            </a:r>
            <a:endParaRPr lang="ru-RU" sz="4800" b="1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5976" y="4792795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36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13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1840" y="461659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Задача 3.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827" y="1628800"/>
            <a:ext cx="928972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latin typeface="Georgia" pitchFamily="18" charset="0"/>
              </a:rPr>
              <a:t>В семье у каждого из шести</a:t>
            </a:r>
          </a:p>
          <a:p>
            <a:pPr algn="ctr"/>
            <a:r>
              <a:rPr lang="ru-RU" sz="4800" b="1" dirty="0" smtClean="0">
                <a:latin typeface="Georgia" pitchFamily="18" charset="0"/>
              </a:rPr>
              <a:t> братьев есть по сестре. </a:t>
            </a:r>
          </a:p>
          <a:p>
            <a:pPr algn="ctr"/>
            <a:r>
              <a:rPr lang="ru-RU" sz="4800" b="1" dirty="0" smtClean="0">
                <a:latin typeface="Georgia" pitchFamily="18" charset="0"/>
              </a:rPr>
              <a:t>Сколько детей в этой </a:t>
            </a:r>
          </a:p>
          <a:p>
            <a:pPr algn="ctr"/>
            <a:r>
              <a:rPr lang="ru-RU" sz="4800" b="1" dirty="0" smtClean="0">
                <a:latin typeface="Georgia" pitchFamily="18" charset="0"/>
              </a:rPr>
              <a:t>семье?</a:t>
            </a:r>
            <a:endParaRPr lang="ru-RU" sz="4800" b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479279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7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42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1840" y="13849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Задача 4.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3534" y="784824"/>
            <a:ext cx="8448146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latin typeface="Georgia" pitchFamily="18" charset="0"/>
              </a:rPr>
              <a:t>Напишите девять цифр: </a:t>
            </a:r>
          </a:p>
          <a:p>
            <a:pPr algn="ctr"/>
            <a:r>
              <a:rPr lang="ru-RU" sz="4800" b="1" dirty="0" smtClean="0">
                <a:latin typeface="Georgia" pitchFamily="18" charset="0"/>
              </a:rPr>
              <a:t>1, 2, 3, 4, 5, 6, 7, 8, 9. </a:t>
            </a:r>
          </a:p>
          <a:p>
            <a:pPr algn="ctr"/>
            <a:r>
              <a:rPr lang="ru-RU" sz="4800" b="1" dirty="0" smtClean="0">
                <a:latin typeface="Georgia" pitchFamily="18" charset="0"/>
              </a:rPr>
              <a:t>Не меняя порядка цифр,</a:t>
            </a:r>
          </a:p>
          <a:p>
            <a:pPr algn="ctr"/>
            <a:r>
              <a:rPr lang="ru-RU" sz="4800" b="1" dirty="0" smtClean="0">
                <a:latin typeface="Georgia" pitchFamily="18" charset="0"/>
              </a:rPr>
              <a:t>Расставьте между ними </a:t>
            </a:r>
          </a:p>
          <a:p>
            <a:pPr algn="ctr"/>
            <a:r>
              <a:rPr lang="ru-RU" sz="4800" b="1" dirty="0" smtClean="0">
                <a:latin typeface="Georgia" pitchFamily="18" charset="0"/>
              </a:rPr>
              <a:t>знаки «+» или «-» так, </a:t>
            </a:r>
          </a:p>
          <a:p>
            <a:pPr algn="ctr"/>
            <a:r>
              <a:rPr lang="ru-RU" sz="4800" b="1" dirty="0" smtClean="0">
                <a:latin typeface="Georgia" pitchFamily="18" charset="0"/>
              </a:rPr>
              <a:t>чтобы в результате </a:t>
            </a:r>
          </a:p>
          <a:p>
            <a:pPr algn="ctr"/>
            <a:r>
              <a:rPr lang="ru-RU" sz="4800" b="1" dirty="0" smtClean="0">
                <a:latin typeface="Georgia" pitchFamily="18" charset="0"/>
              </a:rPr>
              <a:t>получилось.</a:t>
            </a:r>
            <a:endParaRPr lang="ru-RU" sz="48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646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2534977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123 – 45 – 67 + 89 = 100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67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1840" y="461659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Задача 5.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-5211" y="1628800"/>
            <a:ext cx="933781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Georgia" pitchFamily="18" charset="0"/>
              </a:rPr>
              <a:t>В квартире есть настенные часы </a:t>
            </a:r>
          </a:p>
          <a:p>
            <a:pPr algn="ctr"/>
            <a:r>
              <a:rPr lang="ru-RU" sz="4000" b="1" dirty="0" smtClean="0">
                <a:latin typeface="Georgia" pitchFamily="18" charset="0"/>
              </a:rPr>
              <a:t>с боем. Они отбивают полные </a:t>
            </a:r>
          </a:p>
          <a:p>
            <a:pPr algn="ctr"/>
            <a:r>
              <a:rPr lang="ru-RU" sz="4000" b="1" dirty="0" smtClean="0">
                <a:latin typeface="Georgia" pitchFamily="18" charset="0"/>
              </a:rPr>
              <a:t>часы и одним ударом каждые </a:t>
            </a:r>
          </a:p>
          <a:p>
            <a:pPr algn="ctr"/>
            <a:r>
              <a:rPr lang="ru-RU" sz="4000" b="1" dirty="0" smtClean="0">
                <a:latin typeface="Georgia" pitchFamily="18" charset="0"/>
              </a:rPr>
              <a:t>полчаса. Сколько ударов </a:t>
            </a:r>
          </a:p>
          <a:p>
            <a:pPr algn="ctr"/>
            <a:r>
              <a:rPr lang="ru-RU" sz="4000" b="1" dirty="0" smtClean="0">
                <a:latin typeface="Georgia" pitchFamily="18" charset="0"/>
              </a:rPr>
              <a:t>отобьют часы за сутки?</a:t>
            </a:r>
            <a:endParaRPr lang="ru-RU" sz="4000" b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7904" y="4792794"/>
            <a:ext cx="21663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180 ударов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99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72658" y="1700808"/>
            <a:ext cx="47986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ПОЗДРАВЛЯЕМ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42021" y="2967335"/>
            <a:ext cx="665996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ПОБЕДЕТЕЛЕЙ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371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8338" y="1454342"/>
            <a:ext cx="37353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1 конкурс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2420888"/>
            <a:ext cx="55787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latin typeface="Georgia" pitchFamily="18" charset="0"/>
              </a:rPr>
              <a:t>разминка</a:t>
            </a:r>
            <a:endParaRPr lang="ru-RU" sz="8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" name="Picture 7" descr="1_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499" y="169113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02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но 2 4"/>
          <p:cNvSpPr/>
          <p:nvPr/>
        </p:nvSpPr>
        <p:spPr>
          <a:xfrm>
            <a:off x="683568" y="188640"/>
            <a:ext cx="8712968" cy="6264696"/>
          </a:xfrm>
          <a:prstGeom prst="irregularSeal2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СПАСИБО ЗА</a:t>
            </a:r>
          </a:p>
          <a:p>
            <a:pPr algn="ctr"/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УЧАСТИЕ</a:t>
            </a:r>
            <a:endParaRPr lang="ru-RU" sz="5400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9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7052" y="1453952"/>
            <a:ext cx="38298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2 конкурс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7052" y="2772520"/>
            <a:ext cx="414889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latin typeface="Georgia" pitchFamily="18" charset="0"/>
              </a:rPr>
              <a:t>ребусы</a:t>
            </a:r>
            <a:endParaRPr lang="ru-RU" sz="8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" name="Рисунок 4" descr="32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35387"/>
            <a:ext cx="3743325" cy="312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18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nap05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424" y="692695"/>
            <a:ext cx="4819856" cy="3407125"/>
          </a:xfrm>
          <a:prstGeom prst="rect">
            <a:avLst/>
          </a:prstGeom>
          <a:noFill/>
          <a:ln w="76200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2699792" y="4590256"/>
            <a:ext cx="3965120" cy="108012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solidFill>
                  <a:srgbClr val="C605CB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Вершина</a:t>
            </a:r>
          </a:p>
        </p:txBody>
      </p:sp>
    </p:spTree>
    <p:extLst>
      <p:ext uri="{BB962C8B-B14F-4D97-AF65-F5344CB8AC3E}">
        <p14:creationId xmlns:p14="http://schemas.microsoft.com/office/powerpoint/2010/main" val="295824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ребус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724" y="1052734"/>
            <a:ext cx="4680520" cy="2846383"/>
          </a:xfrm>
          <a:prstGeom prst="rect">
            <a:avLst/>
          </a:prstGeom>
          <a:noFill/>
          <a:ln w="76200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3671825" y="4653136"/>
            <a:ext cx="2196319" cy="108012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1190"/>
              </a:avLst>
            </a:prstTxWarp>
          </a:bodyPr>
          <a:lstStyle/>
          <a:p>
            <a:pPr algn="ctr"/>
            <a:r>
              <a:rPr lang="ru-RU" sz="3600" b="1" kern="10" dirty="0">
                <a:solidFill>
                  <a:srgbClr val="C605CB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Луч</a:t>
            </a:r>
          </a:p>
        </p:txBody>
      </p:sp>
    </p:spTree>
    <p:extLst>
      <p:ext uri="{BB962C8B-B14F-4D97-AF65-F5344CB8AC3E}">
        <p14:creationId xmlns:p14="http://schemas.microsoft.com/office/powerpoint/2010/main" val="28616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52736"/>
            <a:ext cx="6371617" cy="2880320"/>
          </a:xfrm>
          <a:prstGeom prst="rect">
            <a:avLst/>
          </a:prstGeom>
          <a:noFill/>
          <a:ln w="76200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3041284" y="4293096"/>
            <a:ext cx="3528392" cy="108012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solidFill>
                  <a:srgbClr val="C605CB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Задача</a:t>
            </a:r>
          </a:p>
        </p:txBody>
      </p:sp>
    </p:spTree>
    <p:extLst>
      <p:ext uri="{BB962C8B-B14F-4D97-AF65-F5344CB8AC3E}">
        <p14:creationId xmlns:p14="http://schemas.microsoft.com/office/powerpoint/2010/main" val="1109579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nap05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32656"/>
            <a:ext cx="2955418" cy="4104456"/>
          </a:xfrm>
          <a:prstGeom prst="rect">
            <a:avLst/>
          </a:prstGeom>
          <a:noFill/>
          <a:ln w="76200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3301982" y="5013177"/>
            <a:ext cx="3129042" cy="10081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solidFill>
                  <a:srgbClr val="C605CB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Знак</a:t>
            </a:r>
          </a:p>
        </p:txBody>
      </p:sp>
    </p:spTree>
    <p:extLst>
      <p:ext uri="{BB962C8B-B14F-4D97-AF65-F5344CB8AC3E}">
        <p14:creationId xmlns:p14="http://schemas.microsoft.com/office/powerpoint/2010/main" val="83580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img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6" y="908720"/>
            <a:ext cx="7252850" cy="2376264"/>
          </a:xfrm>
          <a:prstGeom prst="rect">
            <a:avLst/>
          </a:prstGeom>
          <a:noFill/>
          <a:ln w="76200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2483768" y="4144171"/>
            <a:ext cx="4896544" cy="122413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solidFill>
                  <a:srgbClr val="C605CB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Сложение</a:t>
            </a:r>
          </a:p>
        </p:txBody>
      </p:sp>
    </p:spTree>
    <p:extLst>
      <p:ext uri="{BB962C8B-B14F-4D97-AF65-F5344CB8AC3E}">
        <p14:creationId xmlns:p14="http://schemas.microsoft.com/office/powerpoint/2010/main" val="394762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33163" y="1230910"/>
            <a:ext cx="38282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3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конкурс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2771180"/>
            <a:ext cx="642034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002060"/>
                </a:solidFill>
                <a:latin typeface="Georgia" pitchFamily="18" charset="0"/>
              </a:rPr>
              <a:t>кроссворд</a:t>
            </a:r>
            <a:endParaRPr lang="ru-RU" sz="8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" name="Picture 12" descr="Рисунок1цы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69160"/>
            <a:ext cx="1871663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95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ymphon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75000"/>
              </a:schemeClr>
            </a:gs>
            <a:gs pos="100000">
              <a:schemeClr val="phClr">
                <a:tint val="75000"/>
                <a:satMod val="2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50000"/>
                <a:satMod val="115000"/>
              </a:schemeClr>
            </a:gs>
            <a:gs pos="100000">
              <a:schemeClr val="phClr">
                <a:tint val="80000"/>
                <a:shade val="100000"/>
                <a:alpha val="85000"/>
                <a:satMod val="25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0000"/>
              <a:satMod val="125000"/>
            </a:schemeClr>
          </a:solidFill>
          <a:prstDash val="solid"/>
        </a:ln>
        <a:ln w="25400" cap="flat" cmpd="sng" algn="ctr">
          <a:solidFill>
            <a:schemeClr val="phClr">
              <a:shade val="90000"/>
              <a:satMod val="13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4200000"/>
            </a:lightRig>
          </a:scene3d>
          <a:sp3d>
            <a:bevelT w="25400" h="0" prst="convex"/>
          </a:sp3d>
        </a:effectStyle>
        <a:effectStyle>
          <a:effectLst>
            <a:outerShdw blurRad="762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4200000"/>
            </a:lightRig>
          </a:scene3d>
          <a:sp3d>
            <a:bevelT w="63500" h="254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278</Words>
  <Application>Microsoft Office PowerPoint</Application>
  <PresentationFormat>Экран (4:3)</PresentationFormat>
  <Paragraphs>147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Lelka</cp:lastModifiedBy>
  <cp:revision>29</cp:revision>
  <dcterms:created xsi:type="dcterms:W3CDTF">2011-12-05T15:49:42Z</dcterms:created>
  <dcterms:modified xsi:type="dcterms:W3CDTF">2011-12-12T20:05:14Z</dcterms:modified>
</cp:coreProperties>
</file>