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  <p:sldMasterId id="2147483964" r:id="rId2"/>
  </p:sldMasterIdLst>
  <p:sldIdLst>
    <p:sldId id="256" r:id="rId3"/>
    <p:sldId id="271" r:id="rId4"/>
    <p:sldId id="266" r:id="rId5"/>
    <p:sldId id="267" r:id="rId6"/>
    <p:sldId id="276" r:id="rId7"/>
    <p:sldId id="297" r:id="rId8"/>
    <p:sldId id="298" r:id="rId9"/>
    <p:sldId id="283" r:id="rId10"/>
    <p:sldId id="285" r:id="rId11"/>
    <p:sldId id="286" r:id="rId12"/>
    <p:sldId id="296" r:id="rId13"/>
    <p:sldId id="278" r:id="rId14"/>
    <p:sldId id="287" r:id="rId15"/>
    <p:sldId id="289" r:id="rId16"/>
    <p:sldId id="281" r:id="rId17"/>
    <p:sldId id="290" r:id="rId18"/>
    <p:sldId id="291" r:id="rId19"/>
    <p:sldId id="295" r:id="rId20"/>
    <p:sldId id="261" r:id="rId21"/>
    <p:sldId id="262" r:id="rId22"/>
    <p:sldId id="259" r:id="rId23"/>
    <p:sldId id="293" r:id="rId24"/>
    <p:sldId id="260" r:id="rId25"/>
    <p:sldId id="294" r:id="rId26"/>
    <p:sldId id="280" r:id="rId27"/>
    <p:sldId id="292" r:id="rId28"/>
    <p:sldId id="258" r:id="rId29"/>
    <p:sldId id="299" r:id="rId30"/>
    <p:sldId id="25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0066"/>
    <a:srgbClr val="9900CC"/>
    <a:srgbClr val="996633"/>
    <a:srgbClr val="990000"/>
    <a:srgbClr val="00CC99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509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132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06/relationships/legacyDocTextInfo" Target="legacyDocTextInfo.bin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6.bin"/><Relationship Id="rId2" Type="http://schemas.microsoft.com/office/2006/relationships/legacyDiagramText" Target="legacyDiagramText5.bin"/><Relationship Id="rId1" Type="http://schemas.microsoft.com/office/2006/relationships/legacyDiagramText" Target="legacyDiagramText4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9.bin"/><Relationship Id="rId2" Type="http://schemas.microsoft.com/office/2006/relationships/legacyDiagramText" Target="legacyDiagramText8.bin"/><Relationship Id="rId1" Type="http://schemas.microsoft.com/office/2006/relationships/legacyDiagramText" Target="legacyDiagramText7.bin"/><Relationship Id="rId5" Type="http://schemas.microsoft.com/office/2006/relationships/legacyDiagramText" Target="legacyDiagramText11.bin"/><Relationship Id="rId4" Type="http://schemas.microsoft.com/office/2006/relationships/legacyDiagramText" Target="legacyDiagramText10.bin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9190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190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4C9FA-A521-4F14-8E01-C47EAF75F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7BE71-47D8-4278-82DD-293289BE5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7E1DA-8898-4A1F-833B-D52496835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5F4F6-AD24-42DF-8C49-8604A2F6C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75717-BBA3-411E-8F2E-ACCAC1CE4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E7060-3107-47E6-B54C-66336F494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585CB-7087-430C-A0D6-DCD34D0B6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DCABA-4921-4AFE-AF74-D60983A5B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CD5EE-1D08-4D8F-B2A6-F463AF9F1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340E-ACC4-4409-BE0A-DFE636013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FF6F-FAC7-42C4-B1C6-284A022EB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34E05-0816-4FDC-A6C2-F23F3C690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491CC-5173-4555-BFD8-9EF8D4CC4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7304B-336E-4D0E-B9C3-A606DE359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1AEE-7DEA-45E0-982F-B8D65E103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9C20F-5912-4CD8-AECF-22C1C4181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5AEAB-2C25-43BC-8156-BB116A9CE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0FA64-67F0-4EEB-8C41-AB77E8239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1AB4-AFD1-4E45-B50F-B1B61A0E3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878A-3069-481B-89D7-57C65986B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16D18-63AC-42CE-9FC3-FE30AB5EB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83447-2577-420D-8751-E883557C4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1709A-4427-4E96-BB78-B1C88DCDD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C0B4E-17BE-4B72-A292-C782FABE2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C8495-8DE7-4125-B70A-CC959F41E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9082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15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9082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2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15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9083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3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4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15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9085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5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6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15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9087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7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7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7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7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7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087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616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9087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088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088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088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908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088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088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088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088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3ADEDB5-3DAC-4803-ABF8-629E4B714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02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  <p:sldLayoutId id="2147484293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717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C79E844-7B93-48E4-A0A0-DC97B2439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17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294" r:id="rId2"/>
    <p:sldLayoutId id="214748430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5" r:id="rId9"/>
    <p:sldLayoutId id="2147484300" r:id="rId10"/>
    <p:sldLayoutId id="21474843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0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0888" y="0"/>
            <a:ext cx="7772400" cy="2268538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«Мы – граждане великой России»</a:t>
            </a:r>
            <a:br>
              <a:rPr lang="ru-RU" sz="4400" b="1" dirty="0" smtClean="0"/>
            </a:br>
            <a:r>
              <a:rPr lang="ru-RU" sz="3600" dirty="0" smtClean="0"/>
              <a:t>	</a:t>
            </a:r>
            <a:endParaRPr lang="ru-RU" sz="2400" dirty="0" smtClean="0"/>
          </a:p>
        </p:txBody>
      </p:sp>
      <p:pic>
        <p:nvPicPr>
          <p:cNvPr id="12291" name="Picture 6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5700" y="1817688"/>
            <a:ext cx="6727825" cy="443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338" y="511175"/>
            <a:ext cx="8828087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27075" y="639763"/>
            <a:ext cx="796448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Всего в истории России (РСФСР) насчитывается  5 Конституций:</a:t>
            </a:r>
          </a:p>
          <a:p>
            <a:pPr algn="ctr"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1918 г., 1925 г., 1937 г., 1978 г., 1993 г.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47775" y="211138"/>
            <a:ext cx="6808788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tx2"/>
                </a:solidFill>
                <a:effectLst/>
              </a:rPr>
              <a:t>День Конституции Российской Федерации (12 декабря)</a:t>
            </a:r>
            <a:r>
              <a:rPr lang="ru-RU" sz="3600">
                <a:solidFill>
                  <a:schemeClr val="tx2"/>
                </a:solidFill>
                <a:effectLst/>
              </a:rPr>
              <a:t> </a:t>
            </a:r>
            <a:endParaRPr lang="ru-RU" sz="3200" i="1">
              <a:solidFill>
                <a:schemeClr val="tx2"/>
              </a:solidFill>
              <a:effectLst/>
            </a:endParaRPr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269875" y="1323975"/>
            <a:ext cx="8553450" cy="511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Конституция (от латинского </a:t>
            </a:r>
            <a:r>
              <a:rPr lang="en-US" sz="2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constitutio</a:t>
            </a:r>
            <a:r>
              <a:rPr lang="ru-RU" sz="2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— это основной закон государства, определяющий его общественное и государственное устройство, порядок и принципы образования представительных органов власти, избирательную систему, права и обязанности граждан. </a:t>
            </a:r>
          </a:p>
          <a:p>
            <a:pPr>
              <a:buFontTx/>
              <a:buChar char="•"/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Конституция - основа всего законодательства государства, 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т. е. государственные законы не могут ей противоречить.</a:t>
            </a:r>
          </a:p>
          <a:p>
            <a:pPr>
              <a:buFontTx/>
              <a:buChar char="•"/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Действующая Конституция Российской Федерации была принята на Всенародном референдуме 12 декабря 1993 г. </a:t>
            </a:r>
          </a:p>
          <a:p>
            <a:pPr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Согласно Конституции 1993 г.,  Российская Федерация есть демократическое федеративное правовое государство с республиканской формой правления. </a:t>
            </a:r>
          </a:p>
          <a:p>
            <a:pPr>
              <a:buFontTx/>
              <a:buChar char="•"/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Высшей ценностью провозглашаются человек, его права и свободы.</a:t>
            </a:r>
            <a:r>
              <a:rPr lang="ru-RU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b="1" i="1" smtClean="0"/>
              <a:t>Конституция РФ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9088" y="1266825"/>
            <a:ext cx="8367712" cy="53959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2000" b="1" dirty="0" smtClean="0"/>
              <a:t>Принята всенародным голосованием  12 декабря 1993 года</a:t>
            </a:r>
            <a:br>
              <a:rPr lang="ru-RU" sz="2000" b="1" dirty="0" smtClean="0"/>
            </a:br>
            <a:endParaRPr lang="ru-RU" sz="2000" dirty="0" smtClean="0"/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       Мы, многонациональный народ Российской Федерации, соединенные общей судьбой на своей земле, утверждая права и свободы человека, гражданский мир и согласие, соединяя исторически сложившееся государственное единство, исходя из общепризнанных принципов равноправия и самоопределения народов, чтя память предков, передавших нам любовь и уважение к Отечеству, веру в добро и справедливость, возрождая суверенную государственность России и утверждая незыблемость ее демократической основы, стремясь обеспечить благополучие и процветание России, исходя из ответственности за свою Родину перед нынешним и будущими поколениями, сознавая себя частью мирового сообщества, принимаем КОНСТИТУЦИЮ РОССИЙСКОЙ ФЕДЕРАЦИИ.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21509" name="Picture 4" descr="Конститу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5438" y="1147763"/>
            <a:ext cx="3240087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15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422275" y="588963"/>
            <a:ext cx="50815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Каждый российский гражданин должен знать Конституцию Российской Федерации. Этот документ должен быть в каждой семье.</a:t>
            </a:r>
          </a:p>
        </p:txBody>
      </p:sp>
      <p:pic>
        <p:nvPicPr>
          <p:cNvPr id="21507" name="Picture 6" descr="конститу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50" y="1684338"/>
            <a:ext cx="3368675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1933" y="0"/>
            <a:ext cx="798872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Права человека и гражданина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8048" y="1154609"/>
            <a:ext cx="4571997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жизнь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свободу и личную</a:t>
            </a:r>
          </a:p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неприкосновенность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свобода совести, свобода </a:t>
            </a:r>
          </a:p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вероисповедания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объединение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свобода мысли и слова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образование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отдых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медицинское </a:t>
            </a:r>
          </a:p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обслуживание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452688" y="760413"/>
            <a:ext cx="6272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 декабря – день прав и свобод человека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473700"/>
            <a:ext cx="89789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10 декабря 1948 года в Париже на третьей сессии Генеральной Ассамблеи ООН была принята Декларация, которая определила базовые права человека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О символах государства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600200"/>
            <a:ext cx="5022850" cy="4733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« ...древняя эмблема или цвет нации, подобно гербу древнего рода, должны быть всегда и неизменно сохраняемы нетронутыми. В противном случае самая эмблема теряет символическое и историческое свое значение, не приобретает популярности в народе и становится не более как официальным, казенным штемпелем. »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i="1" dirty="0" smtClean="0"/>
              <a:t>Владимир Белинский (XIX век)</a:t>
            </a:r>
            <a:r>
              <a:rPr lang="ru-RU" sz="2400" dirty="0" smtClean="0"/>
              <a:t> </a:t>
            </a:r>
          </a:p>
        </p:txBody>
      </p:sp>
      <p:pic>
        <p:nvPicPr>
          <p:cNvPr id="23556" name="Рисунок 4" descr="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7825" y="1608138"/>
            <a:ext cx="3417888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0200" y="5268913"/>
            <a:ext cx="6858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РОССИЙСКИЙ ФЛАГ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038600" y="1981200"/>
            <a:ext cx="45720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dirty="0">
                <a:latin typeface="Verdana" pitchFamily="34" charset="0"/>
              </a:rPr>
              <a:t>Государственный флаг Российской Федерации представляет собой прямоугольное полотнище, состоящее из трех горизонтальных равновеликих полос: верхней - белого,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2400" dirty="0">
                <a:latin typeface="Verdana" pitchFamily="34" charset="0"/>
              </a:rPr>
              <a:t> средней - синего,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2400" dirty="0">
                <a:latin typeface="Verdana" pitchFamily="34" charset="0"/>
              </a:rPr>
              <a:t> нижней - красного цветов. </a:t>
            </a:r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  <p:pic>
        <p:nvPicPr>
          <p:cNvPr id="39941" name="Picture 5" descr="C:\Documents and Settings\KishkinovaNS\rusflag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79650"/>
            <a:ext cx="39243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4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3" y="914400"/>
            <a:ext cx="2127250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smtClean="0"/>
              <a:t>Почему на нашем флаге такие цвета?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76213" y="1485900"/>
            <a:ext cx="86741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Во все времена цвету придавали особый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смысл. Белый цвет означает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мир и чистоту совести,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синий —  небо,  верность  и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правду, красный — огонь  и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отвагу. Цвета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Государствен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-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ного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флага связаны с народ-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ными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представлениями  о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красоте.  Белый,  синий  и  красный  цвета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издавна использовались в национальных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народных костюмах. Из белого льняного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полотна шили рубахи, из красной, синей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материи—нарядные сарафаны и другую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одежду. </a:t>
            </a: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9088" y="2017713"/>
            <a:ext cx="2262187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  <p:bldP spid="501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4" name="Picture 8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" y="1474788"/>
            <a:ext cx="184308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8" name="Picture 12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5325" y="1468438"/>
            <a:ext cx="17462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7" name="Picture 11" descr="4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8125" y="3811588"/>
            <a:ext cx="3578225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5" name="Picture 9" descr="8_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31013" y="1817688"/>
            <a:ext cx="20431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65325" y="1489075"/>
            <a:ext cx="2790825" cy="8683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1800" smtClean="0">
                <a:effectLst/>
              </a:rPr>
              <a:t>На форме защитников Отечества.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38788" y="1416050"/>
            <a:ext cx="3382962" cy="660400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effectLst/>
              </a:rPr>
              <a:t>На российских кораблях, скафандрах космонавтов.</a:t>
            </a:r>
          </a:p>
        </p:txBody>
      </p:sp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2052638" y="1978025"/>
          <a:ext cx="1966912" cy="3332163"/>
        </p:xfrm>
        <a:graphic>
          <a:graphicData uri="http://schemas.openxmlformats.org/presentationml/2006/ole">
            <p:oleObj spid="_x0000_s4098" name="Photo Editor Photo" r:id="rId7" imgW="3809524" imgH="6819048" progId="MSPhotoEd.3">
              <p:embed/>
            </p:oleObj>
          </a:graphicData>
        </a:graphic>
      </p:graphicFrame>
      <p:pic>
        <p:nvPicPr>
          <p:cNvPr id="80902" name="Picture 6" descr="c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3781425"/>
            <a:ext cx="1870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9" name="Picture 13" descr="1231761278_fla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46788" y="3849688"/>
            <a:ext cx="281305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4814888" y="5876925"/>
            <a:ext cx="3762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На государственных зданиях и 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просто в руках людей и на улице.</a:t>
            </a:r>
          </a:p>
        </p:txBody>
      </p:sp>
      <p:sp>
        <p:nvSpPr>
          <p:cNvPr id="410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4000" i="1" smtClean="0">
                <a:effectLst/>
              </a:rPr>
              <a:t>Где можно увидеть государственный флаг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900" grpId="0" build="p"/>
      <p:bldP spid="809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6868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3900" i="1" smtClean="0"/>
              <a:t>Государственный флаг                                                                                                       Российской Федерации</a:t>
            </a:r>
            <a:r>
              <a:rPr lang="ru-RU" sz="4800" smtClean="0"/>
              <a:t> </a:t>
            </a:r>
          </a:p>
        </p:txBody>
      </p:sp>
      <p:pic>
        <p:nvPicPr>
          <p:cNvPr id="26627" name="Picture 9" descr="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1608138"/>
            <a:ext cx="7156450" cy="4770437"/>
          </a:xfrm>
        </p:spPr>
      </p:pic>
      <p:sp>
        <p:nvSpPr>
          <p:cNvPr id="2345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47725" y="1744663"/>
            <a:ext cx="7315200" cy="4214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accent2"/>
              </a:buClr>
              <a:defRPr/>
            </a:pPr>
            <a:r>
              <a:rPr lang="ru-RU" sz="2000" dirty="0" smtClean="0">
                <a:solidFill>
                  <a:schemeClr val="bg1"/>
                </a:solidFill>
                <a:effectLst/>
              </a:rPr>
              <a:t>Государственный флаг Российской Федерации </a:t>
            </a:r>
            <a:r>
              <a:rPr lang="ru-RU" sz="2000" dirty="0" err="1" smtClean="0">
                <a:solidFill>
                  <a:schemeClr val="bg1"/>
                </a:solidFill>
                <a:effectLst/>
              </a:rPr>
              <a:t>постоян-но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 поднят на зданиях органов власти нашей страны. Он вывешивается в дни государственных праздников и торжественных церемоний. Поднимается на зданиях дипломатических представительств России за рубежом.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defRPr/>
            </a:pPr>
            <a:r>
              <a:rPr lang="ru-RU" sz="2000" dirty="0" smtClean="0">
                <a:effectLst/>
              </a:rPr>
              <a:t>Государственный флаг Российской Федерации представляет собой прямоугольное</a:t>
            </a:r>
            <a:r>
              <a:rPr lang="en-US" sz="2000" dirty="0" smtClean="0">
                <a:effectLst/>
              </a:rPr>
              <a:t> </a:t>
            </a:r>
            <a:r>
              <a:rPr lang="ru-RU" sz="2000" dirty="0" smtClean="0">
                <a:effectLst/>
              </a:rPr>
              <a:t>полотнище. Отношение ширины флага к его длине 2:3.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effectLst/>
              </a:rPr>
              <a:t>Флаг свидетельствует о принадлежности к России, обозначает её территорию, подтверждает государственные функции органов, над зданиями которых он реет.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34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34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234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4800600" y="3200400"/>
            <a:ext cx="39624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effectLst/>
              </a:rPr>
              <a:t>Россия… </a:t>
            </a:r>
          </a:p>
          <a:p>
            <a:r>
              <a:rPr lang="ru-RU" b="1" i="1">
                <a:effectLst/>
              </a:rPr>
              <a:t>Как из песни слово,</a:t>
            </a:r>
          </a:p>
          <a:p>
            <a:r>
              <a:rPr lang="ru-RU" b="1" i="1">
                <a:effectLst/>
              </a:rPr>
              <a:t>Березок юная листва,</a:t>
            </a:r>
          </a:p>
          <a:p>
            <a:r>
              <a:rPr lang="ru-RU" b="1" i="1">
                <a:effectLst/>
              </a:rPr>
              <a:t>Кругом леса, поля и реки, Раздолье, русская душа – </a:t>
            </a:r>
          </a:p>
          <a:p>
            <a:r>
              <a:rPr lang="ru-RU" b="1" i="1">
                <a:effectLst/>
              </a:rPr>
              <a:t>Люблю тебя, моя Россия, </a:t>
            </a:r>
          </a:p>
          <a:p>
            <a:r>
              <a:rPr lang="ru-RU" b="1" i="1">
                <a:effectLst/>
              </a:rPr>
              <a:t>За ясный свет твоих очей, </a:t>
            </a:r>
          </a:p>
          <a:p>
            <a:r>
              <a:rPr lang="ru-RU" b="1" i="1">
                <a:effectLst/>
              </a:rPr>
              <a:t>За голос звонкий, как ручей.</a:t>
            </a:r>
          </a:p>
          <a:p>
            <a:r>
              <a:rPr lang="ru-RU" b="1" i="1">
                <a:effectLst/>
              </a:rPr>
              <a:t>Люблю, глубоко понимаю</a:t>
            </a:r>
          </a:p>
          <a:p>
            <a:r>
              <a:rPr lang="ru-RU" b="1" i="1">
                <a:effectLst/>
              </a:rPr>
              <a:t>Степей задумчивую грусть,</a:t>
            </a:r>
          </a:p>
          <a:p>
            <a:r>
              <a:rPr lang="ru-RU" b="1" i="1">
                <a:effectLst/>
              </a:rPr>
              <a:t>Люблю всё то, что называют</a:t>
            </a:r>
          </a:p>
          <a:p>
            <a:r>
              <a:rPr lang="ru-RU" b="1" i="1">
                <a:effectLst/>
              </a:rPr>
              <a:t>Одним широким словом РУСЬ.</a:t>
            </a:r>
          </a:p>
        </p:txBody>
      </p:sp>
      <p:sp>
        <p:nvSpPr>
          <p:cNvPr id="260102" name="Rectangle 6"/>
          <p:cNvSpPr>
            <a:spLocks noChangeArrowheads="1"/>
          </p:cNvSpPr>
          <p:nvPr/>
        </p:nvSpPr>
        <p:spPr bwMode="auto">
          <a:xfrm>
            <a:off x="533400" y="407988"/>
            <a:ext cx="77724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«Мы – граждане великой России»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247650" y="2784475"/>
            <a:ext cx="57007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О, Россия, с нелегкой судьбою страна, </a:t>
            </a:r>
          </a:p>
          <a:p>
            <a:pPr>
              <a:defRPr/>
            </a:pPr>
            <a:r>
              <a:rPr lang="ru-RU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меня ты, Россия, как сердце, одна,</a:t>
            </a:r>
          </a:p>
          <a:p>
            <a:pPr>
              <a:defRPr/>
            </a:pPr>
            <a:r>
              <a:rPr lang="ru-RU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я другу скажу, я скажу и врагу – </a:t>
            </a:r>
          </a:p>
          <a:p>
            <a:pPr>
              <a:defRPr/>
            </a:pPr>
            <a:r>
              <a:rPr lang="ru-RU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 тебя, как без сердца, </a:t>
            </a:r>
            <a:endParaRPr lang="en-US" b="1" i="1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ru-RU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 прожить не смогу.</a:t>
            </a:r>
          </a:p>
          <a:p>
            <a:pPr>
              <a:defRPr/>
            </a:pPr>
            <a:r>
              <a:rPr lang="en-US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ru-RU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Ю. </a:t>
            </a:r>
            <a:r>
              <a:rPr lang="ru-RU" b="1" i="1" dirty="0" err="1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Друнина</a:t>
            </a:r>
            <a:r>
              <a:rPr lang="en-US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endParaRPr lang="ru-RU" b="1" i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Рисунок 6" descr="Наш Лес (2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063" y="1673225"/>
            <a:ext cx="3636962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школ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5175" y="3506788"/>
            <a:ext cx="4325938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0" grpId="0"/>
      <p:bldP spid="260101" grpId="0"/>
      <p:bldP spid="260101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633538"/>
            <a:ext cx="468947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3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4957763" y="1633538"/>
            <a:ext cx="3852862" cy="4400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Словно крылья полотнище плещется,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Отражая ветра напор,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Символ нашего государства –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Флаг соцветия триколор.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Белый цвет – символ чистоты,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И свобода – полоской неба,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И все это, как знаешь ты,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Обрамляет кровью победа.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Я горжусь тобой, символ Родины,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Что сумел в себя ты вобрать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И просторы свои, и историю,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i="1" smtClean="0"/>
              <a:t>И любовь, что дала нам мать!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1600" b="1" i="1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1600" smtClean="0"/>
              <a:t>(Д.Попова, 14 лет)</a:t>
            </a:r>
          </a:p>
        </p:txBody>
      </p:sp>
      <p:sp>
        <p:nvSpPr>
          <p:cNvPr id="237574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sz="3600" i="1" smtClean="0"/>
              <a:t>Государственный флаг                                                                                                       Российской Федерации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31788" y="152400"/>
            <a:ext cx="8415337" cy="7699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smtClean="0">
                <a:latin typeface="Times New Roman" pitchFamily="18" charset="0"/>
              </a:rPr>
              <a:t>Государственный герб Российской Федерации</a:t>
            </a:r>
            <a:r>
              <a:rPr lang="ru-RU" smtClean="0"/>
              <a:t> </a:t>
            </a:r>
          </a:p>
        </p:txBody>
      </p:sp>
      <p:sp>
        <p:nvSpPr>
          <p:cNvPr id="2293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535363" y="908050"/>
            <a:ext cx="5608637" cy="4187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Закон «О государственном гербе Российской Федерации» даёт следующее его описание: Государственный герб Российской Федерации представляет собой четырёхугольный, с закруглёнными нижними углами, заострённый в оконечности красный геральдический щит с золотым двуглавым орлом, поднявшим вверх распущенные крылья. Орёл увенчан двумя малыми коронами и над ними одной большой короной, соединёнными лентой. В правой лапе орла </a:t>
            </a:r>
            <a:r>
              <a:rPr lang="en-US" sz="2000" smtClean="0"/>
              <a:t>-</a:t>
            </a:r>
            <a:r>
              <a:rPr lang="ru-RU" sz="2000" smtClean="0"/>
              <a:t> скипетр, в левой </a:t>
            </a:r>
            <a:r>
              <a:rPr lang="en-US" sz="2000" smtClean="0"/>
              <a:t>-</a:t>
            </a:r>
            <a:r>
              <a:rPr lang="ru-RU" sz="2000" smtClean="0"/>
              <a:t> держава. На груди орла в красном щите </a:t>
            </a:r>
            <a:r>
              <a:rPr lang="en-US" sz="2000" smtClean="0"/>
              <a:t>-</a:t>
            </a:r>
            <a:r>
              <a:rPr lang="ru-RU" sz="2000" smtClean="0"/>
              <a:t> серебряный всадник в синем плаще на серебряном коне, поражающий серебряным копьём чёрного, опрокинутого навзничь, дракона.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100" y="5156200"/>
            <a:ext cx="8758238" cy="131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В начале нового тысячелетия возродилась государственная эмблема,    имеющая в России 500-летнюю историю.  Двуглавый орёл символизирует государственность Российской Федерации, её суверенитет (независимость), единение  народов европейской и азиатской частей России.</a:t>
            </a:r>
          </a:p>
        </p:txBody>
      </p:sp>
      <p:pic>
        <p:nvPicPr>
          <p:cNvPr id="28681" name="Picture 9" descr="Герб Российской Федерации (герб России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1176338"/>
            <a:ext cx="3065462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229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29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3" grpId="0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smtClean="0"/>
              <a:t>Где можно увидеть изображение герба России?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ru-RU" sz="2400" dirty="0"/>
              <a:t>На печатях, подтверждающих подлинность важных документов.</a:t>
            </a:r>
          </a:p>
        </p:txBody>
      </p:sp>
      <p:sp>
        <p:nvSpPr>
          <p:cNvPr id="48135" name="Text Box 7"/>
          <p:cNvSpPr txBox="1"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  <a:buSzTx/>
              <a:buFontTx/>
              <a:buNone/>
              <a:defRPr/>
            </a:pPr>
            <a:r>
              <a:rPr lang="ru-RU" sz="2400" dirty="0">
                <a:latin typeface="Times New Roman" pitchFamily="18" charset="0"/>
              </a:rPr>
              <a:t>На монетах и денежных знаках.</a:t>
            </a:r>
          </a:p>
        </p:txBody>
      </p:sp>
      <p:graphicFrame>
        <p:nvGraphicFramePr>
          <p:cNvPr id="48140" name="Object 2"/>
          <p:cNvGraphicFramePr>
            <a:graphicFrameLocks noChangeAspect="1"/>
          </p:cNvGraphicFramePr>
          <p:nvPr/>
        </p:nvGraphicFramePr>
        <p:xfrm>
          <a:off x="6892925" y="3840163"/>
          <a:ext cx="1905000" cy="1895475"/>
        </p:xfrm>
        <a:graphic>
          <a:graphicData uri="http://schemas.openxmlformats.org/presentationml/2006/ole">
            <p:oleObj spid="_x0000_s5122" name="Photo Editor Photo" r:id="rId3" imgW="1905266" imgH="1895238" progId="MSPhotoEd.3">
              <p:embed/>
            </p:oleObj>
          </a:graphicData>
        </a:graphic>
      </p:graphicFrame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413" y="4676775"/>
            <a:ext cx="31511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563" y="2679700"/>
            <a:ext cx="1420812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0750" y="2689225"/>
            <a:ext cx="14033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6613" y="3402013"/>
            <a:ext cx="20574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4" grpId="0" build="p" autoUpdateAnimBg="0" advAuto="1000"/>
      <p:bldP spid="48135" grpId="0" build="p" autoUpdateAnimBg="0" advAuto="100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i="1" smtClean="0"/>
              <a:t>Государственный герб </a:t>
            </a:r>
            <a:br>
              <a:rPr lang="ru-RU" sz="3600" i="1" smtClean="0"/>
            </a:br>
            <a:r>
              <a:rPr lang="ru-RU" sz="3600" i="1" smtClean="0"/>
              <a:t>Российской Федерации</a:t>
            </a:r>
          </a:p>
        </p:txBody>
      </p:sp>
      <p:sp>
        <p:nvSpPr>
          <p:cNvPr id="23245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284788" y="1857375"/>
            <a:ext cx="3859212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Спокоен за наше Отечество,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Его охраняет не год –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Двуглавый орёл человечество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России на крыльях несёт.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В когтях его скипетр с державой,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Корона венчает его.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Увенчан он русскою славой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Единством народа всего.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Как символ Европы и Азии,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Украшен медалью златой,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Копьем поражает дракона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Георгий – наш всадник святой.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Наш герб – крепленье Отечества,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Оплот он богатства его.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Пусть помнит Руси человечество – Святыня дороже всего! </a:t>
            </a:r>
          </a:p>
        </p:txBody>
      </p:sp>
      <p:pic>
        <p:nvPicPr>
          <p:cNvPr id="29700" name="Picture 8" descr="1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9550" y="1798638"/>
            <a:ext cx="4876800" cy="34337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214" y="669955"/>
            <a:ext cx="4495046" cy="87836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Гербы </a:t>
            </a:r>
            <a:r>
              <a:rPr lang="ru-RU" dirty="0" smtClean="0"/>
              <a:t>  городов</a:t>
            </a:r>
            <a:endParaRPr lang="ru-RU" dirty="0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28600" y="4876800"/>
            <a:ext cx="2686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/>
              <a:t>Герб города Подольска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6934200" y="4852988"/>
            <a:ext cx="1493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effectLst/>
              </a:rPr>
              <a:t>Герб</a:t>
            </a:r>
            <a:r>
              <a:rPr lang="ru-RU" dirty="0"/>
              <a:t> города Климовска</a:t>
            </a:r>
          </a:p>
        </p:txBody>
      </p:sp>
      <p:pic>
        <p:nvPicPr>
          <p:cNvPr id="51208" name="Picture 8" descr="C:\Documents and Settings\KishkinovaNS\moscow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667000"/>
            <a:ext cx="22860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3336925" y="5551488"/>
            <a:ext cx="2393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/>
              <a:t>Герб города Москвы</a:t>
            </a:r>
          </a:p>
        </p:txBody>
      </p:sp>
      <p:pic>
        <p:nvPicPr>
          <p:cNvPr id="3072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925" y="1843088"/>
            <a:ext cx="2065338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4000" y="2176463"/>
            <a:ext cx="1849438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utoUpdateAnimBg="0"/>
      <p:bldP spid="51207" grpId="0" autoUpdateAnimBg="0"/>
      <p:bldP spid="5120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/>
              <a:t>Гимн Российской        Федерации</a:t>
            </a:r>
          </a:p>
        </p:txBody>
      </p:sp>
      <p:pic>
        <p:nvPicPr>
          <p:cNvPr id="31747" name="Picture 4" descr="флаг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150" y="1547813"/>
            <a:ext cx="7077075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3105150"/>
            <a:ext cx="4572000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Государственный гимн — один </a:t>
            </a:r>
            <a:endParaRPr lang="en-US" sz="32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из главных символов страны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8613" y="1216025"/>
            <a:ext cx="8543925" cy="2282825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ru-RU" sz="2400" smtClean="0"/>
              <a:t>Государственный гимн Советского Союза (1944–1991). Написан в 1938 году как «Гимн партии большевиков» (слова В. И. Лебедева-Кумача). В 1943 году был напи</a:t>
            </a:r>
            <a:r>
              <a:rPr lang="en-US" sz="2400" smtClean="0"/>
              <a:t>- </a:t>
            </a:r>
            <a:r>
              <a:rPr lang="ru-RU" sz="2400" smtClean="0"/>
              <a:t>сан новый вариант слов. Музыка А.В.Александрова, слова С. В. Михалкова, Г. А. Эль-Регистана. Впервые новый гимн исполнен в ночь на 1 января 1944.</a:t>
            </a:r>
            <a:endParaRPr lang="en-US" sz="2400" smtClean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title"/>
          </p:nvPr>
        </p:nvSpPr>
        <p:spPr>
          <a:xfrm>
            <a:off x="165100" y="242888"/>
            <a:ext cx="8477250" cy="7604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/>
              <a:t>История написания гимна России</a:t>
            </a:r>
          </a:p>
        </p:txBody>
      </p:sp>
      <p:pic>
        <p:nvPicPr>
          <p:cNvPr id="32772" name="Picture 13" descr="http://0"/>
          <p:cNvPicPr preferRelativeResize="0">
            <a:picLocks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06438" y="3611563"/>
            <a:ext cx="2278062" cy="2732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TextBox 4"/>
          <p:cNvSpPr txBox="1"/>
          <p:nvPr/>
        </p:nvSpPr>
        <p:spPr>
          <a:xfrm>
            <a:off x="3108325" y="5883275"/>
            <a:ext cx="1797050" cy="3667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С. В. Михалков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0" name="Rectangle 10"/>
          <p:cNvSpPr>
            <a:spLocks noGrp="1" noChangeArrowheads="1"/>
          </p:cNvSpPr>
          <p:nvPr>
            <p:ph type="title"/>
          </p:nvPr>
        </p:nvSpPr>
        <p:spPr>
          <a:xfrm>
            <a:off x="379413" y="288925"/>
            <a:ext cx="8402637" cy="8794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/>
              <a:t>История написания гимна России</a:t>
            </a:r>
          </a:p>
        </p:txBody>
      </p:sp>
      <p:sp>
        <p:nvSpPr>
          <p:cNvPr id="225292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257175" y="1052513"/>
            <a:ext cx="8667750" cy="55356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23 ноября 1990 г. на сессии Верховного Совета РСФСР состоялось первое исполнение нового государственного гимна РСФСР.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27 ноября 1990 г. гимн был единогласно утверждён как государственный гимн РСФСР.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Правда, это был гимн без слов, одна только музыка. Что же это была за музыка? Это было незавершённое музыкальное произведение великого русского композитора М. И. Глинки.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К вопросу о гимне вернулись в 2000 г. Текст нового гимна страны принадлежит известному советскому писателю С. В. Михалкову, а музыка  осталась  от прежнего гимна и принадлежит  композитору  А. В. Александрову.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Государственный гимн Российской Федерации был утверждён Государственной Думой в декабре 2000 г. Текст гимна утверждён указом президента РФ В. В. Путина 30 декабря 2000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/>
              <a:t>Гимн Российской        Федерации</a:t>
            </a:r>
          </a:p>
        </p:txBody>
      </p:sp>
      <p:pic>
        <p:nvPicPr>
          <p:cNvPr id="34819" name="Picture 4" descr="флаг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150" y="1547813"/>
            <a:ext cx="7077075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3200" y="3708400"/>
            <a:ext cx="87757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Так накануне Нового года и нового века у России 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появился новый гимн. Государственный гимн — один 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из главных символов страны, поэтому его исполнение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сопровождается знаками наивысшего уважения —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все присутствующие встают, а военные отдают честь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или салютуют оружием.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Государственный гимн </a:t>
            </a:r>
            <a:br>
              <a:rPr lang="ru-RU" sz="3600" b="1" smtClean="0"/>
            </a:br>
            <a:r>
              <a:rPr lang="ru-RU" sz="3600" b="1" smtClean="0"/>
              <a:t>Российской Федерации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1800" smtClean="0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351213" y="1285875"/>
            <a:ext cx="5213350" cy="5178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Россия - священная наша держава,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Россия - любимая наша страна.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Могучая воля, великая слава 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Твое достоянье на все времена!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Славься, Отечество наше свободное,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Братских народов союз вековой,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Предками данная мудрость народная!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Славься, страна! Мы гордимся тобой!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От южных морей до полярного края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Раскинулись наши леса и поля.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Одна ты на свете! Одна ты такая 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Хранимая Богом родная земля!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Славься, Отечество наше свободное,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Братских народов союз вековой,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Предками данная мудрость народная!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Славься, страна! Мы гордимся тобой!</a:t>
            </a:r>
          </a:p>
        </p:txBody>
      </p:sp>
      <p:sp>
        <p:nvSpPr>
          <p:cNvPr id="35844" name="Text Box 8"/>
          <p:cNvSpPr txBox="1">
            <a:spLocks noChangeArrowheads="1"/>
          </p:cNvSpPr>
          <p:nvPr/>
        </p:nvSpPr>
        <p:spPr bwMode="auto">
          <a:xfrm>
            <a:off x="3702050" y="6248400"/>
            <a:ext cx="517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effectLst/>
              </a:rPr>
              <a:t>(Исполняется участниками мероприятия)</a:t>
            </a:r>
          </a:p>
        </p:txBody>
      </p:sp>
      <p:pic>
        <p:nvPicPr>
          <p:cNvPr id="35845" name="Picture 4" descr="флаг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8" y="1339850"/>
            <a:ext cx="31908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Герб Российской Федерации (герб России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9513" y="3754438"/>
            <a:ext cx="2005012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3" name="Rectangle 5"/>
          <p:cNvSpPr>
            <a:spLocks noGrp="1" noChangeArrowheads="1"/>
          </p:cNvSpPr>
          <p:nvPr>
            <p:ph type="title"/>
          </p:nvPr>
        </p:nvSpPr>
        <p:spPr>
          <a:xfrm>
            <a:off x="512763" y="3624263"/>
            <a:ext cx="8385175" cy="201453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b="1" dirty="0" smtClean="0"/>
              <a:t>В настоящее время Россия занимает часть восточной Европы и северную часть Азии. Это самое большое государство в мире по площади - 17075400 кв.км. Протяжённость сухопутных границ - 20322 км, морских - около 38000 км.</a:t>
            </a:r>
            <a:br>
              <a:rPr lang="ru-RU" sz="2000" b="1" dirty="0" smtClean="0"/>
            </a:br>
            <a:r>
              <a:rPr lang="ru-RU" sz="2000" b="1" dirty="0" smtClean="0"/>
              <a:t> Столицей Российской Федерации является город </a:t>
            </a:r>
            <a:r>
              <a:rPr lang="ru-RU" sz="2400" b="1" dirty="0" smtClean="0"/>
              <a:t>Москва.</a:t>
            </a:r>
          </a:p>
        </p:txBody>
      </p:sp>
      <p:pic>
        <p:nvPicPr>
          <p:cNvPr id="14339" name="Picture 7" descr="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2000" contrast="24000"/>
          </a:blip>
          <a:srcRect/>
          <a:stretch>
            <a:fillRect/>
          </a:stretch>
        </p:blipFill>
        <p:spPr>
          <a:xfrm>
            <a:off x="5222875" y="1192213"/>
            <a:ext cx="3143250" cy="1779587"/>
          </a:xfrm>
          <a:noFill/>
        </p:spPr>
      </p:pic>
      <p:sp>
        <p:nvSpPr>
          <p:cNvPr id="242696" name="Rectangle 8"/>
          <p:cNvSpPr>
            <a:spLocks noRot="1" noChangeArrowheads="1"/>
          </p:cNvSpPr>
          <p:nvPr/>
        </p:nvSpPr>
        <p:spPr bwMode="auto">
          <a:xfrm>
            <a:off x="174625" y="150813"/>
            <a:ext cx="87979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Территория Российской Федерации</a:t>
            </a:r>
            <a:r>
              <a:rPr lang="ru-R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33388" y="153988"/>
            <a:ext cx="8229600" cy="928687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3600" b="1" i="1" smtClean="0"/>
              <a:t>Население Российской Федерации</a:t>
            </a:r>
            <a:r>
              <a:rPr lang="ru-RU" sz="3200" smtClean="0"/>
              <a:t> </a:t>
            </a:r>
          </a:p>
        </p:txBody>
      </p:sp>
      <p:sp>
        <p:nvSpPr>
          <p:cNvPr id="24474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696913" y="3592513"/>
            <a:ext cx="8007350" cy="1660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800" dirty="0" smtClean="0">
                <a:latin typeface="Tahoma" pitchFamily="34" charset="0"/>
              </a:rPr>
              <a:t>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Национальный состав России отличается большим разнообразием. Россия - многоязычная страна, её население разговаривает почти на 150 языках и 98% жителей владеют русским языком.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85800" y="1997075"/>
            <a:ext cx="75057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Россия как единое целое, сложилась к середине XVIII века. Коренное самое многочисленное население РФ - русские.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5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7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5291" name="Group 75"/>
          <p:cNvGraphicFramePr>
            <a:graphicFrameLocks noGrp="1"/>
          </p:cNvGraphicFramePr>
          <p:nvPr/>
        </p:nvGraphicFramePr>
        <p:xfrm>
          <a:off x="520700" y="149225"/>
          <a:ext cx="8239125" cy="1555433"/>
        </p:xfrm>
        <a:graphic>
          <a:graphicData uri="http://schemas.openxmlformats.org/drawingml/2006/table">
            <a:tbl>
              <a:tblPr/>
              <a:tblGrid>
                <a:gridCol w="4949825"/>
                <a:gridCol w="3289300"/>
              </a:tblGrid>
              <a:tr h="5683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Основные ветви  государственной </a:t>
                      </a: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власти в РФ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39" name="Picture 44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7700" y="241300"/>
            <a:ext cx="1905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49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2443163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54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4302125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55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5338763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57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5338763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59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9175" y="5338763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rganization Chart 28"/>
          <p:cNvGraphicFramePr>
            <a:graphicFrameLocks/>
          </p:cNvGraphicFramePr>
          <p:nvPr/>
        </p:nvGraphicFramePr>
        <p:xfrm>
          <a:off x="1428750" y="1371600"/>
          <a:ext cx="6724650" cy="26670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31786" name="AutoShape 42"/>
          <p:cNvSpPr>
            <a:spLocks/>
          </p:cNvSpPr>
          <p:nvPr/>
        </p:nvSpPr>
        <p:spPr bwMode="auto">
          <a:xfrm>
            <a:off x="6362700" y="4267200"/>
            <a:ext cx="2343150" cy="1463675"/>
          </a:xfrm>
          <a:prstGeom prst="borderCallout2">
            <a:avLst>
              <a:gd name="adj1" fmla="val 7810"/>
              <a:gd name="adj2" fmla="val -3250"/>
              <a:gd name="adj3" fmla="val 7810"/>
              <a:gd name="adj4" fmla="val -14907"/>
              <a:gd name="adj5" fmla="val -57269"/>
              <a:gd name="adj6" fmla="val -27102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88" name="Text Box 44"/>
          <p:cNvSpPr txBox="1">
            <a:spLocks noChangeArrowheads="1"/>
          </p:cNvSpPr>
          <p:nvPr/>
        </p:nvSpPr>
        <p:spPr bwMode="auto">
          <a:xfrm>
            <a:off x="6461125" y="4491038"/>
            <a:ext cx="2251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Государственная</a:t>
            </a:r>
          </a:p>
          <a:p>
            <a:pPr algn="ctr"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дума</a:t>
            </a:r>
          </a:p>
          <a:p>
            <a:pPr algn="ctr"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(нижняя палата) </a:t>
            </a:r>
          </a:p>
        </p:txBody>
      </p:sp>
      <p:sp>
        <p:nvSpPr>
          <p:cNvPr id="31789" name="AutoShape 45"/>
          <p:cNvSpPr>
            <a:spLocks/>
          </p:cNvSpPr>
          <p:nvPr/>
        </p:nvSpPr>
        <p:spPr bwMode="auto">
          <a:xfrm>
            <a:off x="1844675" y="4006850"/>
            <a:ext cx="2797175" cy="1257300"/>
          </a:xfrm>
          <a:prstGeom prst="borderCallout2">
            <a:avLst>
              <a:gd name="adj1" fmla="val 9093"/>
              <a:gd name="adj2" fmla="val 102722"/>
              <a:gd name="adj3" fmla="val 9093"/>
              <a:gd name="adj4" fmla="val 115380"/>
              <a:gd name="adj5" fmla="val -45958"/>
              <a:gd name="adj6" fmla="val 128491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Совет Федерации</a:t>
            </a:r>
          </a:p>
          <a:p>
            <a:pPr algn="ctr"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(верхняя палата)</a:t>
            </a:r>
          </a:p>
        </p:txBody>
      </p:sp>
      <p:sp>
        <p:nvSpPr>
          <p:cNvPr id="31790" name="AutoShape 46"/>
          <p:cNvSpPr>
            <a:spLocks noChangeArrowheads="1"/>
          </p:cNvSpPr>
          <p:nvPr/>
        </p:nvSpPr>
        <p:spPr bwMode="auto">
          <a:xfrm>
            <a:off x="723900" y="1524000"/>
            <a:ext cx="622300" cy="558800"/>
          </a:xfrm>
          <a:prstGeom prst="hexagon">
            <a:avLst>
              <a:gd name="adj" fmla="val 27841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5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7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5291" name="Group 75"/>
          <p:cNvGraphicFramePr>
            <a:graphicFrameLocks noGrp="1"/>
          </p:cNvGraphicFramePr>
          <p:nvPr/>
        </p:nvGraphicFramePr>
        <p:xfrm>
          <a:off x="520700" y="149225"/>
          <a:ext cx="8239125" cy="1555433"/>
        </p:xfrm>
        <a:graphic>
          <a:graphicData uri="http://schemas.openxmlformats.org/drawingml/2006/table">
            <a:tbl>
              <a:tblPr/>
              <a:tblGrid>
                <a:gridCol w="4949825"/>
                <a:gridCol w="3289300"/>
              </a:tblGrid>
              <a:tr h="5683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Основные ветви  государственной </a:t>
                      </a: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власти в РФ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63" name="Picture 44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7700" y="241300"/>
            <a:ext cx="1905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49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2443163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54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4302125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55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5338763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57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5338763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59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9175" y="5338763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rganization Chart 14"/>
          <p:cNvGraphicFramePr>
            <a:graphicFrameLocks/>
          </p:cNvGraphicFramePr>
          <p:nvPr/>
        </p:nvGraphicFramePr>
        <p:xfrm>
          <a:off x="1428750" y="1371600"/>
          <a:ext cx="6724650" cy="42926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sp>
        <p:nvSpPr>
          <p:cNvPr id="129048" name="AutoShape 24"/>
          <p:cNvSpPr>
            <a:spLocks noChangeArrowheads="1"/>
          </p:cNvSpPr>
          <p:nvPr/>
        </p:nvSpPr>
        <p:spPr bwMode="auto">
          <a:xfrm>
            <a:off x="723900" y="1524000"/>
            <a:ext cx="622300" cy="558800"/>
          </a:xfrm>
          <a:prstGeom prst="hexagon">
            <a:avLst>
              <a:gd name="adj" fmla="val 27841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5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7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5291" name="Group 75"/>
          <p:cNvGraphicFramePr>
            <a:graphicFrameLocks noGrp="1"/>
          </p:cNvGraphicFramePr>
          <p:nvPr/>
        </p:nvGraphicFramePr>
        <p:xfrm>
          <a:off x="520700" y="149225"/>
          <a:ext cx="8239125" cy="1555433"/>
        </p:xfrm>
        <a:graphic>
          <a:graphicData uri="http://schemas.openxmlformats.org/drawingml/2006/table">
            <a:tbl>
              <a:tblPr/>
              <a:tblGrid>
                <a:gridCol w="4949825"/>
                <a:gridCol w="3289300"/>
              </a:tblGrid>
              <a:tr h="5683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Основные ветви  государственной </a:t>
                      </a: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власти в РФ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90" name="Picture 44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7700" y="241300"/>
            <a:ext cx="1905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49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2443163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Picture 54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4302125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Picture 55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5338763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57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5338763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59" descr="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9175" y="5338763"/>
            <a:ext cx="190500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rganization Chart 25"/>
          <p:cNvGraphicFramePr>
            <a:graphicFrameLocks/>
          </p:cNvGraphicFramePr>
          <p:nvPr/>
        </p:nvGraphicFramePr>
        <p:xfrm>
          <a:off x="635000" y="1422400"/>
          <a:ext cx="7886700" cy="488950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642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dirty="0"/>
              <a:t>Что такое конституция?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357188" y="1557338"/>
            <a:ext cx="8543925" cy="453866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Конституция – </a:t>
            </a:r>
            <a:endParaRPr lang="en-US" sz="4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это юридический документ,</a:t>
            </a:r>
            <a:endParaRPr lang="en-US" sz="4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основной закон государства,</a:t>
            </a:r>
            <a:endParaRPr lang="en-US" sz="4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закрепляющий устройство </a:t>
            </a:r>
            <a:endParaRPr lang="en-US" sz="4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государства и обладающий </a:t>
            </a:r>
            <a:endParaRPr lang="en-US" sz="4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высшей юридической силой.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5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85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45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65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4"/>
          <p:cNvSpPr txBox="1">
            <a:spLocks noChangeArrowheads="1"/>
          </p:cNvSpPr>
          <p:nvPr/>
        </p:nvSpPr>
        <p:spPr bwMode="auto">
          <a:xfrm rot="-1642146">
            <a:off x="12700" y="1695450"/>
            <a:ext cx="6650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Первая Конституция в России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 rot="-1697389">
            <a:off x="323850" y="2336800"/>
            <a:ext cx="8496300" cy="2584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5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Первая Конституция в России была принята в</a:t>
            </a:r>
            <a:endParaRPr lang="en-US" sz="5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ru-RU" sz="5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5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</a:t>
            </a:r>
            <a:r>
              <a:rPr lang="ru-RU" sz="5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1918 году.</a:t>
            </a:r>
          </a:p>
        </p:txBody>
      </p:sp>
      <p:pic>
        <p:nvPicPr>
          <p:cNvPr id="7" name="Рисунок 6" descr="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3025" y="2941638"/>
            <a:ext cx="2439988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Яков Свердлов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438" y="368300"/>
            <a:ext cx="1309687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84350" y="407988"/>
            <a:ext cx="179863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Я.М. Свердлов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80"/>
                            </p:stCondLst>
                            <p:childTnLst>
                              <p:par>
                                <p:cTn id="2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1386</Words>
  <Application>Microsoft PowerPoint</Application>
  <PresentationFormat>Экран (4:3)</PresentationFormat>
  <Paragraphs>203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0" baseType="lpstr">
      <vt:lpstr>Arial</vt:lpstr>
      <vt:lpstr>Wingdings</vt:lpstr>
      <vt:lpstr>Calibri</vt:lpstr>
      <vt:lpstr>Constantia</vt:lpstr>
      <vt:lpstr>Wingdings 2</vt:lpstr>
      <vt:lpstr>Tahoma</vt:lpstr>
      <vt:lpstr>Verdana</vt:lpstr>
      <vt:lpstr>Times New Roman</vt:lpstr>
      <vt:lpstr>Круги</vt:lpstr>
      <vt:lpstr>Поток</vt:lpstr>
      <vt:lpstr>Microsoft Photo Editor 3.0 Photo</vt:lpstr>
      <vt:lpstr> «Мы – граждане великой России»  </vt:lpstr>
      <vt:lpstr>Слайд 2</vt:lpstr>
      <vt:lpstr>В настоящее время Россия занимает часть восточной Европы и северную часть Азии. Это самое большое государство в мире по площади - 17075400 кв.км. Протяжённость сухопутных границ - 20322 км, морских - около 38000 км.  Столицей Российской Федерации является город Москва.</vt:lpstr>
      <vt:lpstr>Население Российской Федерации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Конституция РФ</vt:lpstr>
      <vt:lpstr>Слайд 13</vt:lpstr>
      <vt:lpstr>Слайд 14</vt:lpstr>
      <vt:lpstr>О символах государства</vt:lpstr>
      <vt:lpstr>РОССИЙСКИЙ ФЛАГ</vt:lpstr>
      <vt:lpstr>Почему на нашем флаге такие цвета?</vt:lpstr>
      <vt:lpstr>Где можно увидеть государственный флаг России.</vt:lpstr>
      <vt:lpstr>Государственный флаг                                                                                                       Российской Федерации </vt:lpstr>
      <vt:lpstr>Государственный флаг                                                                                                       Российской Федерации </vt:lpstr>
      <vt:lpstr>Государственный герб Российской Федерации </vt:lpstr>
      <vt:lpstr>Где можно увидеть изображение герба России?</vt:lpstr>
      <vt:lpstr>Государственный герб  Российской Федерации</vt:lpstr>
      <vt:lpstr>Гербы   городов</vt:lpstr>
      <vt:lpstr>Гимн Российской        Федерации</vt:lpstr>
      <vt:lpstr>История написания гимна России</vt:lpstr>
      <vt:lpstr>История написания гимна России</vt:lpstr>
      <vt:lpstr>Гимн Российской        Федерации</vt:lpstr>
      <vt:lpstr>Государственный гимн  Российской Федерации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124</cp:revision>
  <cp:lastPrinted>1601-01-01T00:00:00Z</cp:lastPrinted>
  <dcterms:created xsi:type="dcterms:W3CDTF">1601-01-01T00:00:00Z</dcterms:created>
  <dcterms:modified xsi:type="dcterms:W3CDTF">2012-03-09T08:03:52Z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