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2" r:id="rId16"/>
    <p:sldId id="273" r:id="rId17"/>
    <p:sldId id="275" r:id="rId18"/>
    <p:sldId id="278" r:id="rId19"/>
    <p:sldId id="279" r:id="rId20"/>
    <p:sldId id="280" r:id="rId21"/>
    <p:sldId id="281" r:id="rId22"/>
    <p:sldId id="282" r:id="rId23"/>
    <p:sldId id="283" r:id="rId24"/>
    <p:sldId id="276" r:id="rId25"/>
    <p:sldId id="277" r:id="rId26"/>
    <p:sldId id="284"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FE22"/>
    <a:srgbClr val="43F52B"/>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4660"/>
  </p:normalViewPr>
  <p:slideViewPr>
    <p:cSldViewPr>
      <p:cViewPr>
        <p:scale>
          <a:sx n="76" d="100"/>
          <a:sy n="76" d="100"/>
        </p:scale>
        <p:origin x="-438"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Прямая соединительная линия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82A4E9C0-8B8E-4CA5-A9D2-35FBF75C726D}" type="datetimeFigureOut">
              <a:rPr lang="ru-RU"/>
              <a:pPr>
                <a:defRPr/>
              </a:pPr>
              <a:t>10.03.2012</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928114BD-C7E8-409C-A7C8-DD4F07AF755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73DA3C1-EE20-4F7D-9F0F-693D5591B2C8}" type="datetimeFigureOut">
              <a:rPr lang="ru-RU"/>
              <a:pPr>
                <a:defRPr/>
              </a:pPr>
              <a:t>10.03.2012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AC022A7-8AD2-46B0-8F57-37982FF8063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C4C040B6-A775-4A81-8FA2-2C5F0D9466EC}" type="datetimeFigureOut">
              <a:rPr lang="ru-RU"/>
              <a:pPr>
                <a:defRPr/>
              </a:pPr>
              <a:t>10.03.2012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882AB9C-AF20-4B2B-BC8D-7CEC2231352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FEE4405C-BF6B-46B5-983D-024A252640F5}" type="datetimeFigureOut">
              <a:rPr lang="ru-RU"/>
              <a:pPr>
                <a:defRPr/>
              </a:pPr>
              <a:t>10.03.2012</a:t>
            </a:fld>
            <a:endParaRPr lang="ru-RU"/>
          </a:p>
        </p:txBody>
      </p:sp>
      <p:sp>
        <p:nvSpPr>
          <p:cNvPr id="5" name="Номер слайда 8"/>
          <p:cNvSpPr>
            <a:spLocks noGrp="1"/>
          </p:cNvSpPr>
          <p:nvPr>
            <p:ph type="sldNum" sz="quarter" idx="11"/>
          </p:nvPr>
        </p:nvSpPr>
        <p:spPr/>
        <p:txBody>
          <a:bodyPr rtlCol="0"/>
          <a:lstStyle>
            <a:lvl1pPr>
              <a:defRPr/>
            </a:lvl1pPr>
          </a:lstStyle>
          <a:p>
            <a:pPr>
              <a:defRPr/>
            </a:pPr>
            <a:fld id="{853CA915-9990-4D3B-A67B-C7A378802009}"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4F2285A1-8CDE-49CD-BFD4-1EDBEC841DD6}" type="datetimeFigureOut">
              <a:rPr lang="ru-RU"/>
              <a:pPr>
                <a:defRPr/>
              </a:pPr>
              <a:t>10.03.2012</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6CAF234F-18EC-45BD-AA83-C5C5D93EE67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D14C35B3-69B4-4B6A-A07E-4E44ADDDA484}" type="datetimeFigureOut">
              <a:rPr lang="ru-RU"/>
              <a:pPr>
                <a:defRPr/>
              </a:pPr>
              <a:t>10.03.2012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40905231-965D-4155-A1A6-58CE40AD0AE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3F545050-D63A-473B-B794-A884FA0A12B0}" type="datetimeFigureOut">
              <a:rPr lang="ru-RU"/>
              <a:pPr>
                <a:defRPr/>
              </a:pPr>
              <a:t>10.03.2012</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C5A610F9-656E-4D56-B6B9-45FC31FF88D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6A0E83E6-D3B0-418D-B435-8DDCC15276D5}" type="datetimeFigureOut">
              <a:rPr lang="ru-RU"/>
              <a:pPr>
                <a:defRPr/>
              </a:pPr>
              <a:t>10.03.2012</a:t>
            </a:fld>
            <a:endParaRPr lang="ru-RU"/>
          </a:p>
        </p:txBody>
      </p:sp>
      <p:sp>
        <p:nvSpPr>
          <p:cNvPr id="4" name="Номер слайда 6"/>
          <p:cNvSpPr>
            <a:spLocks noGrp="1"/>
          </p:cNvSpPr>
          <p:nvPr>
            <p:ph type="sldNum" sz="quarter" idx="11"/>
          </p:nvPr>
        </p:nvSpPr>
        <p:spPr/>
        <p:txBody>
          <a:bodyPr rtlCol="0"/>
          <a:lstStyle>
            <a:lvl1pPr>
              <a:defRPr/>
            </a:lvl1pPr>
          </a:lstStyle>
          <a:p>
            <a:pPr>
              <a:defRPr/>
            </a:pPr>
            <a:fld id="{9A24EB7E-5D05-4C9B-998D-9523D45BBE9E}"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26DAE04D-5571-4D37-A650-1B800869C176}" type="datetimeFigureOut">
              <a:rPr lang="ru-RU"/>
              <a:pPr>
                <a:defRPr/>
              </a:pPr>
              <a:t>10.03.2012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36B7622A-86BA-4BC6-97A4-10236DF0ADD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Прямая соединительная линия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Овал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AE29F8C1-0CE3-44E2-A509-5233E7ED4AE6}" type="datetimeFigureOut">
              <a:rPr lang="ru-RU"/>
              <a:pPr>
                <a:defRPr/>
              </a:pPr>
              <a:t>10.03.2012</a:t>
            </a:fld>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D2ED1F4D-59E0-41B2-BE9A-EFBEEB7D4620}"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Овал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Прямая соединительная линия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7386F030-25F9-4819-9E21-1DB851411A45}" type="datetimeFigureOut">
              <a:rPr lang="ru-RU"/>
              <a:pPr>
                <a:defRPr/>
              </a:pPr>
              <a:t>10.03.2012</a:t>
            </a:fld>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E2A8F5DC-0106-4B26-886F-5AF8447D8F00}"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defRPr>
            </a:lvl1pPr>
          </a:lstStyle>
          <a:p>
            <a:pPr>
              <a:defRPr/>
            </a:pPr>
            <a:fld id="{86FCAB9D-E154-46AB-A95B-B8C2644DC0D4}" type="datetimeFigureOut">
              <a:rPr lang="ru-RU"/>
              <a:pPr>
                <a:defRPr/>
              </a:pPr>
              <a:t>10.03.2012</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8AEF1239-7BB2-4ADC-91E3-148A5B366EB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07" r:id="rId4"/>
    <p:sldLayoutId id="2147483706" r:id="rId5"/>
    <p:sldLayoutId id="2147483711" r:id="rId6"/>
    <p:sldLayoutId id="2147483705" r:id="rId7"/>
    <p:sldLayoutId id="2147483712" r:id="rId8"/>
    <p:sldLayoutId id="2147483713" r:id="rId9"/>
    <p:sldLayoutId id="2147483704" r:id="rId10"/>
    <p:sldLayoutId id="2147483703" r:id="rId11"/>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4471A6"/>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B2C1DB"/>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DCB3B2"/>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dic.academic.ru/dic.nsf/ruwiki/211369" TargetMode="External"/><Relationship Id="rId3" Type="http://schemas.openxmlformats.org/officeDocument/2006/relationships/hyperlink" Target="http://ru.wikipedia.org/wiki/%D0%9A%D0%BE%D0%BD%D1%84%D0%B8%D0%B4%D0%B5%D0%BD%D1%86%D0%B8%D0%B0%D0%BB%D1%8C%D0%BD%D0%BE%D1%81%D1%82%D1%8C" TargetMode="External"/><Relationship Id="rId7" Type="http://schemas.openxmlformats.org/officeDocument/2006/relationships/hyperlink" Target="http://ru.wikipedia.org/wiki/%D0%A1%D0%B8%D1%81%D1%82%D0%B5%D0%BC%D0%B0" TargetMode="External"/><Relationship Id="rId2" Type="http://schemas.openxmlformats.org/officeDocument/2006/relationships/hyperlink" Target="http://ru.wikipedia.org/wiki/%D0%94%D1%80%D0%B5%D0%B2%D0%BD%D0%B5%D0%B3%D1%80%D0%B5%D1%87%D0%B5%D1%81%D0%BA%D0%B8%D0%B9_%D1%8F%D0%B7%D1%8B%D0%BA" TargetMode="External"/><Relationship Id="rId1" Type="http://schemas.openxmlformats.org/officeDocument/2006/relationships/slideLayout" Target="../slideLayouts/slideLayout2.xml"/><Relationship Id="rId6" Type="http://schemas.openxmlformats.org/officeDocument/2006/relationships/hyperlink" Target="http://ru.wikipedia.org/wiki/%D0%A1%D0%B0%D0%BC%D0%BE%D0%BE%D1%80%D0%B3%D0%B0%D0%BD%D0%B8%D0%B7%D0%B0%D1%86%D0%B8%D1%8F" TargetMode="External"/><Relationship Id="rId5" Type="http://schemas.openxmlformats.org/officeDocument/2006/relationships/hyperlink" Target="http://ru.wikipedia.org/wiki/%D0%A2%D1%80%D0%B0%D0%BD%D1%81%D0%B4%D0%B8%D1%81%D1%86%D0%B8%D0%BF%D0%BB%D0%B8%D0%BD%D0%B0%D1%80%D0%BD%D0%BE%D1%81%D1%82%D1%8C" TargetMode="External"/><Relationship Id="rId4" Type="http://schemas.openxmlformats.org/officeDocument/2006/relationships/hyperlink" Target="http://ru.wikipedia.org/wiki/%D0%90%D1%83%D1%82%D0%B5%D0%BD%D1%82%D0%B8%D1%87%D0%BD%D0%BE%D1%81%D1%82%D1%8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math.nsc.ru/LBRT/g2/english/ssk/mvl.html" TargetMode="External"/><Relationship Id="rId2" Type="http://schemas.openxmlformats.org/officeDocument/2006/relationships/hyperlink" Target="http://muzey.mitht.ru/library/lomonosov_i_matematika.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1"/>
          <p:cNvSpPr txBox="1">
            <a:spLocks noChangeArrowheads="1"/>
          </p:cNvSpPr>
          <p:nvPr/>
        </p:nvSpPr>
        <p:spPr bwMode="auto">
          <a:xfrm>
            <a:off x="2700338" y="1557338"/>
            <a:ext cx="2519362" cy="368300"/>
          </a:xfrm>
          <a:prstGeom prst="rect">
            <a:avLst/>
          </a:prstGeom>
          <a:noFill/>
          <a:ln w="9525">
            <a:noFill/>
            <a:miter lim="800000"/>
            <a:headEnd/>
            <a:tailEnd/>
          </a:ln>
        </p:spPr>
        <p:txBody>
          <a:bodyPr>
            <a:spAutoFit/>
          </a:bodyPr>
          <a:lstStyle/>
          <a:p>
            <a:endParaRPr lang="ru-RU">
              <a:latin typeface="Century Schoolbook" pitchFamily="18" charset="0"/>
            </a:endParaRPr>
          </a:p>
        </p:txBody>
      </p:sp>
      <p:sp>
        <p:nvSpPr>
          <p:cNvPr id="37889" name="Rectangle 1"/>
          <p:cNvSpPr>
            <a:spLocks noChangeArrowheads="1"/>
          </p:cNvSpPr>
          <p:nvPr/>
        </p:nvSpPr>
        <p:spPr bwMode="auto">
          <a:xfrm>
            <a:off x="395288" y="0"/>
            <a:ext cx="8353425" cy="1477963"/>
          </a:xfrm>
          <a:prstGeom prst="rect">
            <a:avLst/>
          </a:prstGeom>
          <a:noFill/>
          <a:ln w="9525">
            <a:noFill/>
            <a:miter lim="800000"/>
            <a:headEnd/>
            <a:tailEnd/>
          </a:ln>
        </p:spPr>
        <p:txBody>
          <a:bodyPr anchor="ctr">
            <a:spAutoFit/>
          </a:bodyPr>
          <a:lstStyle/>
          <a:p>
            <a:pPr algn="ctr">
              <a:lnSpc>
                <a:spcPct val="150000"/>
              </a:lnSpc>
            </a:pPr>
            <a:r>
              <a:rPr lang="ru-RU">
                <a:latin typeface="Century Schoolbook" pitchFamily="18" charset="0"/>
                <a:ea typeface="Calibri" pitchFamily="34" charset="0"/>
                <a:cs typeface="Times New Roman" pitchFamily="18" charset="0"/>
              </a:rPr>
              <a:t>Окружные малые Ломоносовские чтения «УЧЁНЫЕ </a:t>
            </a:r>
            <a:r>
              <a:rPr lang="en-US">
                <a:latin typeface="Century Schoolbook" pitchFamily="18" charset="0"/>
                <a:ea typeface="Calibri" pitchFamily="34" charset="0"/>
                <a:cs typeface="Times New Roman" pitchFamily="18" charset="0"/>
              </a:rPr>
              <a:t>XXI</a:t>
            </a:r>
            <a:r>
              <a:rPr lang="ru-RU">
                <a:latin typeface="Century Schoolbook" pitchFamily="18" charset="0"/>
                <a:ea typeface="Calibri" pitchFamily="34" charset="0"/>
                <a:cs typeface="Times New Roman" pitchFamily="18" charset="0"/>
              </a:rPr>
              <a:t> ВЕКА», посвящённые </a:t>
            </a:r>
          </a:p>
          <a:p>
            <a:pPr algn="ctr"/>
            <a:r>
              <a:rPr lang="ru-RU">
                <a:latin typeface="Century Schoolbook" pitchFamily="18" charset="0"/>
                <a:ea typeface="Calibri" pitchFamily="34" charset="0"/>
                <a:cs typeface="Times New Roman" pitchFamily="18" charset="0"/>
              </a:rPr>
              <a:t>300-летию со дня рождения М.В.Ломоносова</a:t>
            </a:r>
          </a:p>
          <a:p>
            <a:pPr eaLnBrk="0" hangingPunct="0"/>
            <a:endParaRPr lang="ru-RU">
              <a:ea typeface="Calibri" pitchFamily="34" charset="0"/>
              <a:cs typeface="Times New Roman" pitchFamily="18" charset="0"/>
            </a:endParaRPr>
          </a:p>
        </p:txBody>
      </p:sp>
      <p:sp>
        <p:nvSpPr>
          <p:cNvPr id="4" name="TextBox 3"/>
          <p:cNvSpPr txBox="1">
            <a:spLocks noChangeArrowheads="1"/>
          </p:cNvSpPr>
          <p:nvPr/>
        </p:nvSpPr>
        <p:spPr bwMode="auto">
          <a:xfrm>
            <a:off x="2484438" y="1268413"/>
            <a:ext cx="4103687" cy="366712"/>
          </a:xfrm>
          <a:prstGeom prst="rect">
            <a:avLst/>
          </a:prstGeom>
          <a:noFill/>
          <a:ln w="9525">
            <a:noFill/>
            <a:miter lim="800000"/>
            <a:headEnd/>
            <a:tailEnd/>
          </a:ln>
        </p:spPr>
        <p:txBody>
          <a:bodyPr>
            <a:spAutoFit/>
          </a:bodyPr>
          <a:lstStyle/>
          <a:p>
            <a:pPr algn="ctr"/>
            <a:r>
              <a:rPr lang="ru-RU" b="1"/>
              <a:t>И</a:t>
            </a:r>
            <a:r>
              <a:rPr lang="ru-RU" b="1">
                <a:latin typeface="Century Schoolbook" pitchFamily="18" charset="0"/>
              </a:rPr>
              <a:t>сследовательская работа</a:t>
            </a:r>
          </a:p>
        </p:txBody>
      </p:sp>
      <p:sp>
        <p:nvSpPr>
          <p:cNvPr id="9" name="TextBox 8"/>
          <p:cNvSpPr txBox="1">
            <a:spLocks noChangeArrowheads="1"/>
          </p:cNvSpPr>
          <p:nvPr/>
        </p:nvSpPr>
        <p:spPr bwMode="auto">
          <a:xfrm>
            <a:off x="323850" y="1700213"/>
            <a:ext cx="8351838" cy="1200150"/>
          </a:xfrm>
          <a:prstGeom prst="rect">
            <a:avLst/>
          </a:prstGeom>
          <a:noFill/>
          <a:ln w="9525">
            <a:noFill/>
            <a:miter lim="800000"/>
            <a:headEnd/>
            <a:tailEnd/>
          </a:ln>
        </p:spPr>
        <p:txBody>
          <a:bodyPr>
            <a:spAutoFit/>
          </a:bodyPr>
          <a:lstStyle/>
          <a:p>
            <a:pPr algn="ctr"/>
            <a:r>
              <a:rPr lang="ru-RU" sz="2400" b="1">
                <a:solidFill>
                  <a:srgbClr val="FF0000"/>
                </a:solidFill>
                <a:latin typeface="Century Schoolbook" pitchFamily="18" charset="0"/>
              </a:rPr>
              <a:t>«Имя Ломоносова в математических задачах. Современные математики-новаторы – последователи М.В.Ломоносова».</a:t>
            </a:r>
            <a:endParaRPr lang="ru-RU" sz="2400">
              <a:solidFill>
                <a:srgbClr val="FF0000"/>
              </a:solidFill>
              <a:latin typeface="Century Schoolbook" pitchFamily="18" charset="0"/>
            </a:endParaRPr>
          </a:p>
        </p:txBody>
      </p:sp>
      <p:sp>
        <p:nvSpPr>
          <p:cNvPr id="12" name="TextBox 11"/>
          <p:cNvSpPr txBox="1">
            <a:spLocks noChangeArrowheads="1"/>
          </p:cNvSpPr>
          <p:nvPr/>
        </p:nvSpPr>
        <p:spPr bwMode="auto">
          <a:xfrm>
            <a:off x="395288" y="2852738"/>
            <a:ext cx="4537075" cy="3108325"/>
          </a:xfrm>
          <a:prstGeom prst="rect">
            <a:avLst/>
          </a:prstGeom>
          <a:noFill/>
          <a:ln w="9525">
            <a:noFill/>
            <a:miter lim="800000"/>
            <a:headEnd/>
            <a:tailEnd/>
          </a:ln>
        </p:spPr>
        <p:txBody>
          <a:bodyPr>
            <a:spAutoFit/>
          </a:bodyPr>
          <a:lstStyle/>
          <a:p>
            <a:r>
              <a:rPr lang="ru-RU" sz="1600">
                <a:latin typeface="Century Schoolbook" pitchFamily="18" charset="0"/>
              </a:rPr>
              <a:t>Работу выполнила:</a:t>
            </a:r>
          </a:p>
          <a:p>
            <a:r>
              <a:rPr lang="ru-RU" sz="1600">
                <a:latin typeface="Century Schoolbook" pitchFamily="18" charset="0"/>
              </a:rPr>
              <a:t>ученица 8 «А» класса</a:t>
            </a:r>
          </a:p>
          <a:p>
            <a:r>
              <a:rPr lang="ru-RU" sz="1600">
                <a:latin typeface="Century Schoolbook" pitchFamily="18" charset="0"/>
              </a:rPr>
              <a:t>муниципального образовательного учреждения</a:t>
            </a:r>
          </a:p>
          <a:p>
            <a:r>
              <a:rPr lang="ru-RU" sz="1600">
                <a:latin typeface="Century Schoolbook" pitchFamily="18" charset="0"/>
              </a:rPr>
              <a:t>«Средняя общеобразовательная школа № 30»</a:t>
            </a:r>
          </a:p>
          <a:p>
            <a:r>
              <a:rPr lang="ru-RU" sz="1600">
                <a:latin typeface="Century Schoolbook" pitchFamily="18" charset="0"/>
              </a:rPr>
              <a:t>Гурьева Светлана Анатольевна</a:t>
            </a:r>
          </a:p>
          <a:p>
            <a:r>
              <a:rPr lang="ru-RU" sz="1600">
                <a:latin typeface="Century Schoolbook" pitchFamily="18" charset="0"/>
              </a:rPr>
              <a:t>Научный руководитель:</a:t>
            </a:r>
          </a:p>
          <a:p>
            <a:r>
              <a:rPr lang="ru-RU" sz="1600">
                <a:latin typeface="Century Schoolbook" pitchFamily="18" charset="0"/>
              </a:rPr>
              <a:t>Горяинова Елена Николаевна,</a:t>
            </a:r>
          </a:p>
          <a:p>
            <a:r>
              <a:rPr lang="ru-RU" sz="1600">
                <a:latin typeface="Century Schoolbook" pitchFamily="18" charset="0"/>
              </a:rPr>
              <a:t>учитель математики</a:t>
            </a:r>
          </a:p>
          <a:p>
            <a:endParaRPr lang="ru-RU">
              <a:latin typeface="Century Schoolbook" pitchFamily="18" charset="0"/>
            </a:endParaRPr>
          </a:p>
          <a:p>
            <a:endParaRPr lang="ru-RU">
              <a:latin typeface="Century Schoolbook" pitchFamily="18" charset="0"/>
            </a:endParaRPr>
          </a:p>
        </p:txBody>
      </p:sp>
      <p:sp>
        <p:nvSpPr>
          <p:cNvPr id="13" name="TextBox 12"/>
          <p:cNvSpPr txBox="1">
            <a:spLocks noChangeArrowheads="1"/>
          </p:cNvSpPr>
          <p:nvPr/>
        </p:nvSpPr>
        <p:spPr bwMode="auto">
          <a:xfrm>
            <a:off x="3924300" y="5516563"/>
            <a:ext cx="1655763" cy="585787"/>
          </a:xfrm>
          <a:prstGeom prst="rect">
            <a:avLst/>
          </a:prstGeom>
          <a:noFill/>
          <a:ln w="9525">
            <a:noFill/>
            <a:miter lim="800000"/>
            <a:headEnd/>
            <a:tailEnd/>
          </a:ln>
        </p:spPr>
        <p:txBody>
          <a:bodyPr>
            <a:spAutoFit/>
          </a:bodyPr>
          <a:lstStyle/>
          <a:p>
            <a:pPr algn="ctr"/>
            <a:r>
              <a:rPr lang="ru-RU" sz="1600">
                <a:latin typeface="Century Schoolbook" pitchFamily="18" charset="0"/>
              </a:rPr>
              <a:t>г. Архангельск </a:t>
            </a:r>
          </a:p>
          <a:p>
            <a:pPr algn="ctr"/>
            <a:r>
              <a:rPr lang="ru-RU" sz="1600">
                <a:latin typeface="Century Schoolbook" pitchFamily="18" charset="0"/>
              </a:rPr>
              <a:t>2011 год</a:t>
            </a:r>
          </a:p>
        </p:txBody>
      </p:sp>
      <p:pic>
        <p:nvPicPr>
          <p:cNvPr id="8" name="Рисунок 7"/>
          <p:cNvPicPr>
            <a:picLocks noChangeAspect="1" noChangeArrowheads="1"/>
          </p:cNvPicPr>
          <p:nvPr/>
        </p:nvPicPr>
        <p:blipFill>
          <a:blip r:embed="rId2"/>
          <a:srcRect/>
          <a:stretch>
            <a:fillRect/>
          </a:stretch>
        </p:blipFill>
        <p:spPr bwMode="auto">
          <a:xfrm>
            <a:off x="5724525" y="3141663"/>
            <a:ext cx="2447925" cy="23749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89">
                                            <p:txEl>
                                              <p:pRg st="0" end="0"/>
                                            </p:txEl>
                                          </p:spTgt>
                                        </p:tgtEl>
                                        <p:attrNameLst>
                                          <p:attrName>style.visibility</p:attrName>
                                        </p:attrNameLst>
                                      </p:cBhvr>
                                      <p:to>
                                        <p:strVal val="visible"/>
                                      </p:to>
                                    </p:set>
                                    <p:anim calcmode="lin" valueType="num">
                                      <p:cBhvr additive="base">
                                        <p:cTn id="7" dur="500" fill="hold"/>
                                        <p:tgtEl>
                                          <p:spTgt spid="3788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8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889">
                                            <p:txEl>
                                              <p:pRg st="1" end="1"/>
                                            </p:txEl>
                                          </p:spTgt>
                                        </p:tgtEl>
                                        <p:attrNameLst>
                                          <p:attrName>style.visibility</p:attrName>
                                        </p:attrNameLst>
                                      </p:cBhvr>
                                      <p:to>
                                        <p:strVal val="visible"/>
                                      </p:to>
                                    </p:set>
                                    <p:anim calcmode="lin" valueType="num">
                                      <p:cBhvr additive="base">
                                        <p:cTn id="12" dur="500" fill="hold"/>
                                        <p:tgtEl>
                                          <p:spTgt spid="3788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788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80">
                                          <p:stCondLst>
                                            <p:cond delay="0"/>
                                          </p:stCondLst>
                                        </p:cTn>
                                        <p:tgtEl>
                                          <p:spTgt spid="9"/>
                                        </p:tgtEl>
                                      </p:cBhvr>
                                    </p:animEffect>
                                    <p:anim calcmode="lin" valueType="num">
                                      <p:cBhvr>
                                        <p:cTn id="2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8" dur="26">
                                          <p:stCondLst>
                                            <p:cond delay="650"/>
                                          </p:stCondLst>
                                        </p:cTn>
                                        <p:tgtEl>
                                          <p:spTgt spid="9"/>
                                        </p:tgtEl>
                                      </p:cBhvr>
                                      <p:to x="100000" y="60000"/>
                                    </p:animScale>
                                    <p:animScale>
                                      <p:cBhvr>
                                        <p:cTn id="29" dur="166" decel="50000">
                                          <p:stCondLst>
                                            <p:cond delay="676"/>
                                          </p:stCondLst>
                                        </p:cTn>
                                        <p:tgtEl>
                                          <p:spTgt spid="9"/>
                                        </p:tgtEl>
                                      </p:cBhvr>
                                      <p:to x="100000" y="100000"/>
                                    </p:animScale>
                                    <p:animScale>
                                      <p:cBhvr>
                                        <p:cTn id="30" dur="26">
                                          <p:stCondLst>
                                            <p:cond delay="1312"/>
                                          </p:stCondLst>
                                        </p:cTn>
                                        <p:tgtEl>
                                          <p:spTgt spid="9"/>
                                        </p:tgtEl>
                                      </p:cBhvr>
                                      <p:to x="100000" y="80000"/>
                                    </p:animScale>
                                    <p:animScale>
                                      <p:cBhvr>
                                        <p:cTn id="31" dur="166" decel="50000">
                                          <p:stCondLst>
                                            <p:cond delay="1338"/>
                                          </p:stCondLst>
                                        </p:cTn>
                                        <p:tgtEl>
                                          <p:spTgt spid="9"/>
                                        </p:tgtEl>
                                      </p:cBhvr>
                                      <p:to x="100000" y="100000"/>
                                    </p:animScale>
                                    <p:animScale>
                                      <p:cBhvr>
                                        <p:cTn id="32" dur="26">
                                          <p:stCondLst>
                                            <p:cond delay="1642"/>
                                          </p:stCondLst>
                                        </p:cTn>
                                        <p:tgtEl>
                                          <p:spTgt spid="9"/>
                                        </p:tgtEl>
                                      </p:cBhvr>
                                      <p:to x="100000" y="90000"/>
                                    </p:animScale>
                                    <p:animScale>
                                      <p:cBhvr>
                                        <p:cTn id="33" dur="166" decel="50000">
                                          <p:stCondLst>
                                            <p:cond delay="1668"/>
                                          </p:stCondLst>
                                        </p:cTn>
                                        <p:tgtEl>
                                          <p:spTgt spid="9"/>
                                        </p:tgtEl>
                                      </p:cBhvr>
                                      <p:to x="100000" y="100000"/>
                                    </p:animScale>
                                    <p:animScale>
                                      <p:cBhvr>
                                        <p:cTn id="34" dur="26">
                                          <p:stCondLst>
                                            <p:cond delay="1808"/>
                                          </p:stCondLst>
                                        </p:cTn>
                                        <p:tgtEl>
                                          <p:spTgt spid="9"/>
                                        </p:tgtEl>
                                      </p:cBhvr>
                                      <p:to x="100000" y="95000"/>
                                    </p:animScale>
                                    <p:animScale>
                                      <p:cBhvr>
                                        <p:cTn id="35" dur="166" decel="50000">
                                          <p:stCondLst>
                                            <p:cond delay="1834"/>
                                          </p:stCondLst>
                                        </p:cTn>
                                        <p:tgtEl>
                                          <p:spTgt spid="9"/>
                                        </p:tgtEl>
                                      </p:cBhvr>
                                      <p:to x="100000" y="100000"/>
                                    </p:animScale>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31" presetClass="entr" presetSubtype="0" fill="hold" nodeType="afterEffect">
                                  <p:stCondLst>
                                    <p:cond delay="0"/>
                                  </p:stCondLst>
                                  <p:iterate type="lt">
                                    <p:tmPct val="5000"/>
                                  </p:iterate>
                                  <p:childTnLst>
                                    <p:set>
                                      <p:cBhvr>
                                        <p:cTn id="47" dur="1" fill="hold">
                                          <p:stCondLst>
                                            <p:cond delay="0"/>
                                          </p:stCondLst>
                                        </p:cTn>
                                        <p:tgtEl>
                                          <p:spTgt spid="8"/>
                                        </p:tgtEl>
                                        <p:attrNameLst>
                                          <p:attrName>style.visibility</p:attrName>
                                        </p:attrNameLst>
                                      </p:cBhvr>
                                      <p:to>
                                        <p:strVal val="visible"/>
                                      </p:to>
                                    </p:set>
                                    <p:anim calcmode="lin" valueType="num">
                                      <p:cBhvr>
                                        <p:cTn id="48" dur="1000" fill="hold"/>
                                        <p:tgtEl>
                                          <p:spTgt spid="8"/>
                                        </p:tgtEl>
                                        <p:attrNameLst>
                                          <p:attrName>ppt_w</p:attrName>
                                        </p:attrNameLst>
                                      </p:cBhvr>
                                      <p:tavLst>
                                        <p:tav tm="0">
                                          <p:val>
                                            <p:fltVal val="0"/>
                                          </p:val>
                                        </p:tav>
                                        <p:tav tm="100000">
                                          <p:val>
                                            <p:strVal val="#ppt_w"/>
                                          </p:val>
                                        </p:tav>
                                      </p:tavLst>
                                    </p:anim>
                                    <p:anim calcmode="lin" valueType="num">
                                      <p:cBhvr>
                                        <p:cTn id="49" dur="1000" fill="hold"/>
                                        <p:tgtEl>
                                          <p:spTgt spid="8"/>
                                        </p:tgtEl>
                                        <p:attrNameLst>
                                          <p:attrName>ppt_h</p:attrName>
                                        </p:attrNameLst>
                                      </p:cBhvr>
                                      <p:tavLst>
                                        <p:tav tm="0">
                                          <p:val>
                                            <p:fltVal val="0"/>
                                          </p:val>
                                        </p:tav>
                                        <p:tav tm="100000">
                                          <p:val>
                                            <p:strVal val="#ppt_h"/>
                                          </p:val>
                                        </p:tav>
                                      </p:tavLst>
                                    </p:anim>
                                    <p:anim calcmode="lin" valueType="num">
                                      <p:cBhvr>
                                        <p:cTn id="50" dur="1000" fill="hold"/>
                                        <p:tgtEl>
                                          <p:spTgt spid="8"/>
                                        </p:tgtEl>
                                        <p:attrNameLst>
                                          <p:attrName>style.rotation</p:attrName>
                                        </p:attrNameLst>
                                      </p:cBhvr>
                                      <p:tavLst>
                                        <p:tav tm="0">
                                          <p:val>
                                            <p:fltVal val="90"/>
                                          </p:val>
                                        </p:tav>
                                        <p:tav tm="100000">
                                          <p:val>
                                            <p:fltVal val="0"/>
                                          </p:val>
                                        </p:tav>
                                      </p:tavLst>
                                    </p:anim>
                                    <p:animEffect transition="in" filter="fade">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755650" y="188913"/>
            <a:ext cx="7345363" cy="1200150"/>
          </a:xfrm>
          <a:prstGeom prst="rect">
            <a:avLst/>
          </a:prstGeom>
          <a:noFill/>
          <a:ln w="9525">
            <a:noFill/>
            <a:miter lim="800000"/>
            <a:headEnd/>
            <a:tailEnd/>
          </a:ln>
        </p:spPr>
        <p:txBody>
          <a:bodyPr>
            <a:spAutoFit/>
          </a:bodyPr>
          <a:lstStyle/>
          <a:p>
            <a:pPr algn="ctr"/>
            <a:r>
              <a:rPr lang="ru-RU" sz="2400">
                <a:latin typeface="Century Schoolbook" pitchFamily="18" charset="0"/>
              </a:rPr>
              <a:t>Применение математических знаний  М.В.Ломоносовым в химических и физических исследованиях</a:t>
            </a:r>
          </a:p>
        </p:txBody>
      </p:sp>
      <p:sp>
        <p:nvSpPr>
          <p:cNvPr id="3" name="Прямоугольник 2"/>
          <p:cNvSpPr>
            <a:spLocks noChangeArrowheads="1"/>
          </p:cNvSpPr>
          <p:nvPr/>
        </p:nvSpPr>
        <p:spPr bwMode="auto">
          <a:xfrm>
            <a:off x="395288" y="1484313"/>
            <a:ext cx="8137525" cy="4402137"/>
          </a:xfrm>
          <a:prstGeom prst="rect">
            <a:avLst/>
          </a:prstGeom>
          <a:noFill/>
          <a:ln w="9525">
            <a:noFill/>
            <a:miter lim="800000"/>
            <a:headEnd/>
            <a:tailEnd/>
          </a:ln>
        </p:spPr>
        <p:txBody>
          <a:bodyPr>
            <a:spAutoFit/>
          </a:bodyPr>
          <a:lstStyle/>
          <a:p>
            <a:r>
              <a:rPr lang="ru-RU" sz="2000">
                <a:latin typeface="Century Schoolbook" pitchFamily="18" charset="0"/>
              </a:rPr>
              <a:t>Большое значение Ломоносов придавал математике, рекомендуя широко применять математические методы в других науках. Опровергая положение </a:t>
            </a:r>
            <a:r>
              <a:rPr lang="ru-RU" sz="2000">
                <a:solidFill>
                  <a:srgbClr val="FF0000"/>
                </a:solidFill>
                <a:latin typeface="Century Schoolbook" pitchFamily="18" charset="0"/>
              </a:rPr>
              <a:t>Ньютона</a:t>
            </a:r>
            <a:r>
              <a:rPr lang="ru-RU" sz="2000">
                <a:latin typeface="Century Schoolbook" pitchFamily="18" charset="0"/>
              </a:rPr>
              <a:t> о том, что количество материи в теле пропорционально весу этого тела, Ломоносов использовал математические термины: </a:t>
            </a:r>
            <a:r>
              <a:rPr lang="ru-RU" sz="2000">
                <a:solidFill>
                  <a:srgbClr val="FF0000"/>
                </a:solidFill>
                <a:latin typeface="Century Schoolbook" pitchFamily="18" charset="0"/>
              </a:rPr>
              <a:t>прямая и обратная пропорциональности.</a:t>
            </a:r>
          </a:p>
          <a:p>
            <a:r>
              <a:rPr lang="ru-RU" sz="2000">
                <a:latin typeface="Century Schoolbook" pitchFamily="18" charset="0"/>
              </a:rPr>
              <a:t>Переводя на русский язык курс физики </a:t>
            </a:r>
            <a:r>
              <a:rPr lang="ru-RU" sz="2000">
                <a:solidFill>
                  <a:srgbClr val="FF0000"/>
                </a:solidFill>
                <a:latin typeface="Century Schoolbook" pitchFamily="18" charset="0"/>
              </a:rPr>
              <a:t>Христиана Вольфа</a:t>
            </a:r>
            <a:r>
              <a:rPr lang="ru-RU" sz="2000">
                <a:latin typeface="Century Schoolbook" pitchFamily="18" charset="0"/>
              </a:rPr>
              <a:t>, Ломоносов столкнулся с бедностью русского научного языка того времени. Таким образом, он явился основателем русской научной терминологии. Одним из этих слов является математический термин </a:t>
            </a:r>
            <a:r>
              <a:rPr lang="ru-RU" sz="2000">
                <a:solidFill>
                  <a:srgbClr val="FF0000"/>
                </a:solidFill>
                <a:latin typeface="Century Schoolbook" pitchFamily="18" charset="0"/>
              </a:rPr>
              <a:t>- формула</a:t>
            </a:r>
            <a:r>
              <a:rPr lang="ru-RU" sz="2000">
                <a:latin typeface="Century Schoolbook" pitchFamily="18" charset="0"/>
              </a:rPr>
              <a:t>. </a:t>
            </a:r>
          </a:p>
          <a:p>
            <a:r>
              <a:rPr lang="ru-RU" sz="2000">
                <a:latin typeface="Century Schoolbook" pitchFamily="18" charset="0"/>
              </a:rPr>
              <a:t>В 1741 году Ломоносов написал сочинение, изумившее всех своим названием: </a:t>
            </a:r>
            <a:r>
              <a:rPr lang="ru-RU" sz="2000">
                <a:solidFill>
                  <a:srgbClr val="FF0000"/>
                </a:solidFill>
                <a:latin typeface="Century Schoolbook" pitchFamily="18" charset="0"/>
              </a:rPr>
              <a:t>Elementa Chimiae Mathematicae </a:t>
            </a:r>
            <a:r>
              <a:rPr lang="ru-RU" sz="2000">
                <a:latin typeface="Century Schoolbook" pitchFamily="18" charset="0"/>
              </a:rPr>
              <a:t>(”Элементы математической химии”, на латыни). Химия и математика!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250825" y="620713"/>
            <a:ext cx="8208963" cy="5324475"/>
          </a:xfrm>
          <a:prstGeom prst="rect">
            <a:avLst/>
          </a:prstGeom>
          <a:noFill/>
          <a:ln w="9525">
            <a:noFill/>
            <a:miter lim="800000"/>
            <a:headEnd/>
            <a:tailEnd/>
          </a:ln>
        </p:spPr>
        <p:txBody>
          <a:bodyPr>
            <a:spAutoFit/>
          </a:bodyPr>
          <a:lstStyle/>
          <a:p>
            <a:r>
              <a:rPr lang="ru-RU" sz="2000">
                <a:solidFill>
                  <a:srgbClr val="FF0000"/>
                </a:solidFill>
                <a:latin typeface="Century Schoolbook" pitchFamily="18" charset="0"/>
              </a:rPr>
              <a:t>Математическая химия </a:t>
            </a:r>
            <a:r>
              <a:rPr lang="ru-RU" sz="2000">
                <a:latin typeface="Century Schoolbook" pitchFamily="18" charset="0"/>
              </a:rPr>
              <a:t>— раздел теоретической химии, область исследований, посвящённая новым применениям математики к химическим задачам. </a:t>
            </a:r>
            <a:r>
              <a:rPr lang="ru-RU" sz="2000">
                <a:solidFill>
                  <a:srgbClr val="FF0000"/>
                </a:solidFill>
                <a:latin typeface="Century Schoolbook" pitchFamily="18" charset="0"/>
              </a:rPr>
              <a:t>Основная область интересов </a:t>
            </a:r>
            <a:r>
              <a:rPr lang="ru-RU" sz="2000">
                <a:latin typeface="Century Schoolbook" pitchFamily="18" charset="0"/>
              </a:rPr>
              <a:t>— это математическое моделирование химических явлений и процессов. </a:t>
            </a:r>
            <a:r>
              <a:rPr lang="ru-RU" sz="2000">
                <a:solidFill>
                  <a:srgbClr val="FF0000"/>
                </a:solidFill>
                <a:latin typeface="Century Schoolbook" pitchFamily="18" charset="0"/>
              </a:rPr>
              <a:t>Критерием истины </a:t>
            </a:r>
            <a:r>
              <a:rPr lang="ru-RU" sz="2000">
                <a:latin typeface="Century Schoolbook" pitchFamily="18" charset="0"/>
              </a:rPr>
              <a:t>в математической химии являются математическое доказательство, вычислительный эксперимент и сравнение результатов с экспериментальными данными. </a:t>
            </a:r>
            <a:r>
              <a:rPr lang="ru-RU" sz="2000">
                <a:solidFill>
                  <a:srgbClr val="FF0000"/>
                </a:solidFill>
                <a:latin typeface="Century Schoolbook" pitchFamily="18" charset="0"/>
              </a:rPr>
              <a:t>Важнейшую роль </a:t>
            </a:r>
            <a:r>
              <a:rPr lang="ru-RU" sz="2000">
                <a:latin typeface="Century Schoolbook" pitchFamily="18" charset="0"/>
              </a:rPr>
              <a:t>в математической химии играет математическое моделирование, которое мы, ученики, изучаем с 7- го класса.</a:t>
            </a:r>
          </a:p>
          <a:p>
            <a:r>
              <a:rPr lang="ru-RU" sz="2000">
                <a:latin typeface="Century Schoolbook" pitchFamily="18" charset="0"/>
              </a:rPr>
              <a:t>Во всех научных трудах Ломоносов применял строго логический метод, принятый в математике и других точных науках. Он начинал с описания наблюдений над фактами и, обобщая эти наблюдения, приходил к аксиомам — положениям, не требующим доказательств. Основываясь на аксиомах, он формулировал и доказывал теоремы и разбирал все вытекающие из них следствия. А эти следствия проверял затем опытом.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2588" cy="417512"/>
          </a:xfrm>
        </p:spPr>
        <p:txBody>
          <a:bodyPr>
            <a:normAutofit fontScale="90000"/>
          </a:bodyPr>
          <a:lstStyle/>
          <a:p>
            <a:pPr algn="ctr" fontAlgn="auto">
              <a:spcAft>
                <a:spcPts val="0"/>
              </a:spcAft>
              <a:defRPr/>
            </a:pPr>
            <a:r>
              <a:rPr lang="ru-RU" dirty="0" smtClean="0"/>
              <a:t>Инновации в математике 21 века.</a:t>
            </a:r>
            <a:endParaRPr lang="ru-RU" dirty="0"/>
          </a:p>
        </p:txBody>
      </p:sp>
      <p:sp>
        <p:nvSpPr>
          <p:cNvPr id="3" name="Содержимое 2"/>
          <p:cNvSpPr>
            <a:spLocks noGrp="1"/>
          </p:cNvSpPr>
          <p:nvPr>
            <p:ph sz="quarter" idx="1"/>
          </p:nvPr>
        </p:nvSpPr>
        <p:spPr>
          <a:xfrm>
            <a:off x="179388" y="1412875"/>
            <a:ext cx="8496300" cy="5445125"/>
          </a:xfrm>
        </p:spPr>
        <p:txBody>
          <a:bodyPr>
            <a:normAutofit fontScale="70000" lnSpcReduction="20000"/>
          </a:bodyPr>
          <a:lstStyle/>
          <a:p>
            <a:pPr marL="274320" indent="-274320" fontAlgn="auto">
              <a:spcAft>
                <a:spcPts val="0"/>
              </a:spcAft>
              <a:buFont typeface="Wingdings"/>
              <a:buNone/>
              <a:defRPr/>
            </a:pPr>
            <a:r>
              <a:rPr lang="ru-RU" dirty="0" smtClean="0"/>
              <a:t>В 21 веке появились новые науки, использующие математическое моделирование и решающие проблемы человечества.</a:t>
            </a:r>
          </a:p>
          <a:p>
            <a:pPr marL="274320" indent="-274320" fontAlgn="auto">
              <a:spcAft>
                <a:spcPts val="0"/>
              </a:spcAft>
              <a:buFont typeface="Wingdings"/>
              <a:buNone/>
              <a:defRPr/>
            </a:pPr>
            <a:r>
              <a:rPr lang="ru-RU" dirty="0" err="1" smtClean="0">
                <a:solidFill>
                  <a:srgbClr val="FF0000"/>
                </a:solidFill>
              </a:rPr>
              <a:t>Криптогра́фия</a:t>
            </a:r>
            <a:r>
              <a:rPr lang="ru-RU" dirty="0" smtClean="0"/>
              <a:t> (от </a:t>
            </a:r>
            <a:r>
              <a:rPr lang="ru-RU" u="sng" dirty="0" err="1" smtClean="0">
                <a:hlinkClick r:id="rId2" tooltip="Древнегреческий язык"/>
              </a:rPr>
              <a:t>др.-греч</a:t>
            </a:r>
            <a:r>
              <a:rPr lang="ru-RU" u="sng" dirty="0" smtClean="0">
                <a:hlinkClick r:id="rId2" tooltip="Древнегреческий язык"/>
              </a:rPr>
              <a:t>.</a:t>
            </a:r>
            <a:r>
              <a:rPr lang="ru-RU" dirty="0" smtClean="0"/>
              <a:t> </a:t>
            </a:r>
            <a:r>
              <a:rPr lang="ru-RU" dirty="0" err="1" smtClean="0"/>
              <a:t>κρυπτός </a:t>
            </a:r>
            <a:r>
              <a:rPr lang="ru-RU" dirty="0" smtClean="0"/>
              <a:t>— скрытый и </a:t>
            </a:r>
            <a:r>
              <a:rPr lang="ru-RU" dirty="0" err="1" smtClean="0"/>
              <a:t>γράφω</a:t>
            </a:r>
            <a:r>
              <a:rPr lang="ru-RU" dirty="0" smtClean="0"/>
              <a:t> — пишу) — наука о методах обеспечения </a:t>
            </a:r>
            <a:r>
              <a:rPr lang="ru-RU" u="sng" dirty="0" smtClean="0">
                <a:hlinkClick r:id="rId3" tooltip="Конфиденциальность"/>
              </a:rPr>
              <a:t>конфиденциальности</a:t>
            </a:r>
            <a:r>
              <a:rPr lang="ru-RU" dirty="0" smtClean="0"/>
              <a:t> (невозможности прочтения информации посторонним) и </a:t>
            </a:r>
            <a:r>
              <a:rPr lang="ru-RU" u="sng" dirty="0" smtClean="0">
                <a:hlinkClick r:id="rId4" tooltip="Аутентичность"/>
              </a:rPr>
              <a:t>аутентичности</a:t>
            </a:r>
            <a:r>
              <a:rPr lang="ru-RU" dirty="0" smtClean="0"/>
              <a:t> (целостности и подлинности авторства, а также невозможности отказа от авторства) информации.</a:t>
            </a:r>
          </a:p>
          <a:p>
            <a:pPr marL="274320" indent="-274320" fontAlgn="auto">
              <a:spcAft>
                <a:spcPts val="0"/>
              </a:spcAft>
              <a:buFont typeface="Wingdings"/>
              <a:buNone/>
              <a:defRPr/>
            </a:pPr>
            <a:r>
              <a:rPr lang="ru-RU" dirty="0" err="1" smtClean="0">
                <a:solidFill>
                  <a:srgbClr val="FF0000"/>
                </a:solidFill>
              </a:rPr>
              <a:t>Синерге́тика</a:t>
            </a:r>
            <a:r>
              <a:rPr lang="ru-RU" dirty="0" smtClean="0"/>
              <a:t> (от </a:t>
            </a:r>
            <a:r>
              <a:rPr lang="ru-RU" u="sng" dirty="0" err="1" smtClean="0">
                <a:hlinkClick r:id="rId2" tooltip="Древнегреческий язык"/>
              </a:rPr>
              <a:t>др.-греч</a:t>
            </a:r>
            <a:r>
              <a:rPr lang="ru-RU" u="sng" dirty="0" smtClean="0">
                <a:hlinkClick r:id="rId2" tooltip="Древнегреческий язык"/>
              </a:rPr>
              <a:t>.</a:t>
            </a:r>
            <a:r>
              <a:rPr lang="ru-RU" dirty="0" smtClean="0"/>
              <a:t> </a:t>
            </a:r>
            <a:r>
              <a:rPr lang="ru-RU" dirty="0" err="1" smtClean="0"/>
              <a:t>συν- </a:t>
            </a:r>
            <a:r>
              <a:rPr lang="ru-RU" dirty="0" smtClean="0"/>
              <a:t>— приставка со значением совместности и </a:t>
            </a:r>
            <a:r>
              <a:rPr lang="ru-RU" dirty="0" err="1" smtClean="0"/>
              <a:t>ἔργον</a:t>
            </a:r>
            <a:r>
              <a:rPr lang="ru-RU" dirty="0" smtClean="0"/>
              <a:t> — «деятельность») — </a:t>
            </a:r>
            <a:r>
              <a:rPr lang="ru-RU" u="sng" dirty="0" smtClean="0">
                <a:hlinkClick r:id="rId5" tooltip="Трансдисциплинарность"/>
              </a:rPr>
              <a:t>междисциплинарное</a:t>
            </a:r>
            <a:r>
              <a:rPr lang="ru-RU" dirty="0" smtClean="0"/>
              <a:t> направление научных исследований, задачей которого является изучение природных явлений и процессов на основе принципов </a:t>
            </a:r>
            <a:r>
              <a:rPr lang="ru-RU" u="sng" dirty="0" smtClean="0">
                <a:hlinkClick r:id="rId6" tooltip="Самоорганизация"/>
              </a:rPr>
              <a:t>самоорганизации</a:t>
            </a:r>
            <a:r>
              <a:rPr lang="ru-RU" dirty="0" smtClean="0"/>
              <a:t> </a:t>
            </a:r>
            <a:r>
              <a:rPr lang="ru-RU" u="sng" dirty="0" smtClean="0">
                <a:hlinkClick r:id="rId7" tooltip="Система"/>
              </a:rPr>
              <a:t>систем</a:t>
            </a:r>
            <a:r>
              <a:rPr lang="ru-RU" dirty="0" smtClean="0"/>
              <a:t> (состоящих из </a:t>
            </a:r>
            <a:r>
              <a:rPr lang="ru-RU" i="1" dirty="0" smtClean="0"/>
              <a:t>подсистем</a:t>
            </a:r>
            <a:r>
              <a:rPr lang="ru-RU" dirty="0" smtClean="0"/>
              <a:t>). «…Наука, занимающаяся изучением процессов самоорганизации и возникновения, поддержания, устойчивости и распада структур самой различной природы…»</a:t>
            </a:r>
            <a:r>
              <a:rPr lang="ru-RU" baseline="30000" dirty="0" smtClean="0"/>
              <a:t>.</a:t>
            </a:r>
            <a:endParaRPr lang="ru-RU" dirty="0" smtClean="0"/>
          </a:p>
          <a:p>
            <a:pPr marL="274320" indent="-274320" fontAlgn="auto">
              <a:spcAft>
                <a:spcPts val="0"/>
              </a:spcAft>
              <a:buFont typeface="Wingdings"/>
              <a:buNone/>
              <a:defRPr/>
            </a:pPr>
            <a:r>
              <a:rPr lang="ru-RU" b="1" u="sng" dirty="0" err="1" smtClean="0">
                <a:solidFill>
                  <a:srgbClr val="FF0000"/>
                </a:solidFill>
                <a:hlinkClick r:id="rId8"/>
              </a:rPr>
              <a:t>Клиометрия</a:t>
            </a:r>
            <a:r>
              <a:rPr lang="ru-RU" b="1" dirty="0" smtClean="0"/>
              <a:t> </a:t>
            </a:r>
            <a:r>
              <a:rPr lang="ru-RU" dirty="0" smtClean="0"/>
              <a:t>— (англ. </a:t>
            </a:r>
            <a:r>
              <a:rPr lang="ru-RU" dirty="0" err="1" smtClean="0"/>
              <a:t>Cliometrics</a:t>
            </a:r>
            <a:r>
              <a:rPr lang="ru-RU" dirty="0" smtClean="0"/>
              <a:t>) представляет собой систематическое применение математических методов в исторических исследованиях. Название дисциплины происходит от имени Клио - музы истории и героической поэзии в греческой мифологии.</a:t>
            </a:r>
          </a:p>
          <a:p>
            <a:pPr marL="274320" indent="-274320" fontAlgn="auto">
              <a:spcAft>
                <a:spcPts val="0"/>
              </a:spcAft>
              <a:buFont typeface="Wingdings"/>
              <a:buNone/>
              <a:defRPr/>
            </a:pPr>
            <a:r>
              <a:rPr lang="ru-RU" dirty="0" smtClean="0"/>
              <a:t>Больше всего меня заинтересовала </a:t>
            </a:r>
            <a:r>
              <a:rPr lang="ru-RU" dirty="0" err="1" smtClean="0"/>
              <a:t>клиометрия</a:t>
            </a:r>
            <a:r>
              <a:rPr lang="ru-RU" dirty="0" smtClean="0"/>
              <a:t>, так как эта наука позволяет прогнозировать и рост населения, и уровень технологического развития, и культурный рост населения. Конечно, у меня еще недостаточно знаний, чтобы разобраться в деталях, но я с уверенностью могу сказать, что появление этих наук является инновацией в математике 21 века.</a:t>
            </a:r>
          </a:p>
          <a:p>
            <a:pPr marL="274320" indent="-274320" fontAlgn="auto">
              <a:spcAft>
                <a:spcPts val="0"/>
              </a:spcAft>
              <a:buFont typeface="Wingdings"/>
              <a:buNone/>
              <a:defRPr/>
            </a:pPr>
            <a:endParaRPr lang="ru-RU" dirty="0"/>
          </a:p>
        </p:txBody>
      </p:sp>
      <p:sp>
        <p:nvSpPr>
          <p:cNvPr id="23555" name="Rectangle 3"/>
          <p:cNvSpPr>
            <a:spLocks noChangeArrowheads="1"/>
          </p:cNvSpPr>
          <p:nvPr/>
        </p:nvSpPr>
        <p:spPr bwMode="auto">
          <a:xfrm>
            <a:off x="250825" y="577850"/>
            <a:ext cx="8424863" cy="830263"/>
          </a:xfrm>
          <a:prstGeom prst="rect">
            <a:avLst/>
          </a:prstGeom>
          <a:noFill/>
          <a:ln w="9525">
            <a:noFill/>
            <a:miter lim="800000"/>
            <a:headEnd/>
            <a:tailEnd/>
          </a:ln>
        </p:spPr>
        <p:txBody>
          <a:bodyPr anchor="ctr">
            <a:spAutoFit/>
          </a:bodyPr>
          <a:lstStyle/>
          <a:p>
            <a:pPr algn="ctr"/>
            <a:r>
              <a:rPr lang="ru-RU" sz="2400" b="1">
                <a:latin typeface="Century Schoolbook" pitchFamily="18" charset="0"/>
                <a:cs typeface="Times New Roman" pitchFamily="18" charset="0"/>
              </a:rPr>
              <a:t>Математические методы как основа для утверждения новых наук в нашей стране.</a:t>
            </a:r>
            <a:endParaRPr lang="ru-RU" sz="2400">
              <a:latin typeface="Century Schoolbook"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120"/>
                            </p:stCondLst>
                            <p:childTnLst>
                              <p:par>
                                <p:cTn id="11" presetID="30" presetClass="entr" presetSubtype="0" fill="hold" grpId="0" nodeType="afterEffect">
                                  <p:stCondLst>
                                    <p:cond delay="0"/>
                                  </p:stCondLst>
                                  <p:childTnLst>
                                    <p:set>
                                      <p:cBhvr>
                                        <p:cTn id="12" dur="1" fill="hold">
                                          <p:stCondLst>
                                            <p:cond delay="0"/>
                                          </p:stCondLst>
                                        </p:cTn>
                                        <p:tgtEl>
                                          <p:spTgt spid="23555"/>
                                        </p:tgtEl>
                                        <p:attrNameLst>
                                          <p:attrName>style.visibility</p:attrName>
                                        </p:attrNameLst>
                                      </p:cBhvr>
                                      <p:to>
                                        <p:strVal val="visible"/>
                                      </p:to>
                                    </p:set>
                                    <p:animEffect transition="in" filter="fade">
                                      <p:cBhvr>
                                        <p:cTn id="13" dur="800" decel="100000"/>
                                        <p:tgtEl>
                                          <p:spTgt spid="23555"/>
                                        </p:tgtEl>
                                      </p:cBhvr>
                                    </p:animEffect>
                                    <p:anim calcmode="lin" valueType="num">
                                      <p:cBhvr>
                                        <p:cTn id="14" dur="800" decel="100000" fill="hold"/>
                                        <p:tgtEl>
                                          <p:spTgt spid="23555"/>
                                        </p:tgtEl>
                                        <p:attrNameLst>
                                          <p:attrName>style.rotation</p:attrName>
                                        </p:attrNameLst>
                                      </p:cBhvr>
                                      <p:tavLst>
                                        <p:tav tm="0">
                                          <p:val>
                                            <p:fltVal val="-90"/>
                                          </p:val>
                                        </p:tav>
                                        <p:tav tm="100000">
                                          <p:val>
                                            <p:fltVal val="0"/>
                                          </p:val>
                                        </p:tav>
                                      </p:tavLst>
                                    </p:anim>
                                    <p:anim calcmode="lin" valueType="num">
                                      <p:cBhvr>
                                        <p:cTn id="15" dur="800" decel="100000" fill="hold"/>
                                        <p:tgtEl>
                                          <p:spTgt spid="23555"/>
                                        </p:tgtEl>
                                        <p:attrNameLst>
                                          <p:attrName>ppt_x</p:attrName>
                                        </p:attrNameLst>
                                      </p:cBhvr>
                                      <p:tavLst>
                                        <p:tav tm="0">
                                          <p:val>
                                            <p:strVal val="#ppt_x+0.4"/>
                                          </p:val>
                                        </p:tav>
                                        <p:tav tm="100000">
                                          <p:val>
                                            <p:strVal val="#ppt_x-0.05"/>
                                          </p:val>
                                        </p:tav>
                                      </p:tavLst>
                                    </p:anim>
                                    <p:anim calcmode="lin" valueType="num">
                                      <p:cBhvr>
                                        <p:cTn id="16" dur="800" decel="100000" fill="hold"/>
                                        <p:tgtEl>
                                          <p:spTgt spid="23555"/>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23555"/>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23555"/>
                                        </p:tgtEl>
                                        <p:attrNameLst>
                                          <p:attrName>ppt_y</p:attrName>
                                        </p:attrNameLst>
                                      </p:cBhvr>
                                      <p:tavLst>
                                        <p:tav tm="0">
                                          <p:val>
                                            <p:strVal val="#ppt_y+0.1"/>
                                          </p:val>
                                        </p:tav>
                                        <p:tav tm="100000">
                                          <p:val>
                                            <p:strVal val="#ppt_y"/>
                                          </p:val>
                                        </p:tav>
                                      </p:tavLst>
                                    </p:anim>
                                  </p:childTnLst>
                                </p:cTn>
                              </p:par>
                            </p:childTnLst>
                          </p:cTn>
                        </p:par>
                        <p:par>
                          <p:cTn id="19" fill="hold">
                            <p:stCondLst>
                              <p:cond delay="2120"/>
                            </p:stCondLst>
                            <p:childTnLst>
                              <p:par>
                                <p:cTn id="20" presetID="37"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6" fill="hold">
                            <p:stCondLst>
                              <p:cond delay="3120"/>
                            </p:stCondLst>
                            <p:childTnLst>
                              <p:par>
                                <p:cTn id="27" presetID="37" presetClass="entr" presetSubtype="0"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1000"/>
                                        <p:tgtEl>
                                          <p:spTgt spid="3">
                                            <p:txEl>
                                              <p:pRg st="1" end="1"/>
                                            </p:txEl>
                                          </p:spTgt>
                                        </p:tgtEl>
                                      </p:cBhvr>
                                    </p:animEffect>
                                    <p:anim calcmode="lin" valueType="num">
                                      <p:cBhvr>
                                        <p:cTn id="3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33" fill="hold">
                            <p:stCondLst>
                              <p:cond delay="4120"/>
                            </p:stCondLst>
                            <p:childTnLst>
                              <p:par>
                                <p:cTn id="34" presetID="37" presetClass="entr" presetSubtype="0" fill="hold" grpId="0" nodeType="after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fade">
                                      <p:cBhvr>
                                        <p:cTn id="36" dur="1000"/>
                                        <p:tgtEl>
                                          <p:spTgt spid="3">
                                            <p:txEl>
                                              <p:pRg st="2" end="2"/>
                                            </p:txEl>
                                          </p:spTgt>
                                        </p:tgtEl>
                                      </p:cBhvr>
                                    </p:animEffect>
                                    <p:anim calcmode="lin" valueType="num">
                                      <p:cBhvr>
                                        <p:cTn id="3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40" fill="hold">
                            <p:stCondLst>
                              <p:cond delay="5120"/>
                            </p:stCondLst>
                            <p:childTnLst>
                              <p:par>
                                <p:cTn id="41" presetID="37" presetClass="entr" presetSubtype="0" fill="hold" grpId="0" nodeType="after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fade">
                                      <p:cBhvr>
                                        <p:cTn id="43" dur="1000"/>
                                        <p:tgtEl>
                                          <p:spTgt spid="3">
                                            <p:txEl>
                                              <p:pRg st="3" end="3"/>
                                            </p:txEl>
                                          </p:spTgt>
                                        </p:tgtEl>
                                      </p:cBhvr>
                                    </p:animEffect>
                                    <p:anim calcmode="lin" valueType="num">
                                      <p:cBhvr>
                                        <p:cTn id="4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47" fill="hold">
                            <p:stCondLst>
                              <p:cond delay="6120"/>
                            </p:stCondLst>
                            <p:childTnLst>
                              <p:par>
                                <p:cTn id="48" presetID="37" presetClass="entr" presetSubtype="0" fill="hold" grpId="0" nodeType="after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Effect transition="in" filter="fade">
                                      <p:cBhvr>
                                        <p:cTn id="50" dur="1000"/>
                                        <p:tgtEl>
                                          <p:spTgt spid="3">
                                            <p:txEl>
                                              <p:pRg st="4" end="4"/>
                                            </p:txEl>
                                          </p:spTgt>
                                        </p:tgtEl>
                                      </p:cBhvr>
                                    </p:animEffect>
                                    <p:anim calcmode="lin" valueType="num">
                                      <p:cBhvr>
                                        <p:cTn id="5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2"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235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116013" y="0"/>
            <a:ext cx="6769100" cy="830263"/>
          </a:xfrm>
          <a:prstGeom prst="rect">
            <a:avLst/>
          </a:prstGeom>
          <a:noFill/>
          <a:ln w="9525">
            <a:noFill/>
            <a:miter lim="800000"/>
            <a:headEnd/>
            <a:tailEnd/>
          </a:ln>
        </p:spPr>
        <p:txBody>
          <a:bodyPr>
            <a:spAutoFit/>
          </a:bodyPr>
          <a:lstStyle/>
          <a:p>
            <a:pPr algn="ctr"/>
            <a:r>
              <a:rPr lang="ru-RU" sz="2400" b="1">
                <a:latin typeface="Century Schoolbook" pitchFamily="18" charset="0"/>
              </a:rPr>
              <a:t>Математики 21 века – новаторы, последователи М.В. Ломоносова.</a:t>
            </a:r>
            <a:endParaRPr lang="ru-RU" sz="2400">
              <a:latin typeface="Century Schoolbook" pitchFamily="18" charset="0"/>
            </a:endParaRPr>
          </a:p>
        </p:txBody>
      </p:sp>
      <p:sp>
        <p:nvSpPr>
          <p:cNvPr id="26625" name="Rectangle 1"/>
          <p:cNvSpPr>
            <a:spLocks noChangeArrowheads="1"/>
          </p:cNvSpPr>
          <p:nvPr/>
        </p:nvSpPr>
        <p:spPr bwMode="auto">
          <a:xfrm>
            <a:off x="179388" y="839788"/>
            <a:ext cx="8424862" cy="5940425"/>
          </a:xfrm>
          <a:prstGeom prst="rect">
            <a:avLst/>
          </a:prstGeom>
          <a:noFill/>
          <a:ln w="9525">
            <a:noFill/>
            <a:miter lim="800000"/>
            <a:headEnd/>
            <a:tailEnd/>
          </a:ln>
        </p:spPr>
        <p:txBody>
          <a:bodyPr anchor="ctr">
            <a:spAutoFit/>
          </a:bodyPr>
          <a:lstStyle/>
          <a:p>
            <a:r>
              <a:rPr lang="ru-RU" sz="2000">
                <a:latin typeface="Century Schoolbook" pitchFamily="18" charset="0"/>
                <a:cs typeface="Times New Roman" pitchFamily="18" charset="0"/>
              </a:rPr>
              <a:t>Мой учитель математики предложила мне почитать книгу А.В.Короткова, А.С.Малкова, Д.А.Халтурина </a:t>
            </a:r>
            <a:r>
              <a:rPr lang="ru-RU" sz="2000">
                <a:solidFill>
                  <a:srgbClr val="FF0000"/>
                </a:solidFill>
                <a:latin typeface="Century Schoolbook" pitchFamily="18" charset="0"/>
                <a:cs typeface="Times New Roman" pitchFamily="18" charset="0"/>
              </a:rPr>
              <a:t>«Законы истории. Математическое моделирование развития мир-системы», </a:t>
            </a:r>
            <a:r>
              <a:rPr lang="ru-RU" sz="2000">
                <a:latin typeface="Century Schoolbook" pitchFamily="18" charset="0"/>
                <a:cs typeface="Times New Roman" pitchFamily="18" charset="0"/>
              </a:rPr>
              <a:t>из которой я узнала, что кандидат физико-математических наук, сотрудник </a:t>
            </a:r>
            <a:r>
              <a:rPr lang="ru-RU" sz="2000">
                <a:solidFill>
                  <a:srgbClr val="FF0000"/>
                </a:solidFill>
                <a:latin typeface="Century Schoolbook" pitchFamily="18" charset="0"/>
                <a:cs typeface="Times New Roman" pitchFamily="18" charset="0"/>
              </a:rPr>
              <a:t>Института прикладной математики им. М.В.Келдыша РАН </a:t>
            </a:r>
            <a:r>
              <a:rPr lang="ru-RU" sz="2000">
                <a:latin typeface="Century Schoolbook" pitchFamily="18" charset="0"/>
                <a:cs typeface="Times New Roman" pitchFamily="18" charset="0"/>
              </a:rPr>
              <a:t>А.С.Малков занимается применением математических методов в гуманитарных науках. Я считаю этого математика 21 века последователем М.В.Ломоносова, так как он новатор – выдвигает гипотезы, проверяет их, стремится подчинить науку запросам и нуждам человечества.</a:t>
            </a:r>
            <a:endParaRPr lang="ru-RU" sz="2000">
              <a:latin typeface="Century Schoolbook" pitchFamily="18" charset="0"/>
            </a:endParaRPr>
          </a:p>
          <a:p>
            <a:pPr eaLnBrk="0" hangingPunct="0"/>
            <a:r>
              <a:rPr lang="ru-RU" sz="2000">
                <a:solidFill>
                  <a:srgbClr val="FF0000"/>
                </a:solidFill>
                <a:latin typeface="Century Schoolbook" pitchFamily="18" charset="0"/>
                <a:cs typeface="Times New Roman" pitchFamily="18" charset="0"/>
              </a:rPr>
              <a:t>Садовничий Виктор Антонович</a:t>
            </a:r>
            <a:r>
              <a:rPr lang="ru-RU" sz="2000">
                <a:latin typeface="Century Schoolbook" pitchFamily="18" charset="0"/>
                <a:cs typeface="Times New Roman" pitchFamily="18" charset="0"/>
              </a:rPr>
              <a:t> тоже может считать себя последователем Ломоносова, ведь он – ректор </a:t>
            </a:r>
            <a:r>
              <a:rPr lang="ru-RU" sz="2000">
                <a:solidFill>
                  <a:srgbClr val="FF0000"/>
                </a:solidFill>
                <a:latin typeface="Century Schoolbook" pitchFamily="18" charset="0"/>
                <a:cs typeface="Times New Roman" pitchFamily="18" charset="0"/>
              </a:rPr>
              <a:t>Московского государственного университета им. М.В.Ломоносова</a:t>
            </a:r>
            <a:r>
              <a:rPr lang="ru-RU" sz="2000">
                <a:latin typeface="Century Schoolbook" pitchFamily="18" charset="0"/>
                <a:cs typeface="Times New Roman" pitchFamily="18" charset="0"/>
              </a:rPr>
              <a:t>. Заведующий кафедрой математического анализа механико-математического факультета МГУ им. М.В.Ломоносова.</a:t>
            </a:r>
            <a:endParaRPr lang="ru-RU" sz="2000">
              <a:latin typeface="Century Schoolbook" pitchFamily="18" charset="0"/>
            </a:endParaRPr>
          </a:p>
          <a:p>
            <a:pPr eaLnBrk="0" hangingPunct="0"/>
            <a:r>
              <a:rPr lang="ru-RU" sz="2000">
                <a:latin typeface="Century Schoolbook" pitchFamily="18" charset="0"/>
                <a:cs typeface="Times New Roman" pitchFamily="18" charset="0"/>
              </a:rPr>
              <a:t>В.А.Садовничий создал крупную научную школу, ведет активную научную и педагогическую работу. Он - автор более 300 научных работ, ряда монографий и учебников. В.А.Садовничий имеет много наград и поощрений, среди них </a:t>
            </a:r>
            <a:r>
              <a:rPr lang="ru-RU" sz="2000">
                <a:solidFill>
                  <a:srgbClr val="FF0000"/>
                </a:solidFill>
                <a:latin typeface="Century Schoolbook" pitchFamily="18" charset="0"/>
                <a:cs typeface="Times New Roman" pitchFamily="18" charset="0"/>
              </a:rPr>
              <a:t>премия им. М.В.Ломоносова</a:t>
            </a:r>
            <a:r>
              <a:rPr lang="ru-RU" sz="2000">
                <a:latin typeface="Century Schoolbook" pitchFamily="18" charset="0"/>
                <a:cs typeface="Times New Roman" pitchFamily="18" charset="0"/>
              </a:rPr>
              <a:t>(1973).</a:t>
            </a:r>
            <a:endParaRPr lang="ru-RU" sz="2000">
              <a:latin typeface="Century Schoolbook"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26625"/>
                                        </p:tgtEl>
                                        <p:attrNameLst>
                                          <p:attrName>style.visibility</p:attrName>
                                        </p:attrNameLst>
                                      </p:cBhvr>
                                      <p:to>
                                        <p:strVal val="visible"/>
                                      </p:to>
                                    </p:set>
                                    <p:animEffect transition="in" filter="fade">
                                      <p:cBhvr>
                                        <p:cTn id="13" dur="1000"/>
                                        <p:tgtEl>
                                          <p:spTgt spid="26625"/>
                                        </p:tgtEl>
                                      </p:cBhvr>
                                    </p:animEffect>
                                    <p:anim calcmode="lin" valueType="num">
                                      <p:cBhvr>
                                        <p:cTn id="14" dur="1000" fill="hold"/>
                                        <p:tgtEl>
                                          <p:spTgt spid="26625"/>
                                        </p:tgtEl>
                                        <p:attrNameLst>
                                          <p:attrName>ppt_x</p:attrName>
                                        </p:attrNameLst>
                                      </p:cBhvr>
                                      <p:tavLst>
                                        <p:tav tm="0">
                                          <p:val>
                                            <p:strVal val="#ppt_x"/>
                                          </p:val>
                                        </p:tav>
                                        <p:tav tm="100000">
                                          <p:val>
                                            <p:strVal val="#ppt_x"/>
                                          </p:val>
                                        </p:tav>
                                      </p:tavLst>
                                    </p:anim>
                                    <p:anim calcmode="lin" valueType="num">
                                      <p:cBhvr>
                                        <p:cTn id="15" dur="900" decel="100000" fill="hold"/>
                                        <p:tgtEl>
                                          <p:spTgt spid="2662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66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6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900"/>
          </a:xfrm>
        </p:spPr>
        <p:txBody>
          <a:bodyPr>
            <a:normAutofit fontScale="90000"/>
          </a:bodyPr>
          <a:lstStyle/>
          <a:p>
            <a:pPr algn="ctr" fontAlgn="auto">
              <a:spcAft>
                <a:spcPts val="0"/>
              </a:spcAft>
              <a:defRPr/>
            </a:pPr>
            <a:r>
              <a:rPr lang="ru-RU" dirty="0" smtClean="0"/>
              <a:t>Имя М.В. Ломоносова в математических задачах.</a:t>
            </a:r>
            <a:endParaRPr lang="ru-RU" dirty="0"/>
          </a:p>
        </p:txBody>
      </p:sp>
      <p:sp>
        <p:nvSpPr>
          <p:cNvPr id="3" name="Содержимое 2"/>
          <p:cNvSpPr>
            <a:spLocks noGrp="1"/>
          </p:cNvSpPr>
          <p:nvPr>
            <p:ph sz="quarter" idx="1"/>
          </p:nvPr>
        </p:nvSpPr>
        <p:spPr>
          <a:xfrm>
            <a:off x="457200" y="1989138"/>
            <a:ext cx="7467600" cy="4484687"/>
          </a:xfrm>
        </p:spPr>
        <p:txBody>
          <a:bodyPr>
            <a:normAutofit fontScale="70000" lnSpcReduction="20000"/>
          </a:bodyPr>
          <a:lstStyle/>
          <a:p>
            <a:pPr marL="274320" indent="-274320" fontAlgn="auto">
              <a:spcAft>
                <a:spcPts val="0"/>
              </a:spcAft>
              <a:buFont typeface="Wingdings"/>
              <a:buNone/>
              <a:defRPr/>
            </a:pPr>
            <a:r>
              <a:rPr lang="ru-RU" b="1" dirty="0" smtClean="0"/>
              <a:t>1</a:t>
            </a:r>
            <a:r>
              <a:rPr lang="ru-RU" dirty="0" smtClean="0"/>
              <a:t>.Из уроков истории мне известно, что М.В. Ломоносов жил во времена Петра первого, который был великим реформатором. До 18 века богатые родители учили детей дома, а те, кто не мог нанять учителя, отправляли детей в школы при церквях, в  которых дьяк за три года обучал их Закону Божьему, чтению и письму. Этих знаний было совершенно недостаточно для службы в армии и флоте, создаваемых Петром первым. Царь стал открывать учебные заведения, в которых учились будущие артиллеристы, морские офицеры, инженеры. Учиться было трудно, потому что преподавали, не знали русского языка, а учебники, хотя и переведенные на русский язык, были написаны так сложно, что их невозможно было пересказать своими словами, и приходилось учить наизусть. Переводом этих учебников и занимался М.В. Ломоносов.   Чтобы представить, как много юношей в сухопутной Москве изучали морское дело,  я решила следующую задачу:</a:t>
            </a:r>
          </a:p>
          <a:p>
            <a:pPr marL="274320" indent="-274320" fontAlgn="auto">
              <a:spcAft>
                <a:spcPts val="0"/>
              </a:spcAft>
              <a:buFont typeface="Wingdings"/>
              <a:buNone/>
              <a:defRPr/>
            </a:pPr>
            <a:r>
              <a:rPr lang="ru-RU" i="1" dirty="0" smtClean="0"/>
              <a:t>В школе в Сухаревой башне в 1703 году обучалось на 238 учеников меньше, чем в 1712г. В 1711г. – на 200 больше, чем в 1703. Сколько учеников обучалось в этой школе в каждый указанный год, если известно, что в 1711 г. Их было в 1,676 раза меньше, чем в 1703 и 1712 гг., вместе взятых?</a:t>
            </a:r>
            <a:endParaRPr lang="ru-RU" dirty="0" smtClean="0"/>
          </a:p>
          <a:p>
            <a:pPr marL="274320" indent="-274320" fontAlgn="auto">
              <a:spcAft>
                <a:spcPts val="0"/>
              </a:spcAft>
              <a:buFont typeface="Wingdings"/>
              <a:buNone/>
              <a:defRPr/>
            </a:pPr>
            <a:endParaRPr lang="ru-RU" dirty="0"/>
          </a:p>
        </p:txBody>
      </p:sp>
      <p:sp>
        <p:nvSpPr>
          <p:cNvPr id="4" name="Прямоугольник 3"/>
          <p:cNvSpPr>
            <a:spLocks noChangeArrowheads="1"/>
          </p:cNvSpPr>
          <p:nvPr/>
        </p:nvSpPr>
        <p:spPr bwMode="auto">
          <a:xfrm>
            <a:off x="611188" y="1052513"/>
            <a:ext cx="7632700" cy="831850"/>
          </a:xfrm>
          <a:prstGeom prst="rect">
            <a:avLst/>
          </a:prstGeom>
          <a:noFill/>
          <a:ln w="9525">
            <a:noFill/>
            <a:miter lim="800000"/>
            <a:headEnd/>
            <a:tailEnd/>
          </a:ln>
        </p:spPr>
        <p:txBody>
          <a:bodyPr>
            <a:spAutoFit/>
          </a:bodyPr>
          <a:lstStyle/>
          <a:p>
            <a:pPr algn="ctr"/>
            <a:r>
              <a:rPr lang="ru-RU" sz="2400">
                <a:latin typeface="Century Schoolbook" pitchFamily="18" charset="0"/>
              </a:rPr>
              <a:t>Задачи по математике исторического содержания с именем М.В. Ломоносова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640"/>
                            </p:stCondLst>
                            <p:childTnLst>
                              <p:par>
                                <p:cTn id="11" presetID="3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9" fill="hold">
                            <p:stCondLst>
                              <p:cond delay="2640"/>
                            </p:stCondLst>
                            <p:childTnLst>
                              <p:par>
                                <p:cTn id="20" presetID="37"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6" fill="hold">
                            <p:stCondLst>
                              <p:cond delay="3640"/>
                            </p:stCondLst>
                            <p:childTnLst>
                              <p:par>
                                <p:cTn id="27" presetID="37" presetClass="entr" presetSubtype="0"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1000"/>
                                        <p:tgtEl>
                                          <p:spTgt spid="3">
                                            <p:txEl>
                                              <p:pRg st="1" end="1"/>
                                            </p:txEl>
                                          </p:spTgt>
                                        </p:tgtEl>
                                      </p:cBhvr>
                                    </p:animEffect>
                                    <p:anim calcmode="lin" valueType="num">
                                      <p:cBhvr>
                                        <p:cTn id="3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388" y="314325"/>
            <a:ext cx="8496300" cy="5908675"/>
          </a:xfrm>
          <a:prstGeom prst="rect">
            <a:avLst/>
          </a:prstGeom>
          <a:noFill/>
          <a:ln w="9525">
            <a:noFill/>
            <a:miter lim="800000"/>
            <a:headEnd/>
            <a:tailEnd/>
          </a:ln>
        </p:spPr>
        <p:txBody>
          <a:bodyPr anchor="ctr">
            <a:spAutoFit/>
          </a:bodyPr>
          <a:lstStyle/>
          <a:p>
            <a:pPr algn="just"/>
            <a:r>
              <a:rPr lang="ru-RU" b="1">
                <a:latin typeface="Century Schoolbook" pitchFamily="18" charset="0"/>
                <a:cs typeface="Times New Roman" pitchFamily="18" charset="0"/>
              </a:rPr>
              <a:t>2.</a:t>
            </a:r>
            <a:r>
              <a:rPr lang="ru-RU">
                <a:latin typeface="Century Schoolbook" pitchFamily="18" charset="0"/>
                <a:cs typeface="Times New Roman" pitchFamily="18" charset="0"/>
              </a:rPr>
              <a:t> М.В. Ломоносов занимался горным делом. Горное дело в России не было развито, ведь только в 1721 г. по инициативе В.Н. Татищева на Урале открыли горнозаводские школы. Петр первый считал, что «плотничьих и прочих мастеровых людей детей надлежит обучать грамоте, цифири и плат-геометрии,  дабы потом могли добрыми мастерами быть».  М.В. Ломоносов сетовал, что не хватает рабочих рук, что мыслей и идей много, а одному не справиться, говоря « Хотя голова моя и много зачинает, да руки одни». Решать проблему с умельцами были призваны и цифирные школы. Обучение в  цифирных  школах проходило не так,  как в современных. Каждый ученик учил наизусть заданный ему текст и, вызубрив, рассказывал учителю. После чего получал задание учить  следующий. Я решила задачу, из текста которой понятно, что изучали школьники по теме « Целые числа» в Рязанской цифирной школе в 1727 г.</a:t>
            </a:r>
            <a:endParaRPr lang="ru-RU">
              <a:latin typeface="Century Schoolbook" pitchFamily="18" charset="0"/>
            </a:endParaRPr>
          </a:p>
          <a:p>
            <a:pPr algn="just" eaLnBrk="0" hangingPunct="0"/>
            <a:r>
              <a:rPr lang="ru-RU" i="1">
                <a:latin typeface="Century Schoolbook" pitchFamily="18" charset="0"/>
                <a:cs typeface="Times New Roman" pitchFamily="18" charset="0"/>
              </a:rPr>
              <a:t>На уроке цифири 0,2 от числа всех школьников училось складывать. Число школьников, учившихся умножать, составляло 0,6 от числа школьников, учившихся складывать. Число школьников,  учившихся вычитать, составляло 0,125 от числа тех, кто учился складывать и умножать. Делить училось на 4 мальчика больше, чем вычитать.  Кроме того, еще 11 человек в классе изучали нумерацию целых чисел. Сколько мальчиков изучали тему «Целые числа» на уроке математике в Рязанской школе и сколько изучали каждый раздел этой темы?</a:t>
            </a:r>
            <a:endParaRPr lang="ru-RU">
              <a:latin typeface="Century Schoolbook"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fade">
                                      <p:cBhvr>
                                        <p:cTn id="7" dur="1000"/>
                                        <p:tgtEl>
                                          <p:spTgt spid="1025"/>
                                        </p:tgtEl>
                                      </p:cBhvr>
                                    </p:animEffect>
                                    <p:anim calcmode="lin" valueType="num">
                                      <p:cBhvr>
                                        <p:cTn id="8" dur="1000" fill="hold"/>
                                        <p:tgtEl>
                                          <p:spTgt spid="1025"/>
                                        </p:tgtEl>
                                        <p:attrNameLst>
                                          <p:attrName>ppt_x</p:attrName>
                                        </p:attrNameLst>
                                      </p:cBhvr>
                                      <p:tavLst>
                                        <p:tav tm="0">
                                          <p:val>
                                            <p:strVal val="#ppt_x"/>
                                          </p:val>
                                        </p:tav>
                                        <p:tav tm="100000">
                                          <p:val>
                                            <p:strVal val="#ppt_x"/>
                                          </p:val>
                                        </p:tav>
                                      </p:tavLst>
                                    </p:anim>
                                    <p:anim calcmode="lin" valueType="num">
                                      <p:cBhvr>
                                        <p:cTn id="9" dur="900" decel="100000" fill="hold"/>
                                        <p:tgtEl>
                                          <p:spTgt spid="102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395288" y="260350"/>
            <a:ext cx="8064500" cy="3970338"/>
          </a:xfrm>
          <a:prstGeom prst="rect">
            <a:avLst/>
          </a:prstGeom>
          <a:noFill/>
          <a:ln w="9525">
            <a:noFill/>
            <a:miter lim="800000"/>
            <a:headEnd/>
            <a:tailEnd/>
          </a:ln>
        </p:spPr>
        <p:txBody>
          <a:bodyPr>
            <a:spAutoFit/>
          </a:bodyPr>
          <a:lstStyle/>
          <a:p>
            <a:pPr algn="just" eaLnBrk="0" hangingPunct="0"/>
            <a:r>
              <a:rPr lang="ru-RU" b="1">
                <a:latin typeface="Century Schoolbook" pitchFamily="18" charset="0"/>
                <a:cs typeface="Times New Roman" pitchFamily="18" charset="0"/>
              </a:rPr>
              <a:t>3.</a:t>
            </a:r>
            <a:r>
              <a:rPr lang="ru-RU">
                <a:latin typeface="Century Schoolbook" pitchFamily="18" charset="0"/>
                <a:cs typeface="Times New Roman" pitchFamily="18" charset="0"/>
              </a:rPr>
              <a:t>М.В. Ломоносов является создателем первого в России университета. В литературе описывается история о том, как Петр первый перенес «аптекарский огород» (сад) недалеко от места постройки университета и собственноручно посадил там несколько деревьев «для научения граждан в их различии». В 1805 г. этот сад был передан МГУ, а в 1950 г. университет заложил еще один сад на Воробьевых горах. В одном задачнике я увидела задачу об этих садах и решила ее:</a:t>
            </a:r>
            <a:endParaRPr lang="ru-RU">
              <a:latin typeface="Century Schoolbook" pitchFamily="18" charset="0"/>
            </a:endParaRPr>
          </a:p>
          <a:p>
            <a:pPr algn="just" eaLnBrk="0" hangingPunct="0"/>
            <a:r>
              <a:rPr lang="ru-RU" i="1">
                <a:latin typeface="Century Schoolbook" pitchFamily="18" charset="0"/>
                <a:cs typeface="Times New Roman" pitchFamily="18" charset="0"/>
              </a:rPr>
              <a:t>Оба ботанических сада МГУ имеют площадь 39,5 га. Если бы петровский ботанический сад имел площадь на 0,5 га меньше, чем имеет в действительности, то тогда площадь ботанического сада на Воробьевых горах была бы в 5,5 раза больше, чем площадь ботанического сада, заложенного по велению Петра. Вычислите площадь каждого из ботанических садов, в которых ведет работу МГУ.</a:t>
            </a:r>
            <a:endParaRPr lang="ru-RU">
              <a:latin typeface="Century Schoolbook" pitchFamily="18" charset="0"/>
            </a:endParaRPr>
          </a:p>
        </p:txBody>
      </p:sp>
      <p:pic>
        <p:nvPicPr>
          <p:cNvPr id="3" name="Рисунок 2" descr="53624833_knigi"/>
          <p:cNvPicPr>
            <a:picLocks noChangeAspect="1" noChangeArrowheads="1"/>
          </p:cNvPicPr>
          <p:nvPr/>
        </p:nvPicPr>
        <p:blipFill>
          <a:blip r:embed="rId2"/>
          <a:srcRect/>
          <a:stretch>
            <a:fillRect/>
          </a:stretch>
        </p:blipFill>
        <p:spPr bwMode="auto">
          <a:xfrm>
            <a:off x="2195513" y="4076700"/>
            <a:ext cx="4824412" cy="25209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15250" cy="1066800"/>
          </a:xfrm>
        </p:spPr>
        <p:txBody>
          <a:bodyPr>
            <a:normAutofit fontScale="90000"/>
          </a:bodyPr>
          <a:lstStyle/>
          <a:p>
            <a:pPr algn="ctr" fontAlgn="auto">
              <a:spcAft>
                <a:spcPts val="0"/>
              </a:spcAft>
              <a:defRPr/>
            </a:pPr>
            <a:r>
              <a:rPr lang="ru-RU" dirty="0" smtClean="0"/>
              <a:t/>
            </a:r>
            <a:br>
              <a:rPr lang="ru-RU" dirty="0" smtClean="0"/>
            </a:br>
            <a:r>
              <a:rPr lang="ru-RU" sz="2700" b="1" dirty="0" smtClean="0">
                <a:solidFill>
                  <a:schemeClr val="tx1"/>
                </a:solidFill>
              </a:rPr>
              <a:t>Задачи по математике собственного сочинения с именем М.В. Ломоносова.</a:t>
            </a:r>
            <a:r>
              <a:rPr lang="ru-RU" sz="3200" dirty="0" smtClean="0"/>
              <a:t/>
            </a:r>
            <a:br>
              <a:rPr lang="ru-RU" sz="3200" dirty="0" smtClean="0"/>
            </a:br>
            <a:endParaRPr lang="ru-RU" dirty="0"/>
          </a:p>
        </p:txBody>
      </p:sp>
      <p:sp>
        <p:nvSpPr>
          <p:cNvPr id="3" name="Содержимое 2"/>
          <p:cNvSpPr>
            <a:spLocks noGrp="1"/>
          </p:cNvSpPr>
          <p:nvPr>
            <p:ph sz="quarter" idx="1"/>
          </p:nvPr>
        </p:nvSpPr>
        <p:spPr>
          <a:xfrm>
            <a:off x="457200" y="981075"/>
            <a:ext cx="7467600" cy="5492750"/>
          </a:xfrm>
        </p:spPr>
        <p:txBody>
          <a:bodyPr>
            <a:normAutofit/>
          </a:bodyPr>
          <a:lstStyle/>
          <a:p>
            <a:pPr marL="274320" indent="-274320" fontAlgn="auto">
              <a:spcAft>
                <a:spcPts val="0"/>
              </a:spcAft>
              <a:buFont typeface="Wingdings"/>
              <a:buNone/>
              <a:defRPr/>
            </a:pPr>
            <a:r>
              <a:rPr lang="ru-RU" sz="1800" dirty="0" smtClean="0"/>
              <a:t>№ 1. Реши уравнения:</a:t>
            </a:r>
          </a:p>
          <a:p>
            <a:pPr marL="457200" indent="-457200" fontAlgn="auto">
              <a:spcAft>
                <a:spcPts val="0"/>
              </a:spcAft>
              <a:buClr>
                <a:schemeClr val="tx1"/>
              </a:buClr>
              <a:buFont typeface="Wingdings"/>
              <a:buNone/>
              <a:defRPr/>
            </a:pPr>
            <a:r>
              <a:rPr lang="ru-RU" sz="1800" dirty="0" smtClean="0"/>
              <a:t>1)    2</a:t>
            </a:r>
            <a:r>
              <a:rPr lang="ru-RU" sz="1800" dirty="0" smtClean="0">
                <a:sym typeface="Symbol"/>
              </a:rPr>
              <a:t>x¯</a:t>
            </a:r>
            <a:r>
              <a:rPr lang="ru-RU" dirty="0" smtClean="0">
                <a:sym typeface="Symbol"/>
              </a:rPr>
              <a:t>¹</a:t>
            </a:r>
            <a:r>
              <a:rPr lang="ru-RU" sz="1800" dirty="0" smtClean="0">
                <a:sym typeface="Symbol"/>
              </a:rPr>
              <a:t>+3</a:t>
            </a:r>
            <a:r>
              <a:rPr lang="en-US" sz="1800" dirty="0" smtClean="0">
                <a:sym typeface="Symbol"/>
              </a:rPr>
              <a:t>x¯</a:t>
            </a:r>
            <a:r>
              <a:rPr lang="en-US" dirty="0" smtClean="0">
                <a:sym typeface="Symbol"/>
              </a:rPr>
              <a:t>²</a:t>
            </a:r>
            <a:r>
              <a:rPr lang="ru-RU" sz="1800" dirty="0" smtClean="0">
                <a:sym typeface="Symbol"/>
              </a:rPr>
              <a:t>=5</a:t>
            </a:r>
          </a:p>
          <a:p>
            <a:pPr marL="457200" indent="-457200" fontAlgn="auto">
              <a:spcAft>
                <a:spcPts val="0"/>
              </a:spcAft>
              <a:buClr>
                <a:schemeClr val="tx1"/>
              </a:buClr>
              <a:buFont typeface="Wingdings"/>
              <a:buNone/>
              <a:defRPr/>
            </a:pPr>
            <a:r>
              <a:rPr lang="ru-RU" sz="1800" dirty="0" smtClean="0"/>
              <a:t>2)    6(</a:t>
            </a:r>
            <a:r>
              <a:rPr lang="en-US" sz="1800" dirty="0" smtClean="0"/>
              <a:t>x</a:t>
            </a:r>
            <a:r>
              <a:rPr lang="en-US" dirty="0" smtClean="0"/>
              <a:t>²</a:t>
            </a:r>
            <a:r>
              <a:rPr lang="ru-RU" sz="1800" dirty="0" smtClean="0"/>
              <a:t>- 2)+3(-3</a:t>
            </a:r>
            <a:r>
              <a:rPr lang="en-US" sz="1800" dirty="0" smtClean="0"/>
              <a:t>x</a:t>
            </a:r>
            <a:r>
              <a:rPr lang="en-US" dirty="0" smtClean="0"/>
              <a:t>²</a:t>
            </a:r>
            <a:r>
              <a:rPr lang="ru-RU" sz="1800" dirty="0" smtClean="0"/>
              <a:t>+</a:t>
            </a:r>
            <a:r>
              <a:rPr lang="en-US" sz="1800" dirty="0" smtClean="0"/>
              <a:t>x</a:t>
            </a:r>
            <a:r>
              <a:rPr lang="ru-RU" sz="1800" dirty="0" smtClean="0"/>
              <a:t>)=2</a:t>
            </a:r>
          </a:p>
          <a:p>
            <a:pPr marL="457200" indent="-457200" fontAlgn="auto">
              <a:spcAft>
                <a:spcPts val="0"/>
              </a:spcAft>
              <a:buClr>
                <a:schemeClr val="tx1"/>
              </a:buClr>
              <a:buFont typeface="Wingdings"/>
              <a:buNone/>
              <a:defRPr/>
            </a:pPr>
            <a:r>
              <a:rPr lang="ru-RU" sz="1800" dirty="0" smtClean="0"/>
              <a:t>3)    </a:t>
            </a:r>
            <a:r>
              <a:rPr lang="en-US" sz="1800" dirty="0" smtClean="0"/>
              <a:t>x</a:t>
            </a:r>
            <a:r>
              <a:rPr lang="en-US" dirty="0" smtClean="0"/>
              <a:t>²</a:t>
            </a:r>
            <a:r>
              <a:rPr lang="ru-RU" sz="1800" dirty="0" smtClean="0"/>
              <a:t>- 36</a:t>
            </a:r>
            <a:endParaRPr lang="ru-RU" dirty="0" smtClean="0"/>
          </a:p>
          <a:p>
            <a:pPr marL="457200" indent="-457200" fontAlgn="auto">
              <a:lnSpc>
                <a:spcPts val="1000"/>
              </a:lnSpc>
              <a:spcAft>
                <a:spcPts val="0"/>
              </a:spcAft>
              <a:buClr>
                <a:schemeClr val="tx1"/>
              </a:buClr>
              <a:buFont typeface="Wingdings"/>
              <a:buNone/>
              <a:defRPr/>
            </a:pPr>
            <a:r>
              <a:rPr lang="ru-RU" sz="1800" dirty="0" smtClean="0"/>
              <a:t>      ———— =0</a:t>
            </a:r>
          </a:p>
          <a:p>
            <a:pPr marL="457200" indent="-457200" fontAlgn="auto">
              <a:lnSpc>
                <a:spcPts val="1000"/>
              </a:lnSpc>
              <a:spcAft>
                <a:spcPts val="0"/>
              </a:spcAft>
              <a:buClr>
                <a:schemeClr val="tx1"/>
              </a:buClr>
              <a:buFont typeface="Wingdings"/>
              <a:buNone/>
              <a:defRPr/>
            </a:pPr>
            <a:r>
              <a:rPr lang="ru-RU" sz="1800" dirty="0" smtClean="0"/>
              <a:t>       5</a:t>
            </a:r>
            <a:r>
              <a:rPr lang="en-US" sz="1800" dirty="0" smtClean="0"/>
              <a:t>x</a:t>
            </a:r>
            <a:r>
              <a:rPr lang="ru-RU" sz="1800" dirty="0" smtClean="0"/>
              <a:t>- 30</a:t>
            </a:r>
          </a:p>
          <a:p>
            <a:pPr marL="457200" indent="-457200" fontAlgn="auto">
              <a:spcAft>
                <a:spcPts val="0"/>
              </a:spcAft>
              <a:buClr>
                <a:schemeClr val="tx1"/>
              </a:buClr>
              <a:buFont typeface="Wingdings"/>
              <a:buNone/>
              <a:defRPr/>
            </a:pPr>
            <a:r>
              <a:rPr lang="ru-RU" sz="1800" dirty="0" smtClean="0"/>
              <a:t>4)    </a:t>
            </a:r>
            <a:r>
              <a:rPr lang="en-US" sz="1800" dirty="0" smtClean="0"/>
              <a:t>x</a:t>
            </a:r>
            <a:r>
              <a:rPr lang="en-US" dirty="0" smtClean="0"/>
              <a:t>³</a:t>
            </a:r>
            <a:r>
              <a:rPr lang="ru-RU" sz="1800" dirty="0" smtClean="0"/>
              <a:t>- 2</a:t>
            </a:r>
            <a:r>
              <a:rPr lang="en-US" sz="1800" dirty="0" smtClean="0"/>
              <a:t>x</a:t>
            </a:r>
            <a:r>
              <a:rPr lang="en-US" dirty="0" smtClean="0"/>
              <a:t>²</a:t>
            </a:r>
            <a:r>
              <a:rPr lang="ru-RU" sz="1800" dirty="0" smtClean="0"/>
              <a:t>+5</a:t>
            </a:r>
            <a:r>
              <a:rPr lang="en-US" sz="1800" dirty="0" smtClean="0"/>
              <a:t>x</a:t>
            </a:r>
            <a:r>
              <a:rPr lang="ru-RU" sz="1800" dirty="0" smtClean="0"/>
              <a:t> =0</a:t>
            </a:r>
          </a:p>
          <a:p>
            <a:pPr marL="457200" indent="-457200" fontAlgn="auto">
              <a:spcAft>
                <a:spcPts val="0"/>
              </a:spcAft>
              <a:buClr>
                <a:schemeClr val="tx1"/>
              </a:buClr>
              <a:buFont typeface="Wingdings"/>
              <a:buNone/>
              <a:defRPr/>
            </a:pPr>
            <a:r>
              <a:rPr lang="ru-RU" sz="1800" dirty="0" smtClean="0"/>
              <a:t>       Составь четырёхзначное число из получившихся ответов и узнай год, в котором Ломоносов стал почётным членом Шведской королевской АН.</a:t>
            </a:r>
          </a:p>
          <a:p>
            <a:pPr marL="457200" indent="-457200" fontAlgn="auto">
              <a:spcAft>
                <a:spcPts val="0"/>
              </a:spcAft>
              <a:buClr>
                <a:schemeClr val="tx1"/>
              </a:buClr>
              <a:buFont typeface="Wingdings"/>
              <a:buNone/>
              <a:defRPr/>
            </a:pPr>
            <a:r>
              <a:rPr lang="ru-RU" sz="1800" dirty="0" smtClean="0"/>
              <a:t>№ 2. Сделай вычисления и узнай, сколько копеек было жалованье у Ломоносова, пока он учился в Москве?</a:t>
            </a:r>
          </a:p>
          <a:p>
            <a:pPr marL="457200" indent="-457200" fontAlgn="auto">
              <a:spcAft>
                <a:spcPts val="0"/>
              </a:spcAft>
              <a:buClr>
                <a:schemeClr val="tx1"/>
              </a:buClr>
              <a:buFont typeface="Wingdings"/>
              <a:buNone/>
              <a:defRPr/>
            </a:pPr>
            <a:r>
              <a:rPr lang="ru-RU" sz="1800" dirty="0" smtClean="0"/>
              <a:t>        </a:t>
            </a:r>
            <a:r>
              <a:rPr lang="ru-RU" sz="1800" dirty="0" err="1" smtClean="0"/>
              <a:t>a</a:t>
            </a:r>
            <a:r>
              <a:rPr lang="ru-RU" dirty="0" smtClean="0"/>
              <a:t>²</a:t>
            </a:r>
            <a:r>
              <a:rPr lang="ru-RU" sz="1800" dirty="0" smtClean="0"/>
              <a:t>- </a:t>
            </a:r>
            <a:r>
              <a:rPr lang="en-US" sz="1800" dirty="0" smtClean="0"/>
              <a:t>b</a:t>
            </a:r>
            <a:r>
              <a:rPr lang="en-US" dirty="0" smtClean="0"/>
              <a:t>²</a:t>
            </a:r>
            <a:endParaRPr lang="ru-RU" dirty="0" smtClean="0"/>
          </a:p>
          <a:p>
            <a:pPr marL="457200" indent="-457200" fontAlgn="auto">
              <a:lnSpc>
                <a:spcPts val="1000"/>
              </a:lnSpc>
              <a:spcAft>
                <a:spcPts val="0"/>
              </a:spcAft>
              <a:buClr>
                <a:schemeClr val="tx1"/>
              </a:buClr>
              <a:buFont typeface="Wingdings"/>
              <a:buNone/>
              <a:defRPr/>
            </a:pPr>
            <a:r>
              <a:rPr lang="ru-RU" dirty="0" smtClean="0"/>
              <a:t>    </a:t>
            </a:r>
            <a:r>
              <a:rPr lang="en-US" dirty="0" smtClean="0"/>
              <a:t>———</a:t>
            </a:r>
            <a:r>
              <a:rPr lang="ru-RU" dirty="0" smtClean="0"/>
              <a:t> </a:t>
            </a:r>
            <a:r>
              <a:rPr lang="ru-RU" sz="1800" dirty="0" smtClean="0"/>
              <a:t>         </a:t>
            </a:r>
            <a:endParaRPr lang="ru-RU" dirty="0" smtClean="0"/>
          </a:p>
          <a:p>
            <a:pPr marL="457200" indent="-457200" fontAlgn="auto">
              <a:lnSpc>
                <a:spcPts val="1000"/>
              </a:lnSpc>
              <a:spcAft>
                <a:spcPts val="0"/>
              </a:spcAft>
              <a:buClr>
                <a:schemeClr val="tx1"/>
              </a:buClr>
              <a:buFont typeface="Wingdings"/>
              <a:buNone/>
              <a:defRPr/>
            </a:pPr>
            <a:r>
              <a:rPr lang="ru-RU" sz="1800" dirty="0" smtClean="0"/>
              <a:t>        (</a:t>
            </a:r>
            <a:r>
              <a:rPr lang="en-US" sz="1800" dirty="0" smtClean="0"/>
              <a:t>a</a:t>
            </a:r>
            <a:r>
              <a:rPr lang="ru-RU" sz="1800" dirty="0" smtClean="0"/>
              <a:t>+</a:t>
            </a:r>
            <a:r>
              <a:rPr lang="en-US" sz="1800" dirty="0" smtClean="0"/>
              <a:t>b</a:t>
            </a:r>
            <a:r>
              <a:rPr lang="ru-RU" sz="1800" dirty="0" smtClean="0"/>
              <a:t>)</a:t>
            </a:r>
            <a:r>
              <a:rPr lang="ru-RU" dirty="0" smtClean="0"/>
              <a:t>²                 </a:t>
            </a:r>
            <a:r>
              <a:rPr lang="ru-RU" sz="1800" dirty="0" smtClean="0"/>
              <a:t>При а = 4, </a:t>
            </a:r>
            <a:r>
              <a:rPr lang="en-US" sz="1800" dirty="0" smtClean="0"/>
              <a:t>b</a:t>
            </a:r>
            <a:r>
              <a:rPr lang="ru-RU" sz="1800" dirty="0" smtClean="0"/>
              <a:t> = -2</a:t>
            </a:r>
          </a:p>
          <a:p>
            <a:pPr marL="457200" indent="-457200" fontAlgn="auto">
              <a:lnSpc>
                <a:spcPts val="1000"/>
              </a:lnSpc>
              <a:spcAft>
                <a:spcPts val="0"/>
              </a:spcAft>
              <a:buClr>
                <a:schemeClr val="tx1"/>
              </a:buClr>
              <a:buFont typeface="Wingdings"/>
              <a:buNone/>
              <a:defRPr/>
            </a:pPr>
            <a:r>
              <a:rPr lang="ru-RU" dirty="0" smtClean="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7" fill="hold">
                            <p:stCondLst>
                              <p:cond delay="3000"/>
                            </p:stCondLst>
                            <p:childTnLst>
                              <p:par>
                                <p:cTn id="28" presetID="37" presetClass="entr" presetSubtype="0" fill="hold" grpId="0" nodeType="after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4" fill="hold">
                            <p:stCondLst>
                              <p:cond delay="4000"/>
                            </p:stCondLst>
                            <p:childTnLst>
                              <p:par>
                                <p:cTn id="35" presetID="37" presetClass="entr" presetSubtype="0" fill="hold" grpId="0" nodeType="after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41" fill="hold">
                            <p:stCondLst>
                              <p:cond delay="5000"/>
                            </p:stCondLst>
                            <p:childTnLst>
                              <p:par>
                                <p:cTn id="42" presetID="37" presetClass="entr" presetSubtype="0" fill="hold" grpId="0" nodeType="after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1000"/>
                                        <p:tgtEl>
                                          <p:spTgt spid="3">
                                            <p:txEl>
                                              <p:pRg st="4" end="4"/>
                                            </p:txEl>
                                          </p:spTgt>
                                        </p:tgtEl>
                                      </p:cBhvr>
                                    </p:animEffect>
                                    <p:anim calcmode="lin" valueType="num">
                                      <p:cBhvr>
                                        <p:cTn id="4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48" fill="hold">
                            <p:stCondLst>
                              <p:cond delay="6000"/>
                            </p:stCondLst>
                            <p:childTnLst>
                              <p:par>
                                <p:cTn id="49" presetID="37" presetClass="entr" presetSubtype="0" fill="hold" grpId="0" nodeType="after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fade">
                                      <p:cBhvr>
                                        <p:cTn id="51" dur="1000"/>
                                        <p:tgtEl>
                                          <p:spTgt spid="3">
                                            <p:txEl>
                                              <p:pRg st="5" end="5"/>
                                            </p:txEl>
                                          </p:spTgt>
                                        </p:tgtEl>
                                      </p:cBhvr>
                                    </p:animEffect>
                                    <p:anim calcmode="lin" valueType="num">
                                      <p:cBhvr>
                                        <p:cTn id="5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par>
                          <p:cTn id="55" fill="hold">
                            <p:stCondLst>
                              <p:cond delay="7000"/>
                            </p:stCondLst>
                            <p:childTnLst>
                              <p:par>
                                <p:cTn id="56" presetID="37" presetClass="entr" presetSubtype="0" fill="hold" grpId="0" nodeType="afterEffect">
                                  <p:stCondLst>
                                    <p:cond delay="0"/>
                                  </p:stCondLst>
                                  <p:childTnLst>
                                    <p:set>
                                      <p:cBhvr>
                                        <p:cTn id="57" dur="1" fill="hold">
                                          <p:stCondLst>
                                            <p:cond delay="0"/>
                                          </p:stCondLst>
                                        </p:cTn>
                                        <p:tgtEl>
                                          <p:spTgt spid="3">
                                            <p:txEl>
                                              <p:pRg st="6" end="6"/>
                                            </p:txEl>
                                          </p:spTgt>
                                        </p:tgtEl>
                                        <p:attrNameLst>
                                          <p:attrName>style.visibility</p:attrName>
                                        </p:attrNameLst>
                                      </p:cBhvr>
                                      <p:to>
                                        <p:strVal val="visible"/>
                                      </p:to>
                                    </p:set>
                                    <p:animEffect transition="in" filter="fade">
                                      <p:cBhvr>
                                        <p:cTn id="58" dur="1000"/>
                                        <p:tgtEl>
                                          <p:spTgt spid="3">
                                            <p:txEl>
                                              <p:pRg st="6" end="6"/>
                                            </p:txEl>
                                          </p:spTgt>
                                        </p:tgtEl>
                                      </p:cBhvr>
                                    </p:animEffect>
                                    <p:anim calcmode="lin" valueType="num">
                                      <p:cBhvr>
                                        <p:cTn id="5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0"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par>
                          <p:cTn id="62" fill="hold">
                            <p:stCondLst>
                              <p:cond delay="8000"/>
                            </p:stCondLst>
                            <p:childTnLst>
                              <p:par>
                                <p:cTn id="63" presetID="37" presetClass="entr" presetSubtype="0" fill="hold" grpId="0" nodeType="after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animEffect transition="in" filter="fade">
                                      <p:cBhvr>
                                        <p:cTn id="65" dur="1000"/>
                                        <p:tgtEl>
                                          <p:spTgt spid="3">
                                            <p:txEl>
                                              <p:pRg st="7" end="7"/>
                                            </p:txEl>
                                          </p:spTgt>
                                        </p:tgtEl>
                                      </p:cBhvr>
                                    </p:animEffect>
                                    <p:anim calcmode="lin" valueType="num">
                                      <p:cBhvr>
                                        <p:cTn id="6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7"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par>
                          <p:cTn id="69" fill="hold">
                            <p:stCondLst>
                              <p:cond delay="9000"/>
                            </p:stCondLst>
                            <p:childTnLst>
                              <p:par>
                                <p:cTn id="70" presetID="37" presetClass="entr" presetSubtype="0" fill="hold" grpId="0" nodeType="afterEffect">
                                  <p:stCondLst>
                                    <p:cond delay="0"/>
                                  </p:stCondLst>
                                  <p:childTnLst>
                                    <p:set>
                                      <p:cBhvr>
                                        <p:cTn id="71" dur="1" fill="hold">
                                          <p:stCondLst>
                                            <p:cond delay="0"/>
                                          </p:stCondLst>
                                        </p:cTn>
                                        <p:tgtEl>
                                          <p:spTgt spid="3">
                                            <p:txEl>
                                              <p:pRg st="8" end="8"/>
                                            </p:txEl>
                                          </p:spTgt>
                                        </p:tgtEl>
                                        <p:attrNameLst>
                                          <p:attrName>style.visibility</p:attrName>
                                        </p:attrNameLst>
                                      </p:cBhvr>
                                      <p:to>
                                        <p:strVal val="visible"/>
                                      </p:to>
                                    </p:set>
                                    <p:animEffect transition="in" filter="fade">
                                      <p:cBhvr>
                                        <p:cTn id="72" dur="1000"/>
                                        <p:tgtEl>
                                          <p:spTgt spid="3">
                                            <p:txEl>
                                              <p:pRg st="8" end="8"/>
                                            </p:txEl>
                                          </p:spTgt>
                                        </p:tgtEl>
                                      </p:cBhvr>
                                    </p:animEffect>
                                    <p:anim calcmode="lin" valueType="num">
                                      <p:cBhvr>
                                        <p:cTn id="7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4"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par>
                          <p:cTn id="76" fill="hold">
                            <p:stCondLst>
                              <p:cond delay="10000"/>
                            </p:stCondLst>
                            <p:childTnLst>
                              <p:par>
                                <p:cTn id="77" presetID="37" presetClass="entr" presetSubtype="0" fill="hold" grpId="0" nodeType="after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Effect transition="in" filter="fade">
                                      <p:cBhvr>
                                        <p:cTn id="79" dur="1000"/>
                                        <p:tgtEl>
                                          <p:spTgt spid="3">
                                            <p:txEl>
                                              <p:pRg st="9" end="9"/>
                                            </p:txEl>
                                          </p:spTgt>
                                        </p:tgtEl>
                                      </p:cBhvr>
                                    </p:animEffect>
                                    <p:anim calcmode="lin" valueType="num">
                                      <p:cBhvr>
                                        <p:cTn id="8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par>
                          <p:cTn id="83" fill="hold">
                            <p:stCondLst>
                              <p:cond delay="11000"/>
                            </p:stCondLst>
                            <p:childTnLst>
                              <p:par>
                                <p:cTn id="84" presetID="37" presetClass="entr" presetSubtype="0" fill="hold" grpId="0" nodeType="afterEffect">
                                  <p:stCondLst>
                                    <p:cond delay="0"/>
                                  </p:stCondLst>
                                  <p:childTnLst>
                                    <p:set>
                                      <p:cBhvr>
                                        <p:cTn id="85" dur="1" fill="hold">
                                          <p:stCondLst>
                                            <p:cond delay="0"/>
                                          </p:stCondLst>
                                        </p:cTn>
                                        <p:tgtEl>
                                          <p:spTgt spid="3">
                                            <p:txEl>
                                              <p:pRg st="10" end="10"/>
                                            </p:txEl>
                                          </p:spTgt>
                                        </p:tgtEl>
                                        <p:attrNameLst>
                                          <p:attrName>style.visibility</p:attrName>
                                        </p:attrNameLst>
                                      </p:cBhvr>
                                      <p:to>
                                        <p:strVal val="visible"/>
                                      </p:to>
                                    </p:set>
                                    <p:animEffect transition="in" filter="fade">
                                      <p:cBhvr>
                                        <p:cTn id="86" dur="1000"/>
                                        <p:tgtEl>
                                          <p:spTgt spid="3">
                                            <p:txEl>
                                              <p:pRg st="10" end="10"/>
                                            </p:txEl>
                                          </p:spTgt>
                                        </p:tgtEl>
                                      </p:cBhvr>
                                    </p:animEffect>
                                    <p:anim calcmode="lin" valueType="num">
                                      <p:cBhvr>
                                        <p:cTn id="8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8" dur="900"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3">
                                            <p:txEl>
                                              <p:pRg st="10" end="10"/>
                                            </p:txEl>
                                          </p:spTgt>
                                        </p:tgtEl>
                                        <p:attrNameLst>
                                          <p:attrName>ppt_y</p:attrName>
                                        </p:attrNameLst>
                                      </p:cBhvr>
                                      <p:tavLst>
                                        <p:tav tm="0">
                                          <p:val>
                                            <p:strVal val="#ppt_y-.03"/>
                                          </p:val>
                                        </p:tav>
                                        <p:tav tm="100000">
                                          <p:val>
                                            <p:strVal val="#ppt_y"/>
                                          </p:val>
                                        </p:tav>
                                      </p:tavLst>
                                    </p:anim>
                                  </p:childTnLst>
                                </p:cTn>
                              </p:par>
                            </p:childTnLst>
                          </p:cTn>
                        </p:par>
                        <p:par>
                          <p:cTn id="90" fill="hold">
                            <p:stCondLst>
                              <p:cond delay="12000"/>
                            </p:stCondLst>
                            <p:childTnLst>
                              <p:par>
                                <p:cTn id="91" presetID="37" presetClass="entr" presetSubtype="0" fill="hold" grpId="0" nodeType="afterEffect">
                                  <p:stCondLst>
                                    <p:cond delay="0"/>
                                  </p:stCondLst>
                                  <p:childTnLst>
                                    <p:set>
                                      <p:cBhvr>
                                        <p:cTn id="92" dur="1" fill="hold">
                                          <p:stCondLst>
                                            <p:cond delay="0"/>
                                          </p:stCondLst>
                                        </p:cTn>
                                        <p:tgtEl>
                                          <p:spTgt spid="3">
                                            <p:txEl>
                                              <p:pRg st="11" end="11"/>
                                            </p:txEl>
                                          </p:spTgt>
                                        </p:tgtEl>
                                        <p:attrNameLst>
                                          <p:attrName>style.visibility</p:attrName>
                                        </p:attrNameLst>
                                      </p:cBhvr>
                                      <p:to>
                                        <p:strVal val="visible"/>
                                      </p:to>
                                    </p:set>
                                    <p:animEffect transition="in" filter="fade">
                                      <p:cBhvr>
                                        <p:cTn id="93" dur="1000"/>
                                        <p:tgtEl>
                                          <p:spTgt spid="3">
                                            <p:txEl>
                                              <p:pRg st="11" end="11"/>
                                            </p:txEl>
                                          </p:spTgt>
                                        </p:tgtEl>
                                      </p:cBhvr>
                                    </p:animEffect>
                                    <p:anim calcmode="lin" valueType="num">
                                      <p:cBhvr>
                                        <p:cTn id="9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95" dur="900" decel="100000" fill="hold"/>
                                        <p:tgtEl>
                                          <p:spTgt spid="3">
                                            <p:txEl>
                                              <p:pRg st="11" end="11"/>
                                            </p:txEl>
                                          </p:spTgt>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3">
                                            <p:txEl>
                                              <p:pRg st="11" end="11"/>
                                            </p:txEl>
                                          </p:spTgt>
                                        </p:tgtEl>
                                        <p:attrNameLst>
                                          <p:attrName>ppt_y</p:attrName>
                                        </p:attrNameLst>
                                      </p:cBhvr>
                                      <p:tavLst>
                                        <p:tav tm="0">
                                          <p:val>
                                            <p:strVal val="#ppt_y-.03"/>
                                          </p:val>
                                        </p:tav>
                                        <p:tav tm="100000">
                                          <p:val>
                                            <p:strVal val="#ppt_y"/>
                                          </p:val>
                                        </p:tav>
                                      </p:tavLst>
                                    </p:anim>
                                  </p:childTnLst>
                                </p:cTn>
                              </p:par>
                            </p:childTnLst>
                          </p:cTn>
                        </p:par>
                        <p:par>
                          <p:cTn id="97" fill="hold">
                            <p:stCondLst>
                              <p:cond delay="13000"/>
                            </p:stCondLst>
                            <p:childTnLst>
                              <p:par>
                                <p:cTn id="98" presetID="37" presetClass="entr" presetSubtype="0" fill="hold" grpId="0" nodeType="afterEffect">
                                  <p:stCondLst>
                                    <p:cond delay="0"/>
                                  </p:stCondLst>
                                  <p:childTnLst>
                                    <p:set>
                                      <p:cBhvr>
                                        <p:cTn id="99" dur="1" fill="hold">
                                          <p:stCondLst>
                                            <p:cond delay="0"/>
                                          </p:stCondLst>
                                        </p:cTn>
                                        <p:tgtEl>
                                          <p:spTgt spid="3">
                                            <p:txEl>
                                              <p:pRg st="12" end="12"/>
                                            </p:txEl>
                                          </p:spTgt>
                                        </p:tgtEl>
                                        <p:attrNameLst>
                                          <p:attrName>style.visibility</p:attrName>
                                        </p:attrNameLst>
                                      </p:cBhvr>
                                      <p:to>
                                        <p:strVal val="visible"/>
                                      </p:to>
                                    </p:set>
                                    <p:animEffect transition="in" filter="fade">
                                      <p:cBhvr>
                                        <p:cTn id="100" dur="1000"/>
                                        <p:tgtEl>
                                          <p:spTgt spid="3">
                                            <p:txEl>
                                              <p:pRg st="12" end="12"/>
                                            </p:txEl>
                                          </p:spTgt>
                                        </p:tgtEl>
                                      </p:cBhvr>
                                    </p:animEffect>
                                    <p:anim calcmode="lin" valueType="num">
                                      <p:cBhvr>
                                        <p:cTn id="101"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102" dur="900" decel="100000" fill="hold"/>
                                        <p:tgtEl>
                                          <p:spTgt spid="3">
                                            <p:txEl>
                                              <p:pRg st="12" end="12"/>
                                            </p:txEl>
                                          </p:spTgt>
                                        </p:tgtEl>
                                        <p:attrNameLst>
                                          <p:attrName>ppt_y</p:attrName>
                                        </p:attrNameLst>
                                      </p:cBhvr>
                                      <p:tavLst>
                                        <p:tav tm="0">
                                          <p:val>
                                            <p:strVal val="#ppt_y+1"/>
                                          </p:val>
                                        </p:tav>
                                        <p:tav tm="100000">
                                          <p:val>
                                            <p:strVal val="#ppt_y-.03"/>
                                          </p:val>
                                        </p:tav>
                                      </p:tavLst>
                                    </p:anim>
                                    <p:anim calcmode="lin" valueType="num">
                                      <p:cBhvr>
                                        <p:cTn id="103" dur="100" accel="100000" fill="hold">
                                          <p:stCondLst>
                                            <p:cond delay="900"/>
                                          </p:stCondLst>
                                        </p:cTn>
                                        <p:tgtEl>
                                          <p:spTgt spid="3">
                                            <p:txEl>
                                              <p:pRg st="12" end="1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052513"/>
          </a:xfrm>
        </p:spPr>
        <p:txBody>
          <a:bodyPr/>
          <a:lstStyle/>
          <a:p>
            <a:pPr algn="ctr" fontAlgn="auto">
              <a:spcAft>
                <a:spcPts val="0"/>
              </a:spcAft>
              <a:defRPr/>
            </a:pPr>
            <a:r>
              <a:rPr lang="ru-RU" sz="2800" b="1" dirty="0" smtClean="0"/>
              <a:t>Заключение.</a:t>
            </a:r>
            <a:r>
              <a:rPr lang="ru-RU" dirty="0" smtClean="0"/>
              <a:t/>
            </a:r>
            <a:br>
              <a:rPr lang="ru-RU" dirty="0" smtClean="0"/>
            </a:br>
            <a:endParaRPr lang="ru-RU" dirty="0"/>
          </a:p>
        </p:txBody>
      </p:sp>
      <p:sp>
        <p:nvSpPr>
          <p:cNvPr id="3" name="Содержимое 2"/>
          <p:cNvSpPr>
            <a:spLocks noGrp="1"/>
          </p:cNvSpPr>
          <p:nvPr>
            <p:ph sz="quarter" idx="1"/>
          </p:nvPr>
        </p:nvSpPr>
        <p:spPr>
          <a:xfrm>
            <a:off x="457200" y="692150"/>
            <a:ext cx="7467600" cy="5781675"/>
          </a:xfrm>
        </p:spPr>
        <p:txBody>
          <a:bodyPr>
            <a:normAutofit fontScale="70000" lnSpcReduction="20000"/>
          </a:bodyPr>
          <a:lstStyle/>
          <a:p>
            <a:pPr marL="274320" indent="-274320" fontAlgn="auto">
              <a:spcAft>
                <a:spcPts val="0"/>
              </a:spcAft>
              <a:buFont typeface="Wingdings"/>
              <a:buNone/>
              <a:defRPr/>
            </a:pPr>
            <a:r>
              <a:rPr lang="ru-RU" sz="2600" dirty="0" smtClean="0"/>
              <a:t>Таким образом, мы можем с уверенностью сказать, что Ломоносову поистине гениально удалось уловить связь между физикой, химией и математикой. Михаил Васильевич Ломоносов использовал математический понятный язык в прикладных целях в физике и химии. Он является символом успешности и инноваций в Российской науке.</a:t>
            </a:r>
          </a:p>
          <a:p>
            <a:pPr marL="274320" indent="-274320" fontAlgn="auto">
              <a:spcAft>
                <a:spcPts val="0"/>
              </a:spcAft>
              <a:buFont typeface="Wingdings"/>
              <a:buNone/>
              <a:defRPr/>
            </a:pPr>
            <a:r>
              <a:rPr lang="ru-RU" sz="2600" dirty="0" smtClean="0"/>
              <a:t>«Нет сомнения, что науки наукам много весьма взаимно способствуют, как и физика химии, физика математике, нравоучительная наука и история стихотворству.»  - говорил Ломоносов. Благодаря Михаилу Васильевичу появилась Доказательная математика, а на её основе доказательное право.</a:t>
            </a:r>
          </a:p>
          <a:p>
            <a:pPr marL="274320" indent="-274320" fontAlgn="auto">
              <a:spcAft>
                <a:spcPts val="0"/>
              </a:spcAft>
              <a:buFont typeface="Wingdings"/>
              <a:buNone/>
              <a:defRPr/>
            </a:pPr>
            <a:r>
              <a:rPr lang="ru-RU" sz="2600" dirty="0" smtClean="0"/>
              <a:t>На примере научной деятельности Ломоносова мы можем убедиться в том, что истинным химиком, то есть человеком науки, не может быть назван практик. Истинный химик должен быть «философом»: уметь понимать и истолковывать явления, не находится во власти фактов. Но также и чистые теоретики не настоящие химики. Ломоносов считал, что «стремящиеся к изучению химии должны хорошо знать  математику».</a:t>
            </a:r>
          </a:p>
          <a:p>
            <a:pPr marL="274320" indent="-274320" fontAlgn="auto">
              <a:spcAft>
                <a:spcPts val="0"/>
              </a:spcAft>
              <a:buFont typeface="Wingdings"/>
              <a:buNone/>
              <a:defRPr/>
            </a:pPr>
            <a:r>
              <a:rPr lang="ru-RU" sz="2600" dirty="0" smtClean="0"/>
              <a:t>Многие современные математики служат науке, занимаются исследованиями, приносят огромную пользу обществу, их «трудами и ценностью их открытий определяется прогресс науки».</a:t>
            </a:r>
          </a:p>
          <a:p>
            <a:pPr marL="274320" indent="-274320" fontAlgn="auto">
              <a:spcAft>
                <a:spcPts val="0"/>
              </a:spcAft>
              <a:buFont typeface="Wingdings"/>
              <a:buNone/>
              <a:defRPr/>
            </a:pPr>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48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1480"/>
                            </p:stCondLst>
                            <p:childTnLst>
                              <p:par>
                                <p:cTn id="18" presetID="37"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2480"/>
                            </p:stCondLst>
                            <p:childTnLst>
                              <p:par>
                                <p:cTn id="25" presetID="37"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1" fill="hold">
                            <p:stCondLst>
                              <p:cond delay="3480"/>
                            </p:stCondLst>
                            <p:childTnLst>
                              <p:par>
                                <p:cTn id="32" presetID="37"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196975"/>
          </a:xfrm>
        </p:spPr>
        <p:txBody>
          <a:bodyPr/>
          <a:lstStyle/>
          <a:p>
            <a:pPr algn="ctr" fontAlgn="auto">
              <a:spcAft>
                <a:spcPts val="0"/>
              </a:spcAft>
              <a:defRPr/>
            </a:pPr>
            <a:r>
              <a:rPr lang="ru-RU" sz="3100" b="1" dirty="0" smtClean="0"/>
              <a:t>Библиография.</a:t>
            </a:r>
            <a:r>
              <a:rPr lang="ru-RU" dirty="0" smtClean="0"/>
              <a:t/>
            </a:r>
            <a:br>
              <a:rPr lang="ru-RU" dirty="0" smtClean="0"/>
            </a:br>
            <a:endParaRPr lang="ru-RU" dirty="0"/>
          </a:p>
        </p:txBody>
      </p:sp>
      <p:sp>
        <p:nvSpPr>
          <p:cNvPr id="3" name="Содержимое 2"/>
          <p:cNvSpPr>
            <a:spLocks noGrp="1"/>
          </p:cNvSpPr>
          <p:nvPr>
            <p:ph sz="quarter" idx="1"/>
          </p:nvPr>
        </p:nvSpPr>
        <p:spPr>
          <a:xfrm>
            <a:off x="457200" y="908050"/>
            <a:ext cx="7931150" cy="5565775"/>
          </a:xfrm>
        </p:spPr>
        <p:txBody>
          <a:bodyPr>
            <a:normAutofit fontScale="85000" lnSpcReduction="20000"/>
          </a:bodyPr>
          <a:lstStyle/>
          <a:p>
            <a:pPr marL="274320" indent="-274320" fontAlgn="auto">
              <a:spcAft>
                <a:spcPts val="0"/>
              </a:spcAft>
              <a:buFont typeface="Wingdings"/>
              <a:buChar char=""/>
              <a:defRPr/>
            </a:pPr>
            <a:r>
              <a:rPr lang="ru-RU" dirty="0" err="1" smtClean="0"/>
              <a:t>Боховкин</a:t>
            </a:r>
            <a:r>
              <a:rPr lang="ru-RU" dirty="0" smtClean="0"/>
              <a:t> И.М. Ломоносов и химия. – СЕВЕРО-ЗАПАДНОЕ КНИЖНОЕ ИЗДАТЕЛЬСТВО,1972. - 5 с.</a:t>
            </a:r>
          </a:p>
          <a:p>
            <a:pPr marL="274320" indent="-274320" fontAlgn="auto">
              <a:spcAft>
                <a:spcPts val="0"/>
              </a:spcAft>
              <a:buFont typeface="Wingdings"/>
              <a:buChar char=""/>
              <a:defRPr/>
            </a:pPr>
            <a:r>
              <a:rPr lang="ru-RU" dirty="0" smtClean="0"/>
              <a:t>Составитель Кириллова И.Г. Книга для чтения по физике, 6-7 класс. – Москва «ПРОСВЕЩЕНИЕ», 1986. – 22 с.</a:t>
            </a:r>
          </a:p>
          <a:p>
            <a:pPr marL="274320" indent="-274320" fontAlgn="auto">
              <a:spcAft>
                <a:spcPts val="0"/>
              </a:spcAft>
              <a:buFont typeface="Wingdings"/>
              <a:buChar char=""/>
              <a:defRPr/>
            </a:pPr>
            <a:r>
              <a:rPr lang="ru-RU" dirty="0" smtClean="0"/>
              <a:t>Карпеев Э.П. Михаил Васильевич Ломоносов. – Москва «ПРОСВЕЩЕНИЕ», 1987. – 48 с.</a:t>
            </a:r>
          </a:p>
          <a:p>
            <a:pPr marL="274320" indent="-274320" fontAlgn="auto">
              <a:spcAft>
                <a:spcPts val="0"/>
              </a:spcAft>
              <a:buFont typeface="Wingdings"/>
              <a:buChar char=""/>
              <a:defRPr/>
            </a:pPr>
            <a:r>
              <a:rPr lang="ru-RU" dirty="0" smtClean="0"/>
              <a:t>http://ru.wikipedia.org/  - Свободная энциклопедия «</a:t>
            </a:r>
            <a:r>
              <a:rPr lang="ru-RU" dirty="0" err="1" smtClean="0"/>
              <a:t>Википедия</a:t>
            </a:r>
            <a:r>
              <a:rPr lang="ru-RU" dirty="0" smtClean="0"/>
              <a:t>».</a:t>
            </a:r>
          </a:p>
          <a:p>
            <a:pPr marL="274320" indent="-274320" fontAlgn="auto">
              <a:spcAft>
                <a:spcPts val="0"/>
              </a:spcAft>
              <a:buFont typeface="Wingdings"/>
              <a:buChar char=""/>
              <a:defRPr/>
            </a:pPr>
            <a:r>
              <a:rPr lang="ru-RU" u="sng" dirty="0" smtClean="0">
                <a:hlinkClick r:id="rId2"/>
              </a:rPr>
              <a:t>http://muzey.mitht.ru/library/lomonosov_i_matematika.html</a:t>
            </a:r>
            <a:r>
              <a:rPr lang="ru-RU" u="sng" dirty="0" smtClean="0"/>
              <a:t> </a:t>
            </a:r>
            <a:r>
              <a:rPr lang="ru-RU" dirty="0" smtClean="0"/>
              <a:t>Общественно-информационный сайт «Ломоносов и математика».</a:t>
            </a:r>
          </a:p>
          <a:p>
            <a:pPr marL="274320" indent="-274320" fontAlgn="auto">
              <a:spcAft>
                <a:spcPts val="0"/>
              </a:spcAft>
              <a:buFont typeface="Wingdings"/>
              <a:buChar char=""/>
              <a:defRPr/>
            </a:pPr>
            <a:r>
              <a:rPr lang="ru-RU" u="sng" dirty="0" smtClean="0">
                <a:hlinkClick r:id="rId3"/>
              </a:rPr>
              <a:t>http://math.nsc.ru/LBRT/g2/english/ssk/mvl.html</a:t>
            </a:r>
            <a:r>
              <a:rPr lang="ru-RU" dirty="0" smtClean="0"/>
              <a:t> - Общественно-информационный сайт «МИХАЙЛО ЛОМОНОСОВ И МАТЕМАТИКА ЕГО ВРЕМЕНИ».</a:t>
            </a:r>
          </a:p>
          <a:p>
            <a:pPr marL="274320" indent="-274320" fontAlgn="auto">
              <a:spcAft>
                <a:spcPts val="0"/>
              </a:spcAft>
              <a:buFont typeface="Wingdings"/>
              <a:buChar char=""/>
              <a:defRPr/>
            </a:pPr>
            <a:r>
              <a:rPr lang="ru-RU" dirty="0" smtClean="0"/>
              <a:t>А.В. </a:t>
            </a:r>
            <a:r>
              <a:rPr lang="ru-RU" dirty="0" err="1" smtClean="0"/>
              <a:t>Коротаев</a:t>
            </a:r>
            <a:r>
              <a:rPr lang="ru-RU" dirty="0" smtClean="0"/>
              <a:t>, </a:t>
            </a:r>
            <a:r>
              <a:rPr lang="ru-RU" dirty="0" err="1" smtClean="0"/>
              <a:t>а.С</a:t>
            </a:r>
            <a:r>
              <a:rPr lang="ru-RU" dirty="0" smtClean="0"/>
              <a:t>. Малков, Д. А. Халтурина. Законы истории. Математическое моделирование развития </a:t>
            </a:r>
            <a:r>
              <a:rPr lang="ru-RU" dirty="0" err="1" smtClean="0"/>
              <a:t>мир-системы</a:t>
            </a:r>
            <a:r>
              <a:rPr lang="ru-RU" dirty="0" smtClean="0"/>
              <a:t>. Демография, экономика, культура. М.: </a:t>
            </a:r>
            <a:r>
              <a:rPr lang="ru-RU" dirty="0" err="1" smtClean="0"/>
              <a:t>КомКнига</a:t>
            </a:r>
            <a:r>
              <a:rPr lang="ru-RU" dirty="0" smtClean="0"/>
              <a:t>, 2007.</a:t>
            </a:r>
          </a:p>
          <a:p>
            <a:pPr marL="274320" indent="-274320" fontAlgn="auto">
              <a:spcAft>
                <a:spcPts val="0"/>
              </a:spcAft>
              <a:buFont typeface="Wingdings"/>
              <a:buChar char=""/>
              <a:defRPr/>
            </a:pPr>
            <a:r>
              <a:rPr lang="ru-RU" dirty="0" smtClean="0"/>
              <a:t>С.С.Перли, Б.С.Перли. Страницы русской истории на уроках математики. М.: «Педагогика», 1994.</a:t>
            </a:r>
          </a:p>
          <a:p>
            <a:pPr marL="274320" indent="-274320" fontAlgn="auto">
              <a:spcAft>
                <a:spcPts val="0"/>
              </a:spcAft>
              <a:buFont typeface="Wingdings"/>
              <a:buNone/>
              <a:defRPr/>
            </a:pPr>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6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1560"/>
                            </p:stCondLst>
                            <p:childTnLst>
                              <p:par>
                                <p:cTn id="18" presetID="37"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2560"/>
                            </p:stCondLst>
                            <p:childTnLst>
                              <p:par>
                                <p:cTn id="25" presetID="37"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1" fill="hold">
                            <p:stCondLst>
                              <p:cond delay="3560"/>
                            </p:stCondLst>
                            <p:childTnLst>
                              <p:par>
                                <p:cTn id="32" presetID="37"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8" fill="hold">
                            <p:stCondLst>
                              <p:cond delay="4560"/>
                            </p:stCondLst>
                            <p:childTnLst>
                              <p:par>
                                <p:cTn id="39" presetID="37" presetClass="entr" presetSubtype="0" fill="hold" grpId="0" nodeType="after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45" fill="hold">
                            <p:stCondLst>
                              <p:cond delay="5560"/>
                            </p:stCondLst>
                            <p:childTnLst>
                              <p:par>
                                <p:cTn id="46" presetID="37" presetClass="entr" presetSubtype="0" fill="hold" grpId="0" nodeType="after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par>
                          <p:cTn id="52" fill="hold">
                            <p:stCondLst>
                              <p:cond delay="6560"/>
                            </p:stCondLst>
                            <p:childTnLst>
                              <p:par>
                                <p:cTn id="53" presetID="37" presetClass="entr" presetSubtype="0" fill="hold" grpId="0" nodeType="after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par>
                          <p:cTn id="59" fill="hold">
                            <p:stCondLst>
                              <p:cond delay="7560"/>
                            </p:stCondLst>
                            <p:childTnLst>
                              <p:par>
                                <p:cTn id="60" presetID="37" presetClass="entr" presetSubtype="0" fill="hold" grpId="0" nodeType="after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15250" cy="633412"/>
          </a:xfrm>
        </p:spPr>
        <p:txBody>
          <a:bodyPr wrap="square" lIns="91440" tIns="45720" rIns="91440" bIns="45720" numCol="1" anchorCtr="0" compatLnSpc="1">
            <a:prstTxWarp prst="textNoShape">
              <a:avLst/>
            </a:prstTxWarp>
          </a:bodyPr>
          <a:lstStyle/>
          <a:p>
            <a:pPr algn="ctr"/>
            <a:r>
              <a:rPr lang="ru-RU" cap="none" smtClean="0"/>
              <a:t>:</a:t>
            </a:r>
          </a:p>
        </p:txBody>
      </p:sp>
      <p:sp>
        <p:nvSpPr>
          <p:cNvPr id="3" name="Содержимое 2"/>
          <p:cNvSpPr>
            <a:spLocks noGrp="1"/>
          </p:cNvSpPr>
          <p:nvPr>
            <p:ph sz="quarter" idx="1"/>
          </p:nvPr>
        </p:nvSpPr>
        <p:spPr>
          <a:xfrm>
            <a:off x="457200" y="1125538"/>
            <a:ext cx="7467600" cy="5348287"/>
          </a:xfrm>
        </p:spPr>
        <p:txBody>
          <a:bodyPr>
            <a:normAutofit fontScale="85000" lnSpcReduction="10000"/>
          </a:bodyPr>
          <a:lstStyle/>
          <a:p>
            <a:pPr marL="274320" indent="-274320" fontAlgn="auto">
              <a:spcAft>
                <a:spcPts val="0"/>
              </a:spcAft>
              <a:buFont typeface="Wingdings"/>
              <a:buChar char=""/>
              <a:defRPr/>
            </a:pPr>
            <a:r>
              <a:rPr lang="ru-RU" dirty="0" smtClean="0"/>
              <a:t>Введение</a:t>
            </a:r>
          </a:p>
          <a:p>
            <a:pPr marL="274320" indent="-274320" fontAlgn="auto">
              <a:spcAft>
                <a:spcPts val="0"/>
              </a:spcAft>
              <a:buFont typeface="Wingdings"/>
              <a:buChar char=""/>
              <a:defRPr/>
            </a:pPr>
            <a:r>
              <a:rPr lang="ru-RU" b="1" dirty="0" smtClean="0"/>
              <a:t>Глава 1</a:t>
            </a:r>
            <a:r>
              <a:rPr lang="ru-RU" dirty="0" smtClean="0"/>
              <a:t>. Из истории развития математики.</a:t>
            </a:r>
          </a:p>
          <a:p>
            <a:pPr marL="274320" indent="-274320" fontAlgn="auto">
              <a:spcAft>
                <a:spcPts val="0"/>
              </a:spcAft>
              <a:buFont typeface="Wingdings"/>
              <a:buChar char=""/>
              <a:defRPr/>
            </a:pPr>
            <a:r>
              <a:rPr lang="ru-RU" b="1" dirty="0" smtClean="0"/>
              <a:t>Глава 2. </a:t>
            </a:r>
            <a:r>
              <a:rPr lang="ru-RU" dirty="0" smtClean="0"/>
              <a:t>Инновации в математике 21 века.</a:t>
            </a:r>
          </a:p>
          <a:p>
            <a:pPr marL="274320" indent="-274320" fontAlgn="auto">
              <a:spcAft>
                <a:spcPts val="0"/>
              </a:spcAft>
              <a:buFont typeface="Wingdings"/>
              <a:buChar char=""/>
              <a:defRPr/>
            </a:pPr>
            <a:r>
              <a:rPr lang="ru-RU" b="1" dirty="0" smtClean="0"/>
              <a:t>Глава 3.</a:t>
            </a:r>
            <a:r>
              <a:rPr lang="ru-RU" dirty="0" smtClean="0"/>
              <a:t> Имя М.В. Ломоносова в математических задачах.</a:t>
            </a:r>
          </a:p>
          <a:p>
            <a:pPr marL="274320" indent="-274320" fontAlgn="auto">
              <a:spcAft>
                <a:spcPts val="0"/>
              </a:spcAft>
              <a:buFont typeface="Wingdings"/>
              <a:buChar char=""/>
              <a:defRPr/>
            </a:pPr>
            <a:r>
              <a:rPr lang="ru-RU" b="1" dirty="0" smtClean="0"/>
              <a:t>Заключение</a:t>
            </a:r>
            <a:r>
              <a:rPr lang="ru-RU" dirty="0" smtClean="0"/>
              <a:t>.</a:t>
            </a:r>
          </a:p>
          <a:p>
            <a:pPr marL="274320" indent="-274320" fontAlgn="auto">
              <a:spcAft>
                <a:spcPts val="0"/>
              </a:spcAft>
              <a:buFont typeface="Wingdings"/>
              <a:buChar char=""/>
              <a:defRPr/>
            </a:pPr>
            <a:r>
              <a:rPr lang="ru-RU" b="1" dirty="0" smtClean="0"/>
              <a:t>Библиография</a:t>
            </a:r>
            <a:r>
              <a:rPr lang="ru-RU" dirty="0" smtClean="0"/>
              <a:t>.</a:t>
            </a:r>
          </a:p>
          <a:p>
            <a:pPr marL="274320" indent="-274320" fontAlgn="auto">
              <a:spcAft>
                <a:spcPts val="0"/>
              </a:spcAft>
              <a:buFont typeface="Wingdings"/>
              <a:buChar char=""/>
              <a:defRPr/>
            </a:pPr>
            <a:r>
              <a:rPr lang="ru-RU" dirty="0" smtClean="0"/>
              <a:t>Приложение 1. «Арифметика»  Леонтия Магницкого (музей М.В. Ломоносова в селе </a:t>
            </a:r>
            <a:r>
              <a:rPr lang="ru-RU" dirty="0" err="1" smtClean="0"/>
              <a:t>Ломоносово</a:t>
            </a:r>
            <a:r>
              <a:rPr lang="ru-RU" dirty="0" smtClean="0"/>
              <a:t>).</a:t>
            </a:r>
          </a:p>
          <a:p>
            <a:pPr marL="274320" indent="-274320" fontAlgn="auto">
              <a:spcAft>
                <a:spcPts val="0"/>
              </a:spcAft>
              <a:buFont typeface="Wingdings"/>
              <a:buChar char=""/>
              <a:defRPr/>
            </a:pPr>
            <a:r>
              <a:rPr lang="ru-RU" dirty="0" smtClean="0"/>
              <a:t>Приложение 2. Михаил Васильевич Ломоносов (портрет неизвестного художника).</a:t>
            </a:r>
          </a:p>
          <a:p>
            <a:pPr marL="274320" indent="-274320" fontAlgn="auto">
              <a:spcAft>
                <a:spcPts val="0"/>
              </a:spcAft>
              <a:buFont typeface="Wingdings"/>
              <a:buChar char=""/>
              <a:defRPr/>
            </a:pPr>
            <a:r>
              <a:rPr lang="ru-RU" dirty="0" smtClean="0"/>
              <a:t>Приложение 3. Сканворд по теме «Параллелограмм».</a:t>
            </a:r>
          </a:p>
          <a:p>
            <a:pPr marL="274320" indent="-274320" fontAlgn="auto">
              <a:spcAft>
                <a:spcPts val="0"/>
              </a:spcAft>
              <a:buFont typeface="Wingdings"/>
              <a:buChar char=""/>
              <a:defRPr/>
            </a:pPr>
            <a:r>
              <a:rPr lang="ru-RU" dirty="0" smtClean="0"/>
              <a:t>Приложение 4. Кроссворд собственного сочинения.</a:t>
            </a:r>
          </a:p>
          <a:p>
            <a:pPr marL="274320" indent="-274320" fontAlgn="auto">
              <a:spcAft>
                <a:spcPts val="0"/>
              </a:spcAft>
              <a:buFont typeface="Wingdings"/>
              <a:buChar char=""/>
              <a:defRPr/>
            </a:pPr>
            <a:r>
              <a:rPr lang="ru-RU" dirty="0" smtClean="0"/>
              <a:t>Приложение 5. Фотографии математиков 21 века. А.С.Малков, В.А.Садовничий.</a:t>
            </a:r>
          </a:p>
          <a:p>
            <a:pPr marL="274320" indent="-274320" fontAlgn="auto">
              <a:spcAft>
                <a:spcPts val="0"/>
              </a:spcAft>
              <a:buFont typeface="Wingdings"/>
              <a:buNone/>
              <a:defRPr/>
            </a:pPr>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80"/>
                            </p:stCondLst>
                            <p:childTnLst>
                              <p:par>
                                <p:cTn id="11" presetID="2" presetClass="entr" presetSubtype="4"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1080"/>
                            </p:stCondLst>
                            <p:childTnLst>
                              <p:par>
                                <p:cTn id="16" presetID="2" presetClass="entr" presetSubtype="4"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080"/>
                            </p:stCondLst>
                            <p:childTnLst>
                              <p:par>
                                <p:cTn id="21" presetID="2" presetClass="entr" presetSubtype="4"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80"/>
                            </p:stCondLst>
                            <p:childTnLst>
                              <p:par>
                                <p:cTn id="26" presetID="2" presetClass="entr" presetSubtype="4"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80"/>
                            </p:stCondLst>
                            <p:childTnLst>
                              <p:par>
                                <p:cTn id="31" presetID="2" presetClass="entr" presetSubtype="4"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080"/>
                            </p:stCondLst>
                            <p:childTnLst>
                              <p:par>
                                <p:cTn id="36" presetID="2" presetClass="entr" presetSubtype="4" fill="hold" grpId="0" nodeType="after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80"/>
                            </p:stCondLst>
                            <p:childTnLst>
                              <p:par>
                                <p:cTn id="41" presetID="2" presetClass="entr" presetSubtype="4"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5" fill="hold">
                            <p:stCondLst>
                              <p:cond delay="7080"/>
                            </p:stCondLst>
                            <p:childTnLst>
                              <p:par>
                                <p:cTn id="46" presetID="2" presetClass="entr" presetSubtype="4" fill="hold" grpId="0" nodeType="after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additive="base">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9"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50" fill="hold">
                            <p:stCondLst>
                              <p:cond delay="8080"/>
                            </p:stCondLst>
                            <p:childTnLst>
                              <p:par>
                                <p:cTn id="51" presetID="2" presetClass="entr" presetSubtype="4" fill="hold" grpId="0" nodeType="after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5" fill="hold">
                            <p:stCondLst>
                              <p:cond delay="9080"/>
                            </p:stCondLst>
                            <p:childTnLst>
                              <p:par>
                                <p:cTn id="56" presetID="2" presetClass="entr" presetSubtype="4" fill="hold" grpId="0" nodeType="after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 calcmode="lin" valueType="num">
                                      <p:cBhvr additive="base">
                                        <p:cTn id="5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9"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60" fill="hold">
                            <p:stCondLst>
                              <p:cond delay="10080"/>
                            </p:stCondLst>
                            <p:childTnLst>
                              <p:par>
                                <p:cTn id="61" presetID="2" presetClass="entr" presetSubtype="4" fill="hold" grpId="0" nodeType="after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 calcmode="lin" valueType="num">
                                      <p:cBhvr additive="base">
                                        <p:cTn id="6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4"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1450"/>
            <a:ext cx="7467600" cy="2232025"/>
          </a:xfrm>
        </p:spPr>
        <p:txBody>
          <a:bodyPr>
            <a:normAutofit fontScale="90000"/>
          </a:bodyPr>
          <a:lstStyle/>
          <a:p>
            <a:pPr algn="ctr" fontAlgn="auto">
              <a:spcAft>
                <a:spcPts val="0"/>
              </a:spcAft>
              <a:defRPr/>
            </a:pPr>
            <a:r>
              <a:rPr lang="ru-RU" dirty="0" smtClean="0"/>
              <a:t>Приложение 1.</a:t>
            </a:r>
            <a:br>
              <a:rPr lang="ru-RU" dirty="0" smtClean="0"/>
            </a:br>
            <a:r>
              <a:rPr lang="ru-RU" dirty="0" smtClean="0"/>
              <a:t>Арифметика Леонтия Магницкого (музей М.В.Ломоносова в селе </a:t>
            </a:r>
            <a:r>
              <a:rPr lang="ru-RU" dirty="0" err="1" smtClean="0"/>
              <a:t>Ломоносово</a:t>
            </a:r>
            <a:r>
              <a:rPr lang="ru-RU" dirty="0" smtClean="0"/>
              <a:t>).</a:t>
            </a:r>
            <a:br>
              <a:rPr lang="ru-RU" dirty="0" smtClean="0"/>
            </a:br>
            <a:endParaRPr lang="ru-RU" dirty="0"/>
          </a:p>
        </p:txBody>
      </p:sp>
      <p:pic>
        <p:nvPicPr>
          <p:cNvPr id="4" name="Содержимое 3" descr="Museum_4.jpg"/>
          <p:cNvPicPr>
            <a:picLocks noGrp="1"/>
          </p:cNvPicPr>
          <p:nvPr>
            <p:ph sz="quarter" idx="1"/>
          </p:nvPr>
        </p:nvPicPr>
        <p:blipFill>
          <a:blip r:embed="rId2">
            <a:lum contrast="10000"/>
          </a:blip>
          <a:srcRect/>
          <a:stretch>
            <a:fillRect/>
          </a:stretch>
        </p:blipFill>
        <p:spPr>
          <a:xfrm>
            <a:off x="250825" y="1773238"/>
            <a:ext cx="8281988" cy="4679950"/>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3080"/>
                            </p:stCondLst>
                            <p:childTnLst>
                              <p:par>
                                <p:cTn id="11" presetID="53"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075613" cy="1152525"/>
          </a:xfrm>
        </p:spPr>
        <p:txBody>
          <a:bodyPr>
            <a:normAutofit fontScale="90000"/>
          </a:bodyPr>
          <a:lstStyle/>
          <a:p>
            <a:pPr algn="ctr" fontAlgn="auto">
              <a:spcAft>
                <a:spcPts val="0"/>
              </a:spcAft>
              <a:defRPr/>
            </a:pPr>
            <a:r>
              <a:rPr lang="ru-RU" dirty="0" smtClean="0"/>
              <a:t>Приложение 2.</a:t>
            </a:r>
            <a:br>
              <a:rPr lang="ru-RU" dirty="0" smtClean="0"/>
            </a:br>
            <a:r>
              <a:rPr lang="ru-RU" dirty="0" smtClean="0"/>
              <a:t>Михаил Васильевич Ломоносов (портрет неизвестного художника).</a:t>
            </a:r>
            <a:endParaRPr lang="ru-RU" dirty="0"/>
          </a:p>
        </p:txBody>
      </p:sp>
      <p:pic>
        <p:nvPicPr>
          <p:cNvPr id="6" name="Содержимое 5" descr="lomon.jpg"/>
          <p:cNvPicPr>
            <a:picLocks noGrp="1"/>
          </p:cNvPicPr>
          <p:nvPr>
            <p:ph sz="quarter" idx="1"/>
          </p:nvPr>
        </p:nvPicPr>
        <p:blipFill>
          <a:blip r:embed="rId2">
            <a:lum contrast="20000"/>
          </a:blip>
          <a:srcRect/>
          <a:stretch>
            <a:fillRect/>
          </a:stretch>
        </p:blipFill>
        <p:spPr>
          <a:xfrm>
            <a:off x="1908175" y="1412875"/>
            <a:ext cx="5400675" cy="5040313"/>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2760"/>
                            </p:stCondLst>
                            <p:childTnLst>
                              <p:par>
                                <p:cTn id="11" presetID="3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800" decel="100000"/>
                                        <p:tgtEl>
                                          <p:spTgt spid="6"/>
                                        </p:tgtEl>
                                      </p:cBhvr>
                                    </p:animEffect>
                                    <p:anim calcmode="lin" valueType="num">
                                      <p:cBhvr>
                                        <p:cTn id="14" dur="800" decel="100000" fill="hold"/>
                                        <p:tgtEl>
                                          <p:spTgt spid="6"/>
                                        </p:tgtEl>
                                        <p:attrNameLst>
                                          <p:attrName>style.rotation</p:attrName>
                                        </p:attrNameLst>
                                      </p:cBhvr>
                                      <p:tavLst>
                                        <p:tav tm="0">
                                          <p:val>
                                            <p:fltVal val="-90"/>
                                          </p:val>
                                        </p:tav>
                                        <p:tav tm="100000">
                                          <p:val>
                                            <p:fltVal val="0"/>
                                          </p:val>
                                        </p:tav>
                                      </p:tavLst>
                                    </p:anim>
                                    <p:anim calcmode="lin" valueType="num">
                                      <p:cBhvr>
                                        <p:cTn id="15" dur="800" decel="100000" fill="hold"/>
                                        <p:tgtEl>
                                          <p:spTgt spid="6"/>
                                        </p:tgtEl>
                                        <p:attrNameLst>
                                          <p:attrName>ppt_x</p:attrName>
                                        </p:attrNameLst>
                                      </p:cBhvr>
                                      <p:tavLst>
                                        <p:tav tm="0">
                                          <p:val>
                                            <p:strVal val="#ppt_x+0.4"/>
                                          </p:val>
                                        </p:tav>
                                        <p:tav tm="100000">
                                          <p:val>
                                            <p:strVal val="#ppt_x-0.05"/>
                                          </p:val>
                                        </p:tav>
                                      </p:tavLst>
                                    </p:anim>
                                    <p:anim calcmode="lin" valueType="num">
                                      <p:cBhvr>
                                        <p:cTn id="16" dur="800" decel="100000" fill="hold"/>
                                        <p:tgtEl>
                                          <p:spTgt spid="6"/>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3375"/>
            <a:ext cx="7467600" cy="935038"/>
          </a:xfrm>
        </p:spPr>
        <p:txBody>
          <a:bodyPr>
            <a:normAutofit fontScale="90000"/>
          </a:bodyPr>
          <a:lstStyle/>
          <a:p>
            <a:pPr algn="ctr" fontAlgn="auto">
              <a:spcAft>
                <a:spcPts val="0"/>
              </a:spcAft>
              <a:defRPr/>
            </a:pPr>
            <a:r>
              <a:rPr lang="ru-RU" dirty="0" smtClean="0"/>
              <a:t>Приложение 3. Сканворд по теме «Параллелограмм».</a:t>
            </a:r>
            <a:br>
              <a:rPr lang="ru-RU" dirty="0" smtClean="0"/>
            </a:br>
            <a:endParaRPr lang="ru-RU" dirty="0"/>
          </a:p>
        </p:txBody>
      </p:sp>
      <p:graphicFrame>
        <p:nvGraphicFramePr>
          <p:cNvPr id="5" name="Содержимое 4"/>
          <p:cNvGraphicFramePr>
            <a:graphicFrameLocks noGrp="1"/>
          </p:cNvGraphicFramePr>
          <p:nvPr>
            <p:ph sz="quarter" idx="1"/>
          </p:nvPr>
        </p:nvGraphicFramePr>
        <p:xfrm>
          <a:off x="395288" y="1412875"/>
          <a:ext cx="7467600" cy="4449763"/>
        </p:xfrm>
        <a:graphic>
          <a:graphicData uri="http://schemas.openxmlformats.org/drawingml/2006/table">
            <a:tbl>
              <a:tblPr firstRow="1" bandRow="1">
                <a:tableStyleId>{5940675A-B579-460E-94D1-54222C63F5DA}</a:tableStyleId>
              </a:tblPr>
              <a:tblGrid>
                <a:gridCol w="324678"/>
                <a:gridCol w="324678"/>
                <a:gridCol w="324678"/>
                <a:gridCol w="324678"/>
                <a:gridCol w="324678"/>
                <a:gridCol w="324678"/>
                <a:gridCol w="324678"/>
                <a:gridCol w="319542"/>
                <a:gridCol w="329814"/>
                <a:gridCol w="324678"/>
                <a:gridCol w="324678"/>
                <a:gridCol w="324678"/>
                <a:gridCol w="324678"/>
                <a:gridCol w="324678"/>
                <a:gridCol w="324678"/>
                <a:gridCol w="324678"/>
                <a:gridCol w="324678"/>
                <a:gridCol w="324678"/>
                <a:gridCol w="324678"/>
                <a:gridCol w="324678"/>
                <a:gridCol w="324678"/>
                <a:gridCol w="324678"/>
                <a:gridCol w="324678"/>
              </a:tblGrid>
              <a:tr h="370840">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r>
              <a:tr h="370840">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FFFF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FFFF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r h="370840">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a:p>
                  </a:txBody>
                  <a:tcPr>
                    <a:solidFill>
                      <a:srgbClr val="FF0000"/>
                    </a:solidFill>
                  </a:tcPr>
                </a:tc>
                <a:tc>
                  <a:txBody>
                    <a:bodyPr/>
                    <a:lstStyle/>
                    <a:p>
                      <a:endParaRPr lang="ru-RU" dirty="0"/>
                    </a:p>
                  </a:txBody>
                  <a:tcPr>
                    <a:solidFill>
                      <a:srgbClr val="FF0000"/>
                    </a:solidFill>
                  </a:tcPr>
                </a:tc>
                <a:tc>
                  <a:txBody>
                    <a:bodyPr/>
                    <a:lstStyle/>
                    <a:p>
                      <a:endParaRPr lang="ru-RU" dirty="0"/>
                    </a:p>
                  </a:txBody>
                  <a:tcPr>
                    <a:solidFill>
                      <a:srgbClr val="FFFF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bl>
          </a:graphicData>
        </a:graphic>
      </p:graphicFrame>
      <p:sp>
        <p:nvSpPr>
          <p:cNvPr id="35841" name="Rectangle 1"/>
          <p:cNvSpPr>
            <a:spLocks noChangeArrowheads="1"/>
          </p:cNvSpPr>
          <p:nvPr/>
        </p:nvSpPr>
        <p:spPr bwMode="auto">
          <a:xfrm>
            <a:off x="250825" y="790575"/>
            <a:ext cx="8497888" cy="646113"/>
          </a:xfrm>
          <a:prstGeom prst="rect">
            <a:avLst/>
          </a:prstGeom>
          <a:noFill/>
          <a:ln w="9525">
            <a:noFill/>
            <a:miter lim="800000"/>
            <a:headEnd/>
            <a:tailEnd/>
          </a:ln>
        </p:spPr>
        <p:txBody>
          <a:bodyPr anchor="ctr">
            <a:spAutoFit/>
          </a:bodyPr>
          <a:lstStyle/>
          <a:p>
            <a:pPr algn="ctr"/>
            <a:r>
              <a:rPr lang="ru-RU" b="1">
                <a:solidFill>
                  <a:srgbClr val="0D0D0D"/>
                </a:solidFill>
                <a:latin typeface="Century Schoolbook" pitchFamily="18" charset="0"/>
                <a:ea typeface="Calibri" pitchFamily="34" charset="0"/>
                <a:cs typeface="Times New Roman" pitchFamily="18" charset="0"/>
              </a:rPr>
              <a:t>Разгадайте сканворд и узнаете, в какой деревне родился М.В. Ломоносов</a:t>
            </a:r>
            <a:r>
              <a:rPr lang="ru-RU" b="1">
                <a:solidFill>
                  <a:srgbClr val="0D0D0D"/>
                </a:solidFill>
                <a:latin typeface="Calibri" pitchFamily="34" charset="0"/>
                <a:ea typeface="Calibri" pitchFamily="34" charset="0"/>
                <a:cs typeface="Times New Roman" pitchFamily="18" charset="0"/>
              </a:rPr>
              <a:t>.</a:t>
            </a:r>
            <a:endParaRPr lang="ru-RU">
              <a:ea typeface="Calibri" pitchFamily="34" charset="0"/>
              <a:cs typeface="Times New Roman" pitchFamily="18" charset="0"/>
            </a:endParaRPr>
          </a:p>
        </p:txBody>
      </p:sp>
      <p:cxnSp>
        <p:nvCxnSpPr>
          <p:cNvPr id="8" name="Прямая со стрелкой 7"/>
          <p:cNvCxnSpPr>
            <a:stCxn id="6" idx="6"/>
            <a:endCxn id="6" idx="6"/>
          </p:cNvCxnSpPr>
          <p:nvPr/>
        </p:nvCxnSpPr>
        <p:spPr>
          <a:xfrm>
            <a:off x="2987675" y="195262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6" idx="6"/>
            <a:endCxn id="6" idx="6"/>
          </p:cNvCxnSpPr>
          <p:nvPr/>
        </p:nvCxnSpPr>
        <p:spPr>
          <a:xfrm>
            <a:off x="2987675" y="195262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Стрелка вправо 25"/>
          <p:cNvSpPr/>
          <p:nvPr/>
        </p:nvSpPr>
        <p:spPr>
          <a:xfrm>
            <a:off x="2916238" y="1844675"/>
            <a:ext cx="719137" cy="2159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Овал 5"/>
          <p:cNvSpPr/>
          <p:nvPr/>
        </p:nvSpPr>
        <p:spPr>
          <a:xfrm>
            <a:off x="1259632" y="1484784"/>
            <a:ext cx="1728192" cy="936104"/>
          </a:xfrm>
          <a:prstGeom prst="ellipse">
            <a:avLst/>
          </a:prstGeom>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31" name="Стрелка влево 30"/>
          <p:cNvSpPr/>
          <p:nvPr/>
        </p:nvSpPr>
        <p:spPr>
          <a:xfrm>
            <a:off x="5292725" y="2565400"/>
            <a:ext cx="863600" cy="2159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 name="Овал 28"/>
          <p:cNvSpPr/>
          <p:nvPr/>
        </p:nvSpPr>
        <p:spPr>
          <a:xfrm>
            <a:off x="5724128" y="1844824"/>
            <a:ext cx="2088232" cy="100811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a:p>
        </p:txBody>
      </p:sp>
      <p:sp>
        <p:nvSpPr>
          <p:cNvPr id="34" name="Стрелка вправо 33"/>
          <p:cNvSpPr/>
          <p:nvPr/>
        </p:nvSpPr>
        <p:spPr>
          <a:xfrm>
            <a:off x="2987675" y="2924175"/>
            <a:ext cx="360363" cy="21748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 name="Овал 31"/>
          <p:cNvSpPr/>
          <p:nvPr/>
        </p:nvSpPr>
        <p:spPr>
          <a:xfrm>
            <a:off x="971600" y="2708920"/>
            <a:ext cx="2088232" cy="864096"/>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6" name="Стрелка влево 35"/>
          <p:cNvSpPr/>
          <p:nvPr/>
        </p:nvSpPr>
        <p:spPr>
          <a:xfrm>
            <a:off x="7812088" y="3284538"/>
            <a:ext cx="215900" cy="288925"/>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 name="Стрелка влево 38"/>
          <p:cNvSpPr/>
          <p:nvPr/>
        </p:nvSpPr>
        <p:spPr>
          <a:xfrm>
            <a:off x="6875463" y="3716338"/>
            <a:ext cx="649287" cy="217487"/>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 name="Овал 34"/>
          <p:cNvSpPr/>
          <p:nvPr/>
        </p:nvSpPr>
        <p:spPr>
          <a:xfrm>
            <a:off x="7956376" y="2996952"/>
            <a:ext cx="1187624" cy="864096"/>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ru-RU"/>
          </a:p>
        </p:txBody>
      </p:sp>
      <p:sp>
        <p:nvSpPr>
          <p:cNvPr id="28" name="Стрелка вправо 27"/>
          <p:cNvSpPr/>
          <p:nvPr/>
        </p:nvSpPr>
        <p:spPr>
          <a:xfrm>
            <a:off x="2268538" y="2276475"/>
            <a:ext cx="790575" cy="2159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tx1"/>
              </a:solidFill>
            </a:endParaRPr>
          </a:p>
        </p:txBody>
      </p:sp>
      <p:sp>
        <p:nvSpPr>
          <p:cNvPr id="27" name="Овал 26"/>
          <p:cNvSpPr/>
          <p:nvPr/>
        </p:nvSpPr>
        <p:spPr>
          <a:xfrm>
            <a:off x="179512" y="2060848"/>
            <a:ext cx="2339752" cy="720080"/>
          </a:xfrm>
          <a:prstGeom prst="ellipse">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1200" dirty="0"/>
              <a:t>Признак равенства треугольников по трем сторонам.</a:t>
            </a:r>
            <a:endParaRPr lang="ru-RU" sz="1200" dirty="0"/>
          </a:p>
        </p:txBody>
      </p:sp>
      <p:sp>
        <p:nvSpPr>
          <p:cNvPr id="46" name="Стрелка углом вверх 45"/>
          <p:cNvSpPr/>
          <p:nvPr/>
        </p:nvSpPr>
        <p:spPr>
          <a:xfrm rot="5400000">
            <a:off x="647700" y="3897313"/>
            <a:ext cx="504825" cy="431800"/>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3" name="Овал 42"/>
          <p:cNvSpPr/>
          <p:nvPr/>
        </p:nvSpPr>
        <p:spPr>
          <a:xfrm>
            <a:off x="0" y="3356992"/>
            <a:ext cx="1440160" cy="792088"/>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ru-RU"/>
          </a:p>
        </p:txBody>
      </p:sp>
      <p:sp>
        <p:nvSpPr>
          <p:cNvPr id="38" name="Овал 37"/>
          <p:cNvSpPr/>
          <p:nvPr/>
        </p:nvSpPr>
        <p:spPr>
          <a:xfrm>
            <a:off x="7164288" y="3645024"/>
            <a:ext cx="1656184" cy="1008112"/>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ru-RU"/>
          </a:p>
        </p:txBody>
      </p:sp>
      <p:sp>
        <p:nvSpPr>
          <p:cNvPr id="49" name="Стрелка влево 48"/>
          <p:cNvSpPr/>
          <p:nvPr/>
        </p:nvSpPr>
        <p:spPr>
          <a:xfrm>
            <a:off x="6516688" y="4508500"/>
            <a:ext cx="647700" cy="215900"/>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7" name="Овал 46"/>
          <p:cNvSpPr/>
          <p:nvPr/>
        </p:nvSpPr>
        <p:spPr>
          <a:xfrm>
            <a:off x="6804248" y="4437112"/>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a:p>
        </p:txBody>
      </p:sp>
      <p:sp>
        <p:nvSpPr>
          <p:cNvPr id="51" name="Стрелка углом вверх 50"/>
          <p:cNvSpPr/>
          <p:nvPr/>
        </p:nvSpPr>
        <p:spPr>
          <a:xfrm rot="16200000">
            <a:off x="5868194" y="4941094"/>
            <a:ext cx="576262" cy="431800"/>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0" name="Овал 49"/>
          <p:cNvSpPr/>
          <p:nvPr/>
        </p:nvSpPr>
        <p:spPr>
          <a:xfrm>
            <a:off x="5580112" y="5085184"/>
            <a:ext cx="1944216" cy="1224136"/>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53" name="Стрелка вправо 52"/>
          <p:cNvSpPr/>
          <p:nvPr/>
        </p:nvSpPr>
        <p:spPr>
          <a:xfrm>
            <a:off x="2051050" y="5229225"/>
            <a:ext cx="433388" cy="287338"/>
          </a:xfrm>
          <a:prstGeom prst="rightArrow">
            <a:avLst>
              <a:gd name="adj1" fmla="val 50000"/>
              <a:gd name="adj2"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2" name="Овал 51"/>
          <p:cNvSpPr/>
          <p:nvPr/>
        </p:nvSpPr>
        <p:spPr>
          <a:xfrm>
            <a:off x="0" y="4437112"/>
            <a:ext cx="2448272" cy="1008112"/>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ru-RU"/>
          </a:p>
        </p:txBody>
      </p:sp>
      <p:sp>
        <p:nvSpPr>
          <p:cNvPr id="55" name="Стрелка вверх 54"/>
          <p:cNvSpPr/>
          <p:nvPr/>
        </p:nvSpPr>
        <p:spPr>
          <a:xfrm>
            <a:off x="2124075" y="5805488"/>
            <a:ext cx="215900" cy="863600"/>
          </a:xfrm>
          <a:prstGeom prs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4" name="Овал 53"/>
          <p:cNvSpPr/>
          <p:nvPr/>
        </p:nvSpPr>
        <p:spPr>
          <a:xfrm>
            <a:off x="1907704" y="6093296"/>
            <a:ext cx="2304256" cy="76470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ru-RU"/>
          </a:p>
        </p:txBody>
      </p:sp>
      <p:sp>
        <p:nvSpPr>
          <p:cNvPr id="35179" name="Rectangle 2"/>
          <p:cNvSpPr>
            <a:spLocks noChangeArrowheads="1"/>
          </p:cNvSpPr>
          <p:nvPr/>
        </p:nvSpPr>
        <p:spPr bwMode="auto">
          <a:xfrm>
            <a:off x="1331913" y="1528763"/>
            <a:ext cx="1727200" cy="64611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Параллелограмм у которого все стороны равны.</a:t>
            </a:r>
          </a:p>
        </p:txBody>
      </p:sp>
      <p:sp>
        <p:nvSpPr>
          <p:cNvPr id="35180" name="Rectangle 5"/>
          <p:cNvSpPr>
            <a:spLocks noChangeArrowheads="1"/>
          </p:cNvSpPr>
          <p:nvPr/>
        </p:nvSpPr>
        <p:spPr bwMode="auto">
          <a:xfrm>
            <a:off x="5940425" y="2009775"/>
            <a:ext cx="1655763" cy="646113"/>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Форму какого геометрического тела имеет земля.</a:t>
            </a:r>
          </a:p>
        </p:txBody>
      </p:sp>
      <p:sp>
        <p:nvSpPr>
          <p:cNvPr id="35181" name="Rectangle 6"/>
          <p:cNvSpPr>
            <a:spLocks noChangeArrowheads="1"/>
          </p:cNvSpPr>
          <p:nvPr/>
        </p:nvSpPr>
        <p:spPr bwMode="auto">
          <a:xfrm>
            <a:off x="900113" y="2805113"/>
            <a:ext cx="2376487" cy="83026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Четырёхугольник, у которого противоположные стороны лежат на параллельных прямых</a:t>
            </a:r>
            <a:r>
              <a:rPr lang="ru-RU" sz="1200">
                <a:latin typeface="Calibri" pitchFamily="34" charset="0"/>
                <a:ea typeface="Calibri" pitchFamily="34" charset="0"/>
                <a:cs typeface="Times New Roman" pitchFamily="18" charset="0"/>
              </a:rPr>
              <a:t>.</a:t>
            </a:r>
            <a:endParaRPr lang="ru-RU" sz="1200">
              <a:ea typeface="Calibri" pitchFamily="34" charset="0"/>
              <a:cs typeface="Times New Roman" pitchFamily="18" charset="0"/>
            </a:endParaRPr>
          </a:p>
        </p:txBody>
      </p:sp>
      <p:sp>
        <p:nvSpPr>
          <p:cNvPr id="35182" name="Rectangle 7"/>
          <p:cNvSpPr>
            <a:spLocks noChangeArrowheads="1"/>
          </p:cNvSpPr>
          <p:nvPr/>
        </p:nvSpPr>
        <p:spPr bwMode="auto">
          <a:xfrm>
            <a:off x="7956550" y="3017838"/>
            <a:ext cx="1187450" cy="64611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Трапеция с равными сторонами.</a:t>
            </a:r>
          </a:p>
        </p:txBody>
      </p:sp>
      <p:sp>
        <p:nvSpPr>
          <p:cNvPr id="35183" name="Rectangle 8"/>
          <p:cNvSpPr>
            <a:spLocks noChangeArrowheads="1"/>
          </p:cNvSpPr>
          <p:nvPr/>
        </p:nvSpPr>
        <p:spPr bwMode="auto">
          <a:xfrm>
            <a:off x="6875463" y="3808413"/>
            <a:ext cx="2268537" cy="64611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Отрезок, соединяющий противоположные стороны параллелограмма</a:t>
            </a:r>
            <a:r>
              <a:rPr lang="ru-RU" sz="1200">
                <a:latin typeface="Calibri" pitchFamily="34" charset="0"/>
                <a:ea typeface="Calibri" pitchFamily="34" charset="0"/>
                <a:cs typeface="Times New Roman" pitchFamily="18" charset="0"/>
              </a:rPr>
              <a:t>.</a:t>
            </a:r>
            <a:endParaRPr lang="ru-RU" sz="1200">
              <a:ea typeface="Calibri" pitchFamily="34" charset="0"/>
              <a:cs typeface="Times New Roman" pitchFamily="18" charset="0"/>
            </a:endParaRPr>
          </a:p>
        </p:txBody>
      </p:sp>
      <p:sp>
        <p:nvSpPr>
          <p:cNvPr id="35184" name="Rectangle 9"/>
          <p:cNvSpPr>
            <a:spLocks noChangeArrowheads="1"/>
          </p:cNvSpPr>
          <p:nvPr/>
        </p:nvSpPr>
        <p:spPr bwMode="auto">
          <a:xfrm>
            <a:off x="0" y="3521075"/>
            <a:ext cx="1547813" cy="461963"/>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Параллелограмм с прямым углом.</a:t>
            </a:r>
          </a:p>
        </p:txBody>
      </p:sp>
      <p:sp>
        <p:nvSpPr>
          <p:cNvPr id="35185" name="Rectangle 10"/>
          <p:cNvSpPr>
            <a:spLocks noChangeArrowheads="1"/>
          </p:cNvSpPr>
          <p:nvPr/>
        </p:nvSpPr>
        <p:spPr bwMode="auto">
          <a:xfrm>
            <a:off x="6588125" y="4564063"/>
            <a:ext cx="2555875" cy="46196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Соседние стороны параллелограмма.</a:t>
            </a:r>
          </a:p>
        </p:txBody>
      </p:sp>
      <p:sp>
        <p:nvSpPr>
          <p:cNvPr id="35186" name="Rectangle 11"/>
          <p:cNvSpPr>
            <a:spLocks noChangeArrowheads="1"/>
          </p:cNvSpPr>
          <p:nvPr/>
        </p:nvSpPr>
        <p:spPr bwMode="auto">
          <a:xfrm>
            <a:off x="5795963" y="5392738"/>
            <a:ext cx="1512887" cy="646112"/>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Сторона в прямоугольном треугольнике</a:t>
            </a:r>
            <a:r>
              <a:rPr lang="ru-RU" sz="800">
                <a:latin typeface="Calibri" pitchFamily="34" charset="0"/>
                <a:ea typeface="Calibri" pitchFamily="34" charset="0"/>
                <a:cs typeface="Times New Roman" pitchFamily="18" charset="0"/>
              </a:rPr>
              <a:t>.</a:t>
            </a:r>
            <a:endParaRPr lang="ru-RU">
              <a:ea typeface="Calibri" pitchFamily="34" charset="0"/>
              <a:cs typeface="Times New Roman" pitchFamily="18" charset="0"/>
            </a:endParaRPr>
          </a:p>
        </p:txBody>
      </p:sp>
      <p:sp>
        <p:nvSpPr>
          <p:cNvPr id="35187" name="Rectangle 12"/>
          <p:cNvSpPr>
            <a:spLocks noChangeArrowheads="1"/>
          </p:cNvSpPr>
          <p:nvPr/>
        </p:nvSpPr>
        <p:spPr bwMode="auto">
          <a:xfrm>
            <a:off x="0" y="4610100"/>
            <a:ext cx="2268538" cy="646113"/>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Отрезок, делящий сторону треугольника пополам, проведенный из вершины.</a:t>
            </a:r>
          </a:p>
        </p:txBody>
      </p:sp>
      <p:sp>
        <p:nvSpPr>
          <p:cNvPr id="35188" name="Rectangle 13"/>
          <p:cNvSpPr>
            <a:spLocks noChangeArrowheads="1"/>
          </p:cNvSpPr>
          <p:nvPr/>
        </p:nvSpPr>
        <p:spPr bwMode="auto">
          <a:xfrm>
            <a:off x="1835150" y="6197600"/>
            <a:ext cx="2449513" cy="646113"/>
          </a:xfrm>
          <a:prstGeom prst="rect">
            <a:avLst/>
          </a:prstGeom>
          <a:noFill/>
          <a:ln w="9525">
            <a:noFill/>
            <a:miter lim="800000"/>
            <a:headEnd/>
            <a:tailEnd/>
          </a:ln>
        </p:spPr>
        <p:txBody>
          <a:bodyPr anchor="ctr">
            <a:spAutoFit/>
          </a:bodyPr>
          <a:lstStyle/>
          <a:p>
            <a:pPr algn="ctr"/>
            <a:r>
              <a:rPr lang="ru-RU" sz="1200">
                <a:latin typeface="Century Schoolbook" pitchFamily="18" charset="0"/>
                <a:ea typeface="Calibri" pitchFamily="34" charset="0"/>
                <a:cs typeface="Times New Roman" pitchFamily="18" charset="0"/>
              </a:rPr>
              <a:t>Четырехугольник, у которого две стороны параллельны, а две другие нет.</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760"/>
                            </p:stCondLst>
                            <p:childTnLst>
                              <p:par>
                                <p:cTn id="11" presetID="37" presetClass="entr" presetSubtype="0" fill="hold" grpId="0" nodeType="afterEffect">
                                  <p:stCondLst>
                                    <p:cond delay="0"/>
                                  </p:stCondLst>
                                  <p:childTnLst>
                                    <p:set>
                                      <p:cBhvr>
                                        <p:cTn id="12" dur="1" fill="hold">
                                          <p:stCondLst>
                                            <p:cond delay="0"/>
                                          </p:stCondLst>
                                        </p:cTn>
                                        <p:tgtEl>
                                          <p:spTgt spid="35841"/>
                                        </p:tgtEl>
                                        <p:attrNameLst>
                                          <p:attrName>style.visibility</p:attrName>
                                        </p:attrNameLst>
                                      </p:cBhvr>
                                      <p:to>
                                        <p:strVal val="visible"/>
                                      </p:to>
                                    </p:set>
                                    <p:animEffect transition="in" filter="fade">
                                      <p:cBhvr>
                                        <p:cTn id="13" dur="1000"/>
                                        <p:tgtEl>
                                          <p:spTgt spid="35841"/>
                                        </p:tgtEl>
                                      </p:cBhvr>
                                    </p:animEffect>
                                    <p:anim calcmode="lin" valueType="num">
                                      <p:cBhvr>
                                        <p:cTn id="14" dur="1000" fill="hold"/>
                                        <p:tgtEl>
                                          <p:spTgt spid="35841"/>
                                        </p:tgtEl>
                                        <p:attrNameLst>
                                          <p:attrName>ppt_x</p:attrName>
                                        </p:attrNameLst>
                                      </p:cBhvr>
                                      <p:tavLst>
                                        <p:tav tm="0">
                                          <p:val>
                                            <p:strVal val="#ppt_x"/>
                                          </p:val>
                                        </p:tav>
                                        <p:tav tm="100000">
                                          <p:val>
                                            <p:strVal val="#ppt_x"/>
                                          </p:val>
                                        </p:tav>
                                      </p:tavLst>
                                    </p:anim>
                                    <p:anim calcmode="lin" valueType="num">
                                      <p:cBhvr>
                                        <p:cTn id="15" dur="900" decel="100000" fill="hold"/>
                                        <p:tgtEl>
                                          <p:spTgt spid="3584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58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8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779713" y="241300"/>
            <a:ext cx="3584575" cy="461963"/>
          </a:xfrm>
          <a:prstGeom prst="rect">
            <a:avLst/>
          </a:prstGeom>
          <a:noFill/>
          <a:ln w="9525">
            <a:noFill/>
            <a:miter lim="800000"/>
            <a:headEnd/>
            <a:tailEnd/>
          </a:ln>
        </p:spPr>
        <p:txBody>
          <a:bodyPr anchor="ctr">
            <a:spAutoFit/>
          </a:bodyPr>
          <a:lstStyle/>
          <a:p>
            <a:pPr algn="ctr"/>
            <a:r>
              <a:rPr lang="ru-RU" sz="2400" b="1">
                <a:latin typeface="Century Schoolbook" pitchFamily="18" charset="0"/>
                <a:ea typeface="Calibri" pitchFamily="34" charset="0"/>
                <a:cs typeface="Times New Roman" pitchFamily="18" charset="0"/>
              </a:rPr>
              <a:t>Ответы на сканворд.</a:t>
            </a:r>
            <a:endParaRPr lang="ru-RU" sz="2400">
              <a:latin typeface="Century Schoolbook" pitchFamily="18" charset="0"/>
              <a:ea typeface="Calibri" pitchFamily="34" charset="0"/>
              <a:cs typeface="Times New Roman" pitchFamily="18" charset="0"/>
            </a:endParaRPr>
          </a:p>
        </p:txBody>
      </p:sp>
      <p:graphicFrame>
        <p:nvGraphicFramePr>
          <p:cNvPr id="3" name="Таблица 2"/>
          <p:cNvGraphicFramePr>
            <a:graphicFrameLocks noGrp="1"/>
          </p:cNvGraphicFramePr>
          <p:nvPr/>
        </p:nvGraphicFramePr>
        <p:xfrm>
          <a:off x="971550" y="1196975"/>
          <a:ext cx="7129463" cy="5040313"/>
        </p:xfrm>
        <a:graphic>
          <a:graphicData uri="http://schemas.openxmlformats.org/drawingml/2006/table">
            <a:tbl>
              <a:tblPr firstRow="1" bandRow="1">
                <a:tableStyleId>{5940675A-B579-460E-94D1-54222C63F5DA}</a:tableStyleId>
              </a:tblPr>
              <a:tblGrid>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gridCol w="309947"/>
              </a:tblGrid>
              <a:tr h="420046">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smtClean="0"/>
                        <a:t>м</a:t>
                      </a:r>
                      <a:endParaRPr lang="ru-RU" dirty="0"/>
                    </a:p>
                  </a:txBody>
                  <a:tcPr>
                    <a:solidFill>
                      <a:srgbClr val="FFFF00"/>
                    </a:solidFill>
                  </a:tcPr>
                </a:tc>
                <a:tc>
                  <a:txBody>
                    <a:bodyPr/>
                    <a:lstStyle/>
                    <a:p>
                      <a:pPr algn="ctr"/>
                      <a:r>
                        <a:rPr lang="ru-RU" dirty="0" smtClean="0"/>
                        <a:t>б</a:t>
                      </a:r>
                      <a:endParaRPr lang="ru-RU" dirty="0"/>
                    </a:p>
                  </a:txBody>
                  <a:tcPr>
                    <a:solidFill>
                      <a:srgbClr val="FF0000"/>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smtClean="0"/>
                        <a:t>т</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smtClean="0"/>
                        <a:t>т</a:t>
                      </a:r>
                      <a:endParaRPr lang="ru-RU" dirty="0"/>
                    </a:p>
                  </a:txBody>
                  <a:tcPr>
                    <a:solidFill>
                      <a:srgbClr val="FF0000"/>
                    </a:solidFill>
                  </a:tcPr>
                </a:tc>
                <a:tc>
                  <a:txBody>
                    <a:bodyPr/>
                    <a:lstStyle/>
                    <a:p>
                      <a:pPr algn="ctr"/>
                      <a:r>
                        <a:rPr lang="ru-RU" dirty="0" smtClean="0"/>
                        <a:t>и</a:t>
                      </a:r>
                      <a:endParaRPr lang="ru-RU" dirty="0"/>
                    </a:p>
                  </a:txBody>
                  <a:tcPr>
                    <a:solidFill>
                      <a:srgbClr val="FFFF00"/>
                    </a:solidFill>
                  </a:tcPr>
                </a:tc>
                <a:tc>
                  <a:txBody>
                    <a:bodyPr/>
                    <a:lstStyle/>
                    <a:p>
                      <a:pPr algn="ctr"/>
                      <a:r>
                        <a:rPr lang="ru-RU" dirty="0" err="1" smtClean="0"/>
                        <a:t>й</a:t>
                      </a:r>
                      <a:endParaRPr lang="ru-RU" dirty="0"/>
                    </a:p>
                  </a:txBody>
                  <a:tcPr>
                    <a:solidFill>
                      <a:srgbClr val="FF0000"/>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r>
                        <a:rPr lang="ru-RU" dirty="0" err="1" smtClean="0"/>
                        <a:t>ш</a:t>
                      </a:r>
                      <a:endParaRPr lang="ru-RU" dirty="0"/>
                    </a:p>
                  </a:txBody>
                  <a:tcPr>
                    <a:solidFill>
                      <a:srgbClr val="FFFF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err="1" smtClean="0"/>
                        <a:t>п</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а</a:t>
                      </a:r>
                      <a:endParaRPr lang="ru-RU" dirty="0"/>
                    </a:p>
                  </a:txBody>
                  <a:tcPr>
                    <a:solidFill>
                      <a:srgbClr val="FFFF00"/>
                    </a:solidFill>
                  </a:tcPr>
                </a:tc>
                <a:tc>
                  <a:txBody>
                    <a:bodyPr/>
                    <a:lstStyle/>
                    <a:p>
                      <a:pPr algn="ctr"/>
                      <a:r>
                        <a:rPr lang="ru-RU" dirty="0" smtClean="0"/>
                        <a:t>л</a:t>
                      </a:r>
                      <a:endParaRPr lang="ru-RU" dirty="0"/>
                    </a:p>
                  </a:txBody>
                  <a:tcPr>
                    <a:solidFill>
                      <a:srgbClr val="FF0000"/>
                    </a:solidFill>
                  </a:tcPr>
                </a:tc>
                <a:tc>
                  <a:txBody>
                    <a:bodyPr/>
                    <a:lstStyle/>
                    <a:p>
                      <a:pPr algn="ctr"/>
                      <a:r>
                        <a:rPr lang="ru-RU" dirty="0" smtClean="0"/>
                        <a:t>л</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smtClean="0"/>
                        <a:t>л</a:t>
                      </a:r>
                      <a:endParaRPr lang="ru-RU" dirty="0"/>
                    </a:p>
                  </a:txBody>
                  <a:tcPr>
                    <a:solidFill>
                      <a:srgbClr val="FF00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smtClean="0"/>
                        <a:t>г</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м</a:t>
                      </a:r>
                      <a:endParaRPr lang="ru-RU" dirty="0"/>
                    </a:p>
                  </a:txBody>
                  <a:tcPr>
                    <a:solidFill>
                      <a:srgbClr val="FF0000"/>
                    </a:solidFill>
                  </a:tcPr>
                </a:tc>
                <a:tc>
                  <a:txBody>
                    <a:bodyPr/>
                    <a:lstStyle/>
                    <a:p>
                      <a:pPr algn="ctr"/>
                      <a:r>
                        <a:rPr lang="ru-RU" dirty="0" smtClean="0"/>
                        <a:t>м</a:t>
                      </a:r>
                      <a:endParaRPr lang="ru-RU" dirty="0"/>
                    </a:p>
                  </a:txBody>
                  <a:tcPr>
                    <a:solidFill>
                      <a:srgbClr val="FF0000"/>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в</a:t>
                      </a:r>
                      <a:endParaRPr lang="ru-RU" dirty="0"/>
                    </a:p>
                  </a:txBody>
                  <a:tcPr>
                    <a:solidFill>
                      <a:srgbClr val="FF0000"/>
                    </a:solidFill>
                  </a:tcPr>
                </a:tc>
                <a:tc>
                  <a:txBody>
                    <a:bodyPr/>
                    <a:lstStyle/>
                    <a:p>
                      <a:pPr algn="ctr"/>
                      <a:r>
                        <a:rPr lang="ru-RU" dirty="0" err="1" smtClean="0"/>
                        <a:t>н</a:t>
                      </a:r>
                      <a:endParaRPr lang="ru-RU" dirty="0"/>
                    </a:p>
                  </a:txBody>
                  <a:tcPr>
                    <a:solidFill>
                      <a:srgbClr val="FFFF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smtClean="0"/>
                        <a:t>б</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err="1" smtClean="0"/>
                        <a:t>д</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err="1" smtClean="0"/>
                        <a:t>н</a:t>
                      </a:r>
                      <a:endParaRPr lang="ru-RU" dirty="0"/>
                    </a:p>
                  </a:txBody>
                  <a:tcPr>
                    <a:solidFill>
                      <a:srgbClr val="FF0000"/>
                    </a:solidFill>
                  </a:tcPr>
                </a:tc>
                <a:tc>
                  <a:txBody>
                    <a:bodyPr/>
                    <a:lstStyle/>
                    <a:p>
                      <a:pPr algn="ctr"/>
                      <a:r>
                        <a:rPr lang="ru-RU" dirty="0" err="1" smtClean="0"/>
                        <a:t>н</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я</a:t>
                      </a:r>
                      <a:endParaRPr lang="ru-RU" dirty="0"/>
                    </a:p>
                  </a:txBody>
                  <a:tcPr>
                    <a:solidFill>
                      <a:srgbClr val="FF0000"/>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r>
                        <a:rPr lang="ru-RU" dirty="0" err="1" smtClean="0"/>
                        <a:t>д</a:t>
                      </a:r>
                      <a:endParaRPr lang="ru-RU" dirty="0"/>
                    </a:p>
                  </a:txBody>
                  <a:tcPr>
                    <a:solidFill>
                      <a:srgbClr val="FF0000"/>
                    </a:solidFill>
                  </a:tcPr>
                </a:tc>
                <a:tc>
                  <a:txBody>
                    <a:bodyPr/>
                    <a:lstStyle/>
                    <a:p>
                      <a:pPr algn="ctr"/>
                      <a:r>
                        <a:rPr lang="ru-RU" dirty="0" smtClean="0"/>
                        <a:t>и</a:t>
                      </a:r>
                      <a:endParaRPr lang="ru-RU" dirty="0"/>
                    </a:p>
                  </a:txBody>
                  <a:tcPr>
                    <a:solidFill>
                      <a:srgbClr val="FFFF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г</a:t>
                      </a:r>
                      <a:endParaRPr lang="ru-RU" dirty="0"/>
                    </a:p>
                  </a:txBody>
                  <a:tcPr>
                    <a:solidFill>
                      <a:srgbClr val="FF00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err="1" smtClean="0"/>
                        <a:t>н</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л</a:t>
                      </a:r>
                      <a:endParaRPr lang="ru-RU" dirty="0"/>
                    </a:p>
                  </a:txBody>
                  <a:tcPr>
                    <a:solidFill>
                      <a:srgbClr val="FF0000"/>
                    </a:solidFill>
                  </a:tcPr>
                </a:tc>
                <a:tc>
                  <a:txBody>
                    <a:bodyPr/>
                    <a:lstStyle/>
                    <a:p>
                      <a:pPr algn="ctr"/>
                      <a:r>
                        <a:rPr lang="ru-RU" dirty="0" err="1" smtClean="0"/>
                        <a:t>ь</a:t>
                      </a:r>
                      <a:endParaRPr lang="ru-RU" dirty="0"/>
                    </a:p>
                  </a:txBody>
                  <a:tcPr>
                    <a:solidFill>
                      <a:srgbClr val="FF0000"/>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pPr algn="ctr"/>
                      <a:r>
                        <a:rPr lang="ru-RU" dirty="0" err="1" smtClean="0"/>
                        <a:t>п</a:t>
                      </a:r>
                      <a:endParaRPr lang="ru-RU" dirty="0"/>
                    </a:p>
                  </a:txBody>
                  <a:tcPr>
                    <a:solidFill>
                      <a:srgbClr val="FF0000"/>
                    </a:solidFill>
                  </a:tcPr>
                </a:tc>
                <a:tc>
                  <a:txBody>
                    <a:bodyPr/>
                    <a:lstStyle/>
                    <a:p>
                      <a:pPr algn="ctr"/>
                      <a:r>
                        <a:rPr lang="ru-RU" dirty="0" err="1" smtClean="0"/>
                        <a:t>р</a:t>
                      </a:r>
                      <a:endParaRPr lang="ru-RU" dirty="0"/>
                    </a:p>
                  </a:txBody>
                  <a:tcPr>
                    <a:solidFill>
                      <a:srgbClr val="FF0000"/>
                    </a:solidFill>
                  </a:tcPr>
                </a:tc>
                <a:tc>
                  <a:txBody>
                    <a:bodyPr/>
                    <a:lstStyle/>
                    <a:p>
                      <a:pPr algn="ctr"/>
                      <a:r>
                        <a:rPr lang="ru-RU" dirty="0" smtClean="0"/>
                        <a:t>я</a:t>
                      </a:r>
                      <a:endParaRPr lang="ru-RU" dirty="0"/>
                    </a:p>
                  </a:txBody>
                  <a:tcPr>
                    <a:solidFill>
                      <a:srgbClr val="FF0000"/>
                    </a:solidFill>
                  </a:tcPr>
                </a:tc>
                <a:tc>
                  <a:txBody>
                    <a:bodyPr/>
                    <a:lstStyle/>
                    <a:p>
                      <a:pPr algn="ctr"/>
                      <a:r>
                        <a:rPr lang="ru-RU" dirty="0" smtClean="0"/>
                        <a:t>м</a:t>
                      </a:r>
                      <a:endParaRPr lang="ru-RU" dirty="0"/>
                    </a:p>
                  </a:txBody>
                  <a:tcPr>
                    <a:solidFill>
                      <a:srgbClr val="FF00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smtClean="0"/>
                        <a:t>у</a:t>
                      </a:r>
                      <a:endParaRPr lang="ru-RU" dirty="0"/>
                    </a:p>
                  </a:txBody>
                  <a:tcPr>
                    <a:solidFill>
                      <a:srgbClr val="FF0000"/>
                    </a:solidFill>
                  </a:tcPr>
                </a:tc>
                <a:tc>
                  <a:txBody>
                    <a:bodyPr/>
                    <a:lstStyle/>
                    <a:p>
                      <a:pPr algn="ctr"/>
                      <a:r>
                        <a:rPr lang="ru-RU" dirty="0" smtClean="0"/>
                        <a:t>г</a:t>
                      </a:r>
                      <a:endParaRPr lang="ru-RU" dirty="0"/>
                    </a:p>
                  </a:txBody>
                  <a:tcPr>
                    <a:solidFill>
                      <a:srgbClr val="FF0000"/>
                    </a:solidFill>
                  </a:tcPr>
                </a:tc>
                <a:tc>
                  <a:txBody>
                    <a:bodyPr/>
                    <a:lstStyle/>
                    <a:p>
                      <a:pPr algn="ctr"/>
                      <a:r>
                        <a:rPr lang="ru-RU" dirty="0" smtClean="0"/>
                        <a:t>о</a:t>
                      </a:r>
                      <a:endParaRPr lang="ru-RU" dirty="0"/>
                    </a:p>
                  </a:txBody>
                  <a:tcPr>
                    <a:solidFill>
                      <a:srgbClr val="FF0000"/>
                    </a:solidFill>
                  </a:tcPr>
                </a:tc>
                <a:tc>
                  <a:txBody>
                    <a:bodyPr/>
                    <a:lstStyle/>
                    <a:p>
                      <a:pPr algn="ctr"/>
                      <a:r>
                        <a:rPr lang="ru-RU" dirty="0" smtClean="0"/>
                        <a:t>л</a:t>
                      </a:r>
                      <a:endParaRPr lang="ru-RU" dirty="0"/>
                    </a:p>
                  </a:txBody>
                  <a:tcPr>
                    <a:solidFill>
                      <a:srgbClr val="FF0000"/>
                    </a:solidFill>
                  </a:tcPr>
                </a:tc>
                <a:tc>
                  <a:txBody>
                    <a:bodyPr/>
                    <a:lstStyle/>
                    <a:p>
                      <a:pPr algn="ctr"/>
                      <a:r>
                        <a:rPr lang="ru-RU" dirty="0" err="1" smtClean="0"/>
                        <a:t>ь</a:t>
                      </a:r>
                      <a:endParaRPr lang="ru-RU" dirty="0"/>
                    </a:p>
                  </a:txBody>
                  <a:tcPr>
                    <a:solidFill>
                      <a:srgbClr val="FF0000"/>
                    </a:solidFill>
                  </a:tcPr>
                </a:tc>
                <a:tc>
                  <a:txBody>
                    <a:bodyPr/>
                    <a:lstStyle/>
                    <a:p>
                      <a:pPr algn="ctr"/>
                      <a:r>
                        <a:rPr lang="ru-RU" dirty="0" err="1" smtClean="0"/>
                        <a:t>н</a:t>
                      </a:r>
                      <a:endParaRPr lang="ru-RU" dirty="0"/>
                    </a:p>
                  </a:txBody>
                  <a:tcPr>
                    <a:solidFill>
                      <a:srgbClr val="FFFF00"/>
                    </a:solidFill>
                  </a:tcPr>
                </a:tc>
                <a:tc>
                  <a:txBody>
                    <a:bodyPr/>
                    <a:lstStyle/>
                    <a:p>
                      <a:pPr algn="ctr"/>
                      <a:r>
                        <a:rPr lang="ru-RU" dirty="0" smtClean="0"/>
                        <a:t>и</a:t>
                      </a:r>
                      <a:endParaRPr lang="ru-RU" dirty="0"/>
                    </a:p>
                  </a:txBody>
                  <a:tcPr>
                    <a:solidFill>
                      <a:srgbClr val="FF0000"/>
                    </a:solidFill>
                  </a:tcPr>
                </a:tc>
                <a:tc>
                  <a:txBody>
                    <a:bodyPr/>
                    <a:lstStyle/>
                    <a:p>
                      <a:pPr algn="ctr"/>
                      <a:r>
                        <a:rPr lang="ru-RU" dirty="0" smtClean="0"/>
                        <a:t>к</a:t>
                      </a:r>
                      <a:endParaRPr lang="ru-RU" dirty="0"/>
                    </a:p>
                  </a:txBody>
                  <a:tcPr>
                    <a:solidFill>
                      <a:srgbClr val="FF0000"/>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smtClean="0"/>
                        <a:t>с</a:t>
                      </a:r>
                      <a:endParaRPr lang="ru-RU" dirty="0"/>
                    </a:p>
                  </a:txBody>
                  <a:tcPr>
                    <a:solidFill>
                      <a:srgbClr val="FFFF00"/>
                    </a:solidFill>
                  </a:tcPr>
                </a:tc>
                <a:tc>
                  <a:txBody>
                    <a:bodyPr/>
                    <a:lstStyle/>
                    <a:p>
                      <a:pPr algn="ctr"/>
                      <a:r>
                        <a:rPr lang="ru-RU" dirty="0" smtClean="0"/>
                        <a:t>м</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smtClean="0"/>
                        <a:t>ж</a:t>
                      </a:r>
                      <a:endParaRPr lang="ru-RU" dirty="0"/>
                    </a:p>
                  </a:txBody>
                  <a:tcPr>
                    <a:solidFill>
                      <a:srgbClr val="FF0000"/>
                    </a:solidFill>
                  </a:tcPr>
                </a:tc>
                <a:tc>
                  <a:txBody>
                    <a:bodyPr/>
                    <a:lstStyle/>
                    <a:p>
                      <a:pPr algn="ctr"/>
                      <a:r>
                        <a:rPr lang="ru-RU" dirty="0" err="1" smtClean="0"/>
                        <a:t>н</a:t>
                      </a:r>
                      <a:endParaRPr lang="ru-RU" dirty="0"/>
                    </a:p>
                  </a:txBody>
                  <a:tcPr>
                    <a:solidFill>
                      <a:srgbClr val="FF0000"/>
                    </a:solidFill>
                  </a:tcPr>
                </a:tc>
                <a:tc>
                  <a:txBody>
                    <a:bodyPr/>
                    <a:lstStyle/>
                    <a:p>
                      <a:pPr algn="ctr"/>
                      <a:r>
                        <a:rPr lang="ru-RU" dirty="0" err="1" smtClean="0"/>
                        <a:t>ы</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smtClean="0"/>
                        <a:t>к</a:t>
                      </a:r>
                      <a:endParaRPr lang="ru-RU" dirty="0"/>
                    </a:p>
                  </a:txBody>
                  <a:tcPr>
                    <a:solidFill>
                      <a:srgbClr val="FFFF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smtClean="0"/>
                        <a:t>т</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smtClean="0"/>
                        <a:t>т</a:t>
                      </a:r>
                      <a:endParaRPr lang="ru-RU" dirty="0"/>
                    </a:p>
                  </a:txBody>
                  <a:tcPr>
                    <a:solidFill>
                      <a:srgbClr val="FF0000"/>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r>
                        <a:rPr lang="ru-RU" dirty="0" smtClean="0"/>
                        <a:t>м</a:t>
                      </a:r>
                      <a:endParaRPr lang="ru-RU" dirty="0"/>
                    </a:p>
                  </a:txBody>
                  <a:tcPr>
                    <a:solidFill>
                      <a:srgbClr val="FF0000"/>
                    </a:solidFill>
                  </a:tcPr>
                </a:tc>
                <a:tc>
                  <a:txBody>
                    <a:bodyPr/>
                    <a:lstStyle/>
                    <a:p>
                      <a:pPr algn="ctr"/>
                      <a:r>
                        <a:rPr lang="ru-RU" dirty="0" smtClean="0"/>
                        <a:t>е</a:t>
                      </a:r>
                      <a:endParaRPr lang="ru-RU" dirty="0"/>
                    </a:p>
                  </a:txBody>
                  <a:tcPr>
                    <a:solidFill>
                      <a:srgbClr val="FF0000"/>
                    </a:solidFill>
                  </a:tcPr>
                </a:tc>
                <a:tc>
                  <a:txBody>
                    <a:bodyPr/>
                    <a:lstStyle/>
                    <a:p>
                      <a:pPr algn="ctr"/>
                      <a:r>
                        <a:rPr lang="ru-RU" dirty="0" err="1" smtClean="0"/>
                        <a:t>д</a:t>
                      </a:r>
                      <a:endParaRPr lang="ru-RU" dirty="0"/>
                    </a:p>
                  </a:txBody>
                  <a:tcPr>
                    <a:solidFill>
                      <a:srgbClr val="FF0000"/>
                    </a:solidFill>
                  </a:tcPr>
                </a:tc>
                <a:tc>
                  <a:txBody>
                    <a:bodyPr/>
                    <a:lstStyle/>
                    <a:p>
                      <a:pPr algn="ctr"/>
                      <a:r>
                        <a:rPr lang="ru-RU" dirty="0" smtClean="0"/>
                        <a:t>и</a:t>
                      </a:r>
                      <a:endParaRPr lang="ru-RU" dirty="0"/>
                    </a:p>
                  </a:txBody>
                  <a:tcPr>
                    <a:solidFill>
                      <a:srgbClr val="FF0000"/>
                    </a:solidFill>
                  </a:tcPr>
                </a:tc>
                <a:tc>
                  <a:txBody>
                    <a:bodyPr/>
                    <a:lstStyle/>
                    <a:p>
                      <a:pPr algn="ctr"/>
                      <a:r>
                        <a:rPr lang="ru-RU" dirty="0" smtClean="0"/>
                        <a:t>а</a:t>
                      </a:r>
                      <a:endParaRPr lang="ru-RU" dirty="0"/>
                    </a:p>
                  </a:txBody>
                  <a:tcPr>
                    <a:solidFill>
                      <a:srgbClr val="FF0000"/>
                    </a:solidFill>
                  </a:tcPr>
                </a:tc>
                <a:tc>
                  <a:txBody>
                    <a:bodyPr/>
                    <a:lstStyle/>
                    <a:p>
                      <a:pPr algn="ctr"/>
                      <a:r>
                        <a:rPr lang="ru-RU" dirty="0" err="1" smtClean="0"/>
                        <a:t>н</a:t>
                      </a:r>
                      <a:endParaRPr lang="ru-RU" dirty="0"/>
                    </a:p>
                  </a:txBody>
                  <a:tcPr>
                    <a:solidFill>
                      <a:srgbClr val="FF0000"/>
                    </a:solidFill>
                  </a:tcPr>
                </a:tc>
                <a:tc>
                  <a:txBody>
                    <a:bodyPr/>
                    <a:lstStyle/>
                    <a:p>
                      <a:pPr algn="ctr"/>
                      <a:r>
                        <a:rPr lang="ru-RU" dirty="0" smtClean="0"/>
                        <a:t>а</a:t>
                      </a:r>
                      <a:endParaRPr lang="ru-RU" dirty="0"/>
                    </a:p>
                  </a:txBody>
                  <a:tcPr>
                    <a:solidFill>
                      <a:srgbClr val="FFFF00"/>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c>
                  <a:txBody>
                    <a:bodyPr/>
                    <a:lstStyle/>
                    <a:p>
                      <a:pPr algn="ctr"/>
                      <a:endParaRPr lang="ru-RU" dirty="0"/>
                    </a:p>
                  </a:txBody>
                  <a:tcPr>
                    <a:solidFill>
                      <a:srgbClr val="22FE22"/>
                    </a:solidFill>
                  </a:tcPr>
                </a:tc>
              </a:tr>
              <a:tr h="420046">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r>
                        <a:rPr lang="ru-RU" dirty="0" smtClean="0"/>
                        <a:t>т</a:t>
                      </a:r>
                      <a:endParaRPr lang="ru-RU" dirty="0"/>
                    </a:p>
                  </a:txBody>
                  <a:tcPr>
                    <a:solidFill>
                      <a:srgbClr val="FF0000"/>
                    </a:solidFill>
                  </a:tcPr>
                </a:tc>
                <a:tc>
                  <a:txBody>
                    <a:bodyPr/>
                    <a:lstStyle/>
                    <a:p>
                      <a:r>
                        <a:rPr lang="ru-RU" dirty="0" err="1" smtClean="0"/>
                        <a:t>р</a:t>
                      </a:r>
                      <a:endParaRPr lang="ru-RU" dirty="0"/>
                    </a:p>
                  </a:txBody>
                  <a:tcPr>
                    <a:solidFill>
                      <a:srgbClr val="FF0000"/>
                    </a:solidFill>
                  </a:tcPr>
                </a:tc>
                <a:tc>
                  <a:txBody>
                    <a:bodyPr/>
                    <a:lstStyle/>
                    <a:p>
                      <a:r>
                        <a:rPr lang="ru-RU" dirty="0" smtClean="0"/>
                        <a:t>а</a:t>
                      </a:r>
                      <a:endParaRPr lang="ru-RU" dirty="0"/>
                    </a:p>
                  </a:txBody>
                  <a:tcPr>
                    <a:solidFill>
                      <a:srgbClr val="FF0000"/>
                    </a:solidFill>
                  </a:tcPr>
                </a:tc>
                <a:tc>
                  <a:txBody>
                    <a:bodyPr/>
                    <a:lstStyle/>
                    <a:p>
                      <a:r>
                        <a:rPr lang="ru-RU" dirty="0" err="1" smtClean="0"/>
                        <a:t>п</a:t>
                      </a:r>
                      <a:endParaRPr lang="ru-RU" dirty="0"/>
                    </a:p>
                  </a:txBody>
                  <a:tcPr>
                    <a:solidFill>
                      <a:srgbClr val="FF0000"/>
                    </a:solidFill>
                  </a:tcPr>
                </a:tc>
                <a:tc>
                  <a:txBody>
                    <a:bodyPr/>
                    <a:lstStyle/>
                    <a:p>
                      <a:r>
                        <a:rPr lang="ru-RU" dirty="0" smtClean="0"/>
                        <a:t>е</a:t>
                      </a:r>
                      <a:endParaRPr lang="ru-RU" dirty="0"/>
                    </a:p>
                  </a:txBody>
                  <a:tcPr>
                    <a:solidFill>
                      <a:srgbClr val="FF0000"/>
                    </a:solidFill>
                  </a:tcPr>
                </a:tc>
                <a:tc>
                  <a:txBody>
                    <a:bodyPr/>
                    <a:lstStyle/>
                    <a:p>
                      <a:r>
                        <a:rPr lang="ru-RU" dirty="0" err="1" smtClean="0"/>
                        <a:t>ц</a:t>
                      </a:r>
                      <a:endParaRPr lang="ru-RU" dirty="0"/>
                    </a:p>
                  </a:txBody>
                  <a:tcPr>
                    <a:solidFill>
                      <a:srgbClr val="FF0000"/>
                    </a:solidFill>
                  </a:tcPr>
                </a:tc>
                <a:tc>
                  <a:txBody>
                    <a:bodyPr/>
                    <a:lstStyle/>
                    <a:p>
                      <a:r>
                        <a:rPr lang="ru-RU" dirty="0" smtClean="0"/>
                        <a:t>и</a:t>
                      </a:r>
                      <a:endParaRPr lang="ru-RU" dirty="0"/>
                    </a:p>
                  </a:txBody>
                  <a:tcPr>
                    <a:solidFill>
                      <a:srgbClr val="FF0000"/>
                    </a:solidFill>
                  </a:tcPr>
                </a:tc>
                <a:tc>
                  <a:txBody>
                    <a:bodyPr/>
                    <a:lstStyle/>
                    <a:p>
                      <a:r>
                        <a:rPr lang="ru-RU" dirty="0" smtClean="0"/>
                        <a:t>я</a:t>
                      </a:r>
                      <a:endParaRPr lang="ru-RU" dirty="0"/>
                    </a:p>
                  </a:txBody>
                  <a:tcPr>
                    <a:solidFill>
                      <a:srgbClr val="FFFF00"/>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c>
                  <a:txBody>
                    <a:bodyPr/>
                    <a:lstStyle/>
                    <a:p>
                      <a:endParaRPr lang="ru-RU" dirty="0"/>
                    </a:p>
                  </a:txBody>
                  <a:tcPr>
                    <a:solidFill>
                      <a:srgbClr val="22FE22"/>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0961"/>
                                        </p:tgtEl>
                                        <p:attrNameLst>
                                          <p:attrName>style.visibility</p:attrName>
                                        </p:attrNameLst>
                                      </p:cBhvr>
                                      <p:to>
                                        <p:strVal val="visible"/>
                                      </p:to>
                                    </p:set>
                                    <p:animEffect transition="in" filter="fade">
                                      <p:cBhvr>
                                        <p:cTn id="7" dur="1000"/>
                                        <p:tgtEl>
                                          <p:spTgt spid="40961"/>
                                        </p:tgtEl>
                                      </p:cBhvr>
                                    </p:animEffect>
                                    <p:anim calcmode="lin" valueType="num">
                                      <p:cBhvr>
                                        <p:cTn id="8" dur="1000" fill="hold"/>
                                        <p:tgtEl>
                                          <p:spTgt spid="40961"/>
                                        </p:tgtEl>
                                        <p:attrNameLst>
                                          <p:attrName>ppt_x</p:attrName>
                                        </p:attrNameLst>
                                      </p:cBhvr>
                                      <p:tavLst>
                                        <p:tav tm="0">
                                          <p:val>
                                            <p:strVal val="#ppt_x"/>
                                          </p:val>
                                        </p:tav>
                                        <p:tav tm="100000">
                                          <p:val>
                                            <p:strVal val="#ppt_x"/>
                                          </p:val>
                                        </p:tav>
                                      </p:tavLst>
                                    </p:anim>
                                    <p:anim calcmode="lin" valueType="num">
                                      <p:cBhvr>
                                        <p:cTn id="9" dur="900" decel="100000" fill="hold"/>
                                        <p:tgtEl>
                                          <p:spTgt spid="4096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096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Точечный рисунок2.bmp"/>
          <p:cNvPicPr>
            <a:picLocks noChangeAspect="1" noChangeArrowheads="1"/>
          </p:cNvPicPr>
          <p:nvPr/>
        </p:nvPicPr>
        <p:blipFill>
          <a:blip r:embed="rId2"/>
          <a:srcRect/>
          <a:stretch>
            <a:fillRect/>
          </a:stretch>
        </p:blipFill>
        <p:spPr bwMode="auto">
          <a:xfrm>
            <a:off x="395288" y="188913"/>
            <a:ext cx="7489825" cy="6669087"/>
          </a:xfrm>
          <a:prstGeom prst="rect">
            <a:avLst/>
          </a:prstGeom>
          <a:noFill/>
          <a:ln w="9525">
            <a:noFill/>
            <a:miter lim="800000"/>
            <a:headEnd/>
            <a:tailEnd/>
          </a:ln>
        </p:spPr>
      </p:pic>
      <p:sp>
        <p:nvSpPr>
          <p:cNvPr id="4" name="Прямоугольник 3"/>
          <p:cNvSpPr>
            <a:spLocks noChangeArrowheads="1"/>
          </p:cNvSpPr>
          <p:nvPr/>
        </p:nvSpPr>
        <p:spPr bwMode="auto">
          <a:xfrm>
            <a:off x="684213" y="0"/>
            <a:ext cx="7704137" cy="830263"/>
          </a:xfrm>
          <a:prstGeom prst="rect">
            <a:avLst/>
          </a:prstGeom>
          <a:noFill/>
          <a:ln w="9525">
            <a:noFill/>
            <a:miter lim="800000"/>
            <a:headEnd/>
            <a:tailEnd/>
          </a:ln>
        </p:spPr>
        <p:txBody>
          <a:bodyPr>
            <a:spAutoFit/>
          </a:bodyPr>
          <a:lstStyle/>
          <a:p>
            <a:pPr algn="ctr"/>
            <a:r>
              <a:rPr lang="ru-RU" sz="2400">
                <a:solidFill>
                  <a:schemeClr val="tx2"/>
                </a:solidFill>
                <a:latin typeface="Century Schoolbook" pitchFamily="18" charset="0"/>
              </a:rPr>
              <a:t>Приложение 4. </a:t>
            </a:r>
          </a:p>
          <a:p>
            <a:pPr algn="ctr"/>
            <a:r>
              <a:rPr lang="ru-RU" sz="2400">
                <a:solidFill>
                  <a:schemeClr val="tx2"/>
                </a:solidFill>
                <a:latin typeface="Century Schoolbook" pitchFamily="18" charset="0"/>
              </a:rPr>
              <a:t>Кроссворд собственного сочинения.</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par>
                          <p:cTn id="10" fill="hold">
                            <p:stCondLst>
                              <p:cond delay="1760"/>
                            </p:stCondLst>
                            <p:childTnLst>
                              <p:par>
                                <p:cTn id="11" presetID="53"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23850" y="260350"/>
            <a:ext cx="8208963" cy="4051300"/>
          </a:xfrm>
          <a:prstGeom prst="rect">
            <a:avLst/>
          </a:prstGeom>
          <a:noFill/>
          <a:ln w="9525">
            <a:noFill/>
            <a:miter lim="800000"/>
            <a:headEnd/>
            <a:tailEnd/>
          </a:ln>
        </p:spPr>
        <p:txBody>
          <a:bodyPr anchor="ctr">
            <a:spAutoFit/>
          </a:bodyPr>
          <a:lstStyle/>
          <a:p>
            <a:r>
              <a:rPr lang="ru-RU">
                <a:solidFill>
                  <a:srgbClr val="FF0000"/>
                </a:solidFill>
                <a:latin typeface="Century Schoolbook" pitchFamily="18" charset="0"/>
                <a:cs typeface="Times New Roman" pitchFamily="18" charset="0"/>
              </a:rPr>
              <a:t>Вопросы к кроссворду по вертикали:</a:t>
            </a:r>
            <a:endParaRPr lang="ru-RU">
              <a:solidFill>
                <a:srgbClr val="FF0000"/>
              </a:solidFill>
              <a:latin typeface="Century Schoolbook" pitchFamily="18" charset="0"/>
            </a:endParaRPr>
          </a:p>
          <a:p>
            <a:pPr eaLnBrk="0" hangingPunct="0"/>
            <a:r>
              <a:rPr lang="ru-RU">
                <a:latin typeface="Century Schoolbook" pitchFamily="18" charset="0"/>
                <a:ea typeface="Calibri" pitchFamily="34" charset="0"/>
                <a:cs typeface="Times New Roman" pitchFamily="18" charset="0"/>
              </a:rPr>
              <a:t>1)    Как сейчас называется село, в котором родился Ломоносов?</a:t>
            </a:r>
          </a:p>
          <a:p>
            <a:pPr eaLnBrk="0" hangingPunct="0"/>
            <a:r>
              <a:rPr lang="ru-RU">
                <a:latin typeface="Century Schoolbook" pitchFamily="18" charset="0"/>
                <a:ea typeface="Calibri" pitchFamily="34" charset="0"/>
                <a:cs typeface="Times New Roman" pitchFamily="18" charset="0"/>
              </a:rPr>
              <a:t>5)    В каком заграничном городе Ломоносов обучался около трёх лет?</a:t>
            </a:r>
            <a:endParaRPr lang="ru-RU">
              <a:latin typeface="Century Schoolbook" pitchFamily="18" charset="0"/>
            </a:endParaRPr>
          </a:p>
          <a:p>
            <a:pPr eaLnBrk="0" hangingPunct="0"/>
            <a:r>
              <a:rPr lang="ru-RU">
                <a:latin typeface="Century Schoolbook" pitchFamily="18" charset="0"/>
              </a:rPr>
              <a:t>8)    Куда поехал Ломоносов учиться после Марбурга?</a:t>
            </a:r>
          </a:p>
          <a:p>
            <a:pPr eaLnBrk="0" hangingPunct="0"/>
            <a:r>
              <a:rPr lang="ru-RU">
                <a:solidFill>
                  <a:srgbClr val="FF0000"/>
                </a:solidFill>
                <a:latin typeface="Century Schoolbook" pitchFamily="18" charset="0"/>
                <a:cs typeface="Times New Roman" pitchFamily="18" charset="0"/>
              </a:rPr>
              <a:t>Вопросы к кроссворду по горизонтали:</a:t>
            </a:r>
            <a:endParaRPr lang="ru-RU">
              <a:solidFill>
                <a:srgbClr val="FF0000"/>
              </a:solidFill>
              <a:latin typeface="Century Schoolbook" pitchFamily="18" charset="0"/>
            </a:endParaRPr>
          </a:p>
          <a:p>
            <a:pPr eaLnBrk="0" hangingPunct="0"/>
            <a:r>
              <a:rPr lang="ru-RU">
                <a:latin typeface="Century Schoolbook" pitchFamily="18" charset="0"/>
              </a:rPr>
              <a:t>2)    Кто писал: "Юноши с особенным вниманием и особенной любовью должны изучать его жизнь, носить в душе своей его величавый образ".</a:t>
            </a:r>
          </a:p>
          <a:p>
            <a:pPr eaLnBrk="0" hangingPunct="0"/>
            <a:r>
              <a:rPr lang="ru-RU">
                <a:latin typeface="Century Schoolbook" pitchFamily="18" charset="0"/>
              </a:rPr>
              <a:t>3)    Какую технику возродил Ломоносов?</a:t>
            </a:r>
          </a:p>
          <a:p>
            <a:pPr eaLnBrk="0" hangingPunct="0"/>
            <a:r>
              <a:rPr lang="ru-RU">
                <a:latin typeface="Century Schoolbook" pitchFamily="18" charset="0"/>
              </a:rPr>
              <a:t>4)    Кто автор арифметики, которую Ломоносов считал «вратами своей учёности»?</a:t>
            </a:r>
          </a:p>
          <a:p>
            <a:pPr eaLnBrk="0" hangingPunct="0"/>
            <a:r>
              <a:rPr lang="ru-RU">
                <a:latin typeface="Century Schoolbook" pitchFamily="18" charset="0"/>
              </a:rPr>
              <a:t>6)    На какой планете Ломоносов открыл атмосферу?</a:t>
            </a:r>
          </a:p>
          <a:p>
            <a:pPr eaLnBrk="0" hangingPunct="0"/>
            <a:r>
              <a:rPr lang="ru-RU">
                <a:latin typeface="Century Schoolbook" pitchFamily="18" charset="0"/>
              </a:rPr>
              <a:t>7)    Кто преподавал механику Ломоносову?</a:t>
            </a:r>
          </a:p>
          <a:p>
            <a:pPr eaLnBrk="0" hangingPunct="0"/>
            <a:r>
              <a:rPr lang="ru-RU">
                <a:latin typeface="Century Schoolbook" pitchFamily="18" charset="0"/>
              </a:rPr>
              <a:t>9)    Кто преподавал Ломоносову математику и химию?</a:t>
            </a:r>
          </a:p>
          <a:p>
            <a:pPr eaLnBrk="0" hangingPunct="0"/>
            <a:r>
              <a:rPr lang="ru-RU">
                <a:latin typeface="Century Schoolbook" pitchFamily="18" charset="0"/>
              </a:rPr>
              <a:t>10)  Под чьим руководством Ломоносов обучался горному делу?</a:t>
            </a:r>
          </a:p>
        </p:txBody>
      </p:sp>
      <p:sp>
        <p:nvSpPr>
          <p:cNvPr id="4" name="Прямоугольник 3"/>
          <p:cNvSpPr>
            <a:spLocks noChangeArrowheads="1"/>
          </p:cNvSpPr>
          <p:nvPr/>
        </p:nvSpPr>
        <p:spPr bwMode="auto">
          <a:xfrm>
            <a:off x="323850" y="4813300"/>
            <a:ext cx="8135938" cy="647700"/>
          </a:xfrm>
          <a:prstGeom prst="rect">
            <a:avLst/>
          </a:prstGeom>
          <a:noFill/>
          <a:ln w="9525">
            <a:noFill/>
            <a:miter lim="800000"/>
            <a:headEnd/>
            <a:tailEnd/>
          </a:ln>
        </p:spPr>
        <p:txBody>
          <a:bodyPr>
            <a:spAutoFit/>
          </a:bodyPr>
          <a:lstStyle/>
          <a:p>
            <a:pPr algn="ctr"/>
            <a:r>
              <a:rPr lang="ru-RU">
                <a:latin typeface="Century Schoolbook" pitchFamily="18" charset="0"/>
              </a:rPr>
              <a:t> </a:t>
            </a:r>
            <a:r>
              <a:rPr lang="ru-RU">
                <a:solidFill>
                  <a:srgbClr val="FF0000"/>
                </a:solidFill>
                <a:latin typeface="Century Schoolbook" pitchFamily="18" charset="0"/>
              </a:rPr>
              <a:t>Ответы: </a:t>
            </a:r>
            <a:r>
              <a:rPr lang="ru-RU">
                <a:latin typeface="Century Schoolbook" pitchFamily="18" charset="0"/>
              </a:rPr>
              <a:t>Ломоносово, Белинский, мозаика, Магницкий, Марбург, Венера, Вольф, Фрейберг, Дуйзинг, Генкель.</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800" decel="100000"/>
                                        <p:tgtEl>
                                          <p:spTgt spid="33794"/>
                                        </p:tgtEl>
                                      </p:cBhvr>
                                    </p:animEffect>
                                    <p:anim calcmode="lin" valueType="num">
                                      <p:cBhvr>
                                        <p:cTn id="8" dur="800" decel="100000" fill="hold"/>
                                        <p:tgtEl>
                                          <p:spTgt spid="33794"/>
                                        </p:tgtEl>
                                        <p:attrNameLst>
                                          <p:attrName>style.rotation</p:attrName>
                                        </p:attrNameLst>
                                      </p:cBhvr>
                                      <p:tavLst>
                                        <p:tav tm="0">
                                          <p:val>
                                            <p:fltVal val="-90"/>
                                          </p:val>
                                        </p:tav>
                                        <p:tav tm="100000">
                                          <p:val>
                                            <p:fltVal val="0"/>
                                          </p:val>
                                        </p:tav>
                                      </p:tavLst>
                                    </p:anim>
                                    <p:anim calcmode="lin" valueType="num">
                                      <p:cBhvr>
                                        <p:cTn id="9" dur="800" decel="100000" fill="hold"/>
                                        <p:tgtEl>
                                          <p:spTgt spid="33794"/>
                                        </p:tgtEl>
                                        <p:attrNameLst>
                                          <p:attrName>ppt_x</p:attrName>
                                        </p:attrNameLst>
                                      </p:cBhvr>
                                      <p:tavLst>
                                        <p:tav tm="0">
                                          <p:val>
                                            <p:strVal val="#ppt_x+0.4"/>
                                          </p:val>
                                        </p:tav>
                                        <p:tav tm="100000">
                                          <p:val>
                                            <p:strVal val="#ppt_x-0.05"/>
                                          </p:val>
                                        </p:tav>
                                      </p:tavLst>
                                    </p:anim>
                                    <p:anim calcmode="lin" valueType="num">
                                      <p:cBhvr>
                                        <p:cTn id="10" dur="800" decel="100000" fill="hold"/>
                                        <p:tgtEl>
                                          <p:spTgt spid="337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37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379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425575"/>
          </a:xfrm>
        </p:spPr>
        <p:txBody>
          <a:bodyPr>
            <a:normAutofit fontScale="90000"/>
          </a:bodyPr>
          <a:lstStyle/>
          <a:p>
            <a:pPr algn="ctr" fontAlgn="auto">
              <a:spcAft>
                <a:spcPts val="0"/>
              </a:spcAft>
              <a:defRPr/>
            </a:pPr>
            <a:r>
              <a:rPr lang="ru-RU" dirty="0" smtClean="0"/>
              <a:t>Приложение 5. Фотографии математиков 21 века. А.С.Малков, В.А.Садовничий.</a:t>
            </a:r>
            <a:br>
              <a:rPr lang="ru-RU" dirty="0" smtClean="0"/>
            </a:br>
            <a:endParaRPr lang="ru-RU" dirty="0"/>
          </a:p>
        </p:txBody>
      </p:sp>
      <p:pic>
        <p:nvPicPr>
          <p:cNvPr id="4" name="Содержимое 3"/>
          <p:cNvPicPr>
            <a:picLocks noGrp="1"/>
          </p:cNvPicPr>
          <p:nvPr>
            <p:ph sz="quarter" idx="1"/>
          </p:nvPr>
        </p:nvPicPr>
        <p:blipFill>
          <a:blip r:embed="rId2"/>
          <a:srcRect/>
          <a:stretch>
            <a:fillRect/>
          </a:stretch>
        </p:blipFill>
        <p:spPr>
          <a:xfrm>
            <a:off x="179388" y="1412875"/>
            <a:ext cx="3960812" cy="5184775"/>
          </a:xfrm>
        </p:spPr>
      </p:pic>
      <p:pic>
        <p:nvPicPr>
          <p:cNvPr id="5" name="Рисунок 4"/>
          <p:cNvPicPr>
            <a:picLocks noChangeAspect="1" noChangeArrowheads="1"/>
          </p:cNvPicPr>
          <p:nvPr/>
        </p:nvPicPr>
        <p:blipFill>
          <a:blip r:embed="rId3"/>
          <a:srcRect/>
          <a:stretch>
            <a:fillRect/>
          </a:stretch>
        </p:blipFill>
        <p:spPr bwMode="auto">
          <a:xfrm>
            <a:off x="4211638" y="1412875"/>
            <a:ext cx="4491037" cy="51847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2680"/>
                            </p:stCondLst>
                            <p:childTnLst>
                              <p:par>
                                <p:cTn id="11" presetID="3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9" fill="hold">
                            <p:stCondLst>
                              <p:cond delay="3680"/>
                            </p:stCondLst>
                            <p:childTnLst>
                              <p:par>
                                <p:cTn id="20" presetID="3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800" decel="100000"/>
                                        <p:tgtEl>
                                          <p:spTgt spid="5"/>
                                        </p:tgtEl>
                                      </p:cBhvr>
                                    </p:animEffect>
                                    <p:anim calcmode="lin" valueType="num">
                                      <p:cBhvr>
                                        <p:cTn id="23" dur="800" decel="100000" fill="hold"/>
                                        <p:tgtEl>
                                          <p:spTgt spid="5"/>
                                        </p:tgtEl>
                                        <p:attrNameLst>
                                          <p:attrName>style.rotation</p:attrName>
                                        </p:attrNameLst>
                                      </p:cBhvr>
                                      <p:tavLst>
                                        <p:tav tm="0">
                                          <p:val>
                                            <p:fltVal val="-90"/>
                                          </p:val>
                                        </p:tav>
                                        <p:tav tm="100000">
                                          <p:val>
                                            <p:fltVal val="0"/>
                                          </p:val>
                                        </p:tav>
                                      </p:tavLst>
                                    </p:anim>
                                    <p:anim calcmode="lin" valueType="num">
                                      <p:cBhvr>
                                        <p:cTn id="24" dur="800" decel="100000" fill="hold"/>
                                        <p:tgtEl>
                                          <p:spTgt spid="5"/>
                                        </p:tgtEl>
                                        <p:attrNameLst>
                                          <p:attrName>ppt_x</p:attrName>
                                        </p:attrNameLst>
                                      </p:cBhvr>
                                      <p:tavLst>
                                        <p:tav tm="0">
                                          <p:val>
                                            <p:strVal val="#ppt_x+0.4"/>
                                          </p:val>
                                        </p:tav>
                                        <p:tav tm="100000">
                                          <p:val>
                                            <p:strVal val="#ppt_x-0.05"/>
                                          </p:val>
                                        </p:tav>
                                      </p:tavLst>
                                    </p:anim>
                                    <p:anim calcmode="lin" valueType="num">
                                      <p:cBhvr>
                                        <p:cTn id="25" dur="800" decel="100000" fill="hold"/>
                                        <p:tgtEl>
                                          <p:spTgt spid="5"/>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537"/>
          </a:xfrm>
        </p:spPr>
        <p:txBody>
          <a:bodyPr>
            <a:normAutofit fontScale="90000"/>
          </a:bodyPr>
          <a:lstStyle/>
          <a:p>
            <a:pPr algn="ctr" fontAlgn="auto">
              <a:spcAft>
                <a:spcPts val="0"/>
              </a:spcAft>
              <a:defRPr/>
            </a:pPr>
            <a:r>
              <a:rPr lang="ru-RU" dirty="0" smtClean="0"/>
              <a:t>Введение</a:t>
            </a:r>
            <a:endParaRPr lang="ru-RU" dirty="0"/>
          </a:p>
        </p:txBody>
      </p:sp>
      <p:sp>
        <p:nvSpPr>
          <p:cNvPr id="3" name="Содержимое 2"/>
          <p:cNvSpPr>
            <a:spLocks noGrp="1"/>
          </p:cNvSpPr>
          <p:nvPr>
            <p:ph sz="quarter" idx="1"/>
          </p:nvPr>
        </p:nvSpPr>
        <p:spPr>
          <a:xfrm>
            <a:off x="457200" y="981075"/>
            <a:ext cx="5770563" cy="5492750"/>
          </a:xfrm>
        </p:spPr>
        <p:txBody>
          <a:bodyPr>
            <a:normAutofit lnSpcReduction="10000"/>
          </a:bodyPr>
          <a:lstStyle/>
          <a:p>
            <a:pPr marL="274320" indent="-274320" fontAlgn="auto">
              <a:spcAft>
                <a:spcPts val="0"/>
              </a:spcAft>
              <a:buFont typeface="Wingdings"/>
              <a:buNone/>
              <a:defRPr/>
            </a:pPr>
            <a:r>
              <a:rPr lang="ru-RU" b="1" dirty="0" smtClean="0">
                <a:solidFill>
                  <a:srgbClr val="FF0000"/>
                </a:solidFill>
              </a:rPr>
              <a:t>Актуальность</a:t>
            </a:r>
            <a:r>
              <a:rPr lang="ru-RU" b="1" dirty="0" smtClean="0"/>
              <a:t> </a:t>
            </a:r>
            <a:r>
              <a:rPr lang="ru-RU" dirty="0" smtClean="0"/>
              <a:t> темы этой работы состоит в том, что сейчас в нашей стране происходят глобальные изменения во многих  отраслях жизнедеятельности, эти изменения могут совершать только </a:t>
            </a:r>
            <a:r>
              <a:rPr lang="ru-RU" dirty="0" err="1" smtClean="0"/>
              <a:t>креативные</a:t>
            </a:r>
            <a:r>
              <a:rPr lang="ru-RU" dirty="0" smtClean="0"/>
              <a:t> люди, т.е. те, кто может творчески подходить к выполнению дела и обладает дальнозоркостью.  М.В.Ломоносов  был именно таким человеком. Сегодня его имя вызывает еще больший интерес, так как он является для нас  примером для подражания, символом успешности инноваций в Российской науке.</a:t>
            </a:r>
          </a:p>
          <a:p>
            <a:pPr marL="274320" indent="-274320" algn="ctr" fontAlgn="auto">
              <a:spcAft>
                <a:spcPts val="0"/>
              </a:spcAft>
              <a:buFont typeface="Wingdings"/>
              <a:buNone/>
              <a:defRPr/>
            </a:pPr>
            <a:endParaRPr lang="ru-RU" dirty="0"/>
          </a:p>
        </p:txBody>
      </p:sp>
      <p:pic>
        <p:nvPicPr>
          <p:cNvPr id="4" name="Рисунок 13" descr="lomon.jpg"/>
          <p:cNvPicPr>
            <a:picLocks noChangeAspect="1" noChangeArrowheads="1"/>
          </p:cNvPicPr>
          <p:nvPr/>
        </p:nvPicPr>
        <p:blipFill>
          <a:blip r:embed="rId2">
            <a:lum contrast="20000"/>
          </a:blip>
          <a:srcRect/>
          <a:stretch>
            <a:fillRect/>
          </a:stretch>
        </p:blipFill>
        <p:spPr bwMode="auto">
          <a:xfrm>
            <a:off x="6227763" y="1844675"/>
            <a:ext cx="2386012" cy="33845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360"/>
                            </p:stCondLst>
                            <p:childTnLst>
                              <p:par>
                                <p:cTn id="11" presetID="2" presetClass="entr" presetSubtype="4"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86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95288" y="476250"/>
            <a:ext cx="4537075" cy="6002338"/>
          </a:xfrm>
          <a:prstGeom prst="rect">
            <a:avLst/>
          </a:prstGeom>
          <a:noFill/>
          <a:ln w="9525">
            <a:noFill/>
            <a:miter lim="800000"/>
            <a:headEnd/>
            <a:tailEnd/>
          </a:ln>
        </p:spPr>
        <p:txBody>
          <a:bodyPr>
            <a:spAutoFit/>
          </a:bodyPr>
          <a:lstStyle/>
          <a:p>
            <a:r>
              <a:rPr lang="ru-RU" sz="2400" b="1">
                <a:solidFill>
                  <a:srgbClr val="FF0000"/>
                </a:solidFill>
                <a:latin typeface="Century Schoolbook" pitchFamily="18" charset="0"/>
              </a:rPr>
              <a:t>Объектом исследования </a:t>
            </a:r>
            <a:r>
              <a:rPr lang="ru-RU" sz="2400">
                <a:latin typeface="Century Schoolbook" pitchFamily="18" charset="0"/>
              </a:rPr>
              <a:t>нашей работы</a:t>
            </a:r>
            <a:r>
              <a:rPr lang="ru-RU" sz="2400" b="1">
                <a:latin typeface="Century Schoolbook" pitchFamily="18" charset="0"/>
              </a:rPr>
              <a:t> </a:t>
            </a:r>
            <a:r>
              <a:rPr lang="ru-RU" sz="2400">
                <a:latin typeface="Century Schoolbook" pitchFamily="18" charset="0"/>
              </a:rPr>
              <a:t>являются </a:t>
            </a:r>
            <a:r>
              <a:rPr lang="ru-RU" sz="2400" b="1">
                <a:solidFill>
                  <a:srgbClr val="FF0000"/>
                </a:solidFill>
                <a:latin typeface="Century Schoolbook" pitchFamily="18" charset="0"/>
              </a:rPr>
              <a:t>математические задачи</a:t>
            </a:r>
            <a:r>
              <a:rPr lang="ru-RU" sz="2400">
                <a:solidFill>
                  <a:srgbClr val="FF0000"/>
                </a:solidFill>
                <a:latin typeface="Century Schoolbook" pitchFamily="18" charset="0"/>
              </a:rPr>
              <a:t> </a:t>
            </a:r>
            <a:r>
              <a:rPr lang="ru-RU" sz="2400" b="1">
                <a:solidFill>
                  <a:srgbClr val="FF0000"/>
                </a:solidFill>
                <a:latin typeface="Century Schoolbook" pitchFamily="18" charset="0"/>
              </a:rPr>
              <a:t>исторического содержания</a:t>
            </a:r>
            <a:r>
              <a:rPr lang="ru-RU" sz="2400">
                <a:latin typeface="Century Schoolbook" pitchFamily="18" charset="0"/>
              </a:rPr>
              <a:t>, в которых упоминается имя великого новатора или текст которых связан с периодом жизни </a:t>
            </a:r>
            <a:r>
              <a:rPr lang="ru-RU" sz="2400" b="1">
                <a:solidFill>
                  <a:srgbClr val="FF0000"/>
                </a:solidFill>
                <a:latin typeface="Century Schoolbook" pitchFamily="18" charset="0"/>
              </a:rPr>
              <a:t>Ломоносова</a:t>
            </a:r>
            <a:r>
              <a:rPr lang="ru-RU" sz="2400">
                <a:latin typeface="Century Schoolbook" pitchFamily="18" charset="0"/>
              </a:rPr>
              <a:t>, а также </a:t>
            </a:r>
            <a:r>
              <a:rPr lang="ru-RU" sz="2400" b="1">
                <a:solidFill>
                  <a:srgbClr val="FF0000"/>
                </a:solidFill>
                <a:latin typeface="Century Schoolbook" pitchFamily="18" charset="0"/>
              </a:rPr>
              <a:t>современные науки</a:t>
            </a:r>
            <a:r>
              <a:rPr lang="ru-RU" sz="2400">
                <a:latin typeface="Century Schoolbook" pitchFamily="18" charset="0"/>
              </a:rPr>
              <a:t>, ускоряющие </a:t>
            </a:r>
            <a:r>
              <a:rPr lang="ru-RU" sz="2400" b="1">
                <a:solidFill>
                  <a:srgbClr val="FF0000"/>
                </a:solidFill>
                <a:latin typeface="Century Schoolbook" pitchFamily="18" charset="0"/>
              </a:rPr>
              <a:t>прогресс</a:t>
            </a:r>
            <a:r>
              <a:rPr lang="ru-RU" sz="2400">
                <a:latin typeface="Century Schoolbook" pitchFamily="18" charset="0"/>
              </a:rPr>
              <a:t> общества, использующие математические методы. </a:t>
            </a:r>
            <a:r>
              <a:rPr lang="ru-RU" sz="2400" b="1">
                <a:solidFill>
                  <a:srgbClr val="FF0000"/>
                </a:solidFill>
                <a:latin typeface="Century Schoolbook" pitchFamily="18" charset="0"/>
              </a:rPr>
              <a:t>Предметом исследования</a:t>
            </a:r>
            <a:r>
              <a:rPr lang="ru-RU" sz="2400">
                <a:solidFill>
                  <a:srgbClr val="FF0000"/>
                </a:solidFill>
                <a:latin typeface="Century Schoolbook" pitchFamily="18" charset="0"/>
              </a:rPr>
              <a:t> </a:t>
            </a:r>
            <a:r>
              <a:rPr lang="ru-RU" sz="2400">
                <a:latin typeface="Century Schoolbook" pitchFamily="18" charset="0"/>
              </a:rPr>
              <a:t>стали литературные источники.</a:t>
            </a:r>
          </a:p>
        </p:txBody>
      </p:sp>
      <p:pic>
        <p:nvPicPr>
          <p:cNvPr id="3" name="Picture 4" descr="C:\Documents and Settings\1\Мои документы\школа docs\нет на диске\Геометрические решения алгебраических задач. Руньков Саша\SCAN0009.jpg"/>
          <p:cNvPicPr>
            <a:picLocks noChangeAspect="1" noChangeArrowheads="1"/>
          </p:cNvPicPr>
          <p:nvPr/>
        </p:nvPicPr>
        <p:blipFill>
          <a:blip r:embed="rId2">
            <a:lum contrast="10000"/>
          </a:blip>
          <a:srcRect l="6546"/>
          <a:stretch>
            <a:fillRect/>
          </a:stretch>
        </p:blipFill>
        <p:spPr bwMode="auto">
          <a:xfrm>
            <a:off x="4572000" y="1916113"/>
            <a:ext cx="4079875" cy="27146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31" presetClass="entr" presetSubtype="0" fill="hold" nodeType="afterEffect">
                                  <p:stCondLst>
                                    <p:cond delay="0"/>
                                  </p:stCondLst>
                                  <p:iterate type="lt">
                                    <p:tmPct val="5000"/>
                                  </p:iterate>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50825" y="301625"/>
            <a:ext cx="8713788" cy="6186488"/>
          </a:xfrm>
          <a:prstGeom prst="rect">
            <a:avLst/>
          </a:prstGeom>
          <a:noFill/>
          <a:ln w="9525">
            <a:noFill/>
            <a:miter lim="800000"/>
            <a:headEnd/>
            <a:tailEnd/>
          </a:ln>
        </p:spPr>
        <p:txBody>
          <a:bodyPr anchor="ctr">
            <a:spAutoFit/>
          </a:bodyPr>
          <a:lstStyle/>
          <a:p>
            <a:pPr indent="228600"/>
            <a:r>
              <a:rPr lang="ru-RU" sz="2200" b="1">
                <a:solidFill>
                  <a:srgbClr val="FF0000"/>
                </a:solidFill>
                <a:latin typeface="Century Schoolbook" pitchFamily="18" charset="0"/>
                <a:cs typeface="Times New Roman" pitchFamily="18" charset="0"/>
              </a:rPr>
              <a:t>Цель работы</a:t>
            </a:r>
            <a:r>
              <a:rPr lang="ru-RU" sz="2200" b="1">
                <a:latin typeface="Century Schoolbook" pitchFamily="18" charset="0"/>
                <a:cs typeface="Times New Roman" pitchFamily="18" charset="0"/>
              </a:rPr>
              <a:t>  –</a:t>
            </a:r>
            <a:r>
              <a:rPr lang="ru-RU" sz="2200">
                <a:latin typeface="Century Schoolbook" pitchFamily="18" charset="0"/>
                <a:cs typeface="Times New Roman" pitchFamily="18" charset="0"/>
              </a:rPr>
              <a:t> узнать о современных разделах математики, о математиках 21 века – новаторах, определяющих прогресс науки; создать собственные задачи исторического содержания с именем М.В.Ломоносова.</a:t>
            </a:r>
            <a:endParaRPr lang="ru-RU" sz="2200">
              <a:latin typeface="Century Schoolbook" pitchFamily="18" charset="0"/>
            </a:endParaRPr>
          </a:p>
          <a:p>
            <a:pPr indent="228600" eaLnBrk="0" hangingPunct="0"/>
            <a:r>
              <a:rPr lang="ru-RU" sz="2200" b="1">
                <a:solidFill>
                  <a:srgbClr val="FF0000"/>
                </a:solidFill>
                <a:latin typeface="Century Schoolbook" pitchFamily="18" charset="0"/>
                <a:cs typeface="Times New Roman" pitchFamily="18" charset="0"/>
              </a:rPr>
              <a:t>Задачи работы:</a:t>
            </a:r>
            <a:endParaRPr lang="ru-RU" sz="2200">
              <a:solidFill>
                <a:srgbClr val="FF0000"/>
              </a:solidFill>
              <a:latin typeface="Century Schoolbook" pitchFamily="18" charset="0"/>
            </a:endParaRPr>
          </a:p>
          <a:p>
            <a:pPr indent="228600" eaLnBrk="0" hangingPunct="0"/>
            <a:r>
              <a:rPr lang="ru-RU" sz="2200">
                <a:latin typeface="Century Schoolbook" pitchFamily="18" charset="0"/>
                <a:cs typeface="Times New Roman" pitchFamily="18" charset="0"/>
              </a:rPr>
              <a:t>1.Изучить биографию М.В. Ломоносова.</a:t>
            </a:r>
            <a:endParaRPr lang="ru-RU" sz="2200">
              <a:latin typeface="Century Schoolbook" pitchFamily="18" charset="0"/>
            </a:endParaRPr>
          </a:p>
          <a:p>
            <a:pPr indent="228600" eaLnBrk="0" hangingPunct="0"/>
            <a:r>
              <a:rPr lang="ru-RU" sz="2200">
                <a:latin typeface="Century Schoolbook" pitchFamily="18" charset="0"/>
                <a:cs typeface="Times New Roman" pitchFamily="18" charset="0"/>
              </a:rPr>
              <a:t>2.Изучить состояние математики как науки во времена жизни М.В. Ломоносова, рассмотреть  его достижения в области математики и применение им математических знаний.</a:t>
            </a:r>
            <a:endParaRPr lang="ru-RU" sz="2200">
              <a:latin typeface="Century Schoolbook" pitchFamily="18" charset="0"/>
            </a:endParaRPr>
          </a:p>
          <a:p>
            <a:pPr indent="228600" eaLnBrk="0" hangingPunct="0"/>
            <a:r>
              <a:rPr lang="ru-RU" sz="2200">
                <a:latin typeface="Century Schoolbook" pitchFamily="18" charset="0"/>
                <a:cs typeface="Times New Roman" pitchFamily="18" charset="0"/>
              </a:rPr>
              <a:t>3.Рассмотреть достижения некоторых русских математиков 21 века, убедиться, что их открытия ценны и определяют прогресс науки в нашей стране.</a:t>
            </a:r>
            <a:endParaRPr lang="ru-RU" sz="2200">
              <a:latin typeface="Century Schoolbook" pitchFamily="18" charset="0"/>
            </a:endParaRPr>
          </a:p>
          <a:p>
            <a:pPr indent="228600" eaLnBrk="0" hangingPunct="0"/>
            <a:r>
              <a:rPr lang="ru-RU" sz="2200">
                <a:latin typeface="Century Schoolbook" pitchFamily="18" charset="0"/>
                <a:cs typeface="Times New Roman" pitchFamily="18" charset="0"/>
              </a:rPr>
              <a:t>4.Исследовать литературные источники на предмет наличия в них математических задач, связанных с именем М.В. Ломоносова.</a:t>
            </a:r>
            <a:endParaRPr lang="ru-RU" sz="2200">
              <a:latin typeface="Century Schoolbook" pitchFamily="18" charset="0"/>
            </a:endParaRPr>
          </a:p>
          <a:p>
            <a:pPr indent="228600" eaLnBrk="0" hangingPunct="0"/>
            <a:r>
              <a:rPr lang="ru-RU" sz="2200">
                <a:latin typeface="Century Schoolbook" pitchFamily="18" charset="0"/>
                <a:cs typeface="Times New Roman" pitchFamily="18" charset="0"/>
              </a:rPr>
              <a:t>5.Составить творческие задачи, используя достоверный исторический материал.</a:t>
            </a:r>
            <a:endParaRPr lang="ru-RU" sz="2200">
              <a:latin typeface="Century Schoolbook"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825" y="333375"/>
            <a:ext cx="8642350" cy="3784600"/>
          </a:xfrm>
          <a:prstGeom prst="rect">
            <a:avLst/>
          </a:prstGeom>
        </p:spPr>
        <p:txBody>
          <a:bodyPr>
            <a:spAutoFit/>
          </a:bodyPr>
          <a:lstStyle/>
          <a:p>
            <a:pPr fontAlgn="auto">
              <a:spcBef>
                <a:spcPts val="0"/>
              </a:spcBef>
              <a:spcAft>
                <a:spcPts val="0"/>
              </a:spcAft>
              <a:defRPr/>
            </a:pPr>
            <a:r>
              <a:rPr lang="ru-RU" sz="2400" b="1" dirty="0">
                <a:solidFill>
                  <a:srgbClr val="FF0000"/>
                </a:solidFill>
                <a:latin typeface="+mn-lt"/>
              </a:rPr>
              <a:t>Методы исследования:</a:t>
            </a:r>
          </a:p>
          <a:p>
            <a:pPr marL="457200" indent="-457200" fontAlgn="auto">
              <a:spcBef>
                <a:spcPts val="0"/>
              </a:spcBef>
              <a:spcAft>
                <a:spcPts val="0"/>
              </a:spcAft>
              <a:buFontTx/>
              <a:buAutoNum type="arabicParenR"/>
              <a:defRPr/>
            </a:pPr>
            <a:r>
              <a:rPr lang="ru-RU" sz="2400" dirty="0">
                <a:latin typeface="+mn-lt"/>
              </a:rPr>
              <a:t>поиск, анализ и синтез различных источников информации (литературы, Интернет-ресурсов);  </a:t>
            </a:r>
          </a:p>
          <a:p>
            <a:pPr marL="457200" indent="-457200" fontAlgn="auto">
              <a:spcBef>
                <a:spcPts val="0"/>
              </a:spcBef>
              <a:spcAft>
                <a:spcPts val="0"/>
              </a:spcAft>
              <a:defRPr/>
            </a:pPr>
            <a:r>
              <a:rPr lang="ru-RU" sz="2400" dirty="0">
                <a:latin typeface="+mn-lt"/>
              </a:rPr>
              <a:t>2) самостоятельная оценка методов решения задач;   </a:t>
            </a:r>
          </a:p>
          <a:p>
            <a:pPr marL="457200" indent="-457200" fontAlgn="auto">
              <a:spcBef>
                <a:spcPts val="0"/>
              </a:spcBef>
              <a:spcAft>
                <a:spcPts val="0"/>
              </a:spcAft>
              <a:defRPr/>
            </a:pPr>
            <a:r>
              <a:rPr lang="ru-RU" sz="2400" dirty="0">
                <a:latin typeface="+mn-lt"/>
              </a:rPr>
              <a:t>3) самостоятельное составление задач и их решение. </a:t>
            </a:r>
          </a:p>
          <a:p>
            <a:pPr fontAlgn="auto">
              <a:spcBef>
                <a:spcPts val="0"/>
              </a:spcBef>
              <a:spcAft>
                <a:spcPts val="0"/>
              </a:spcAft>
              <a:defRPr/>
            </a:pPr>
            <a:r>
              <a:rPr lang="ru-RU" sz="2400" b="1" dirty="0">
                <a:solidFill>
                  <a:srgbClr val="FF0000"/>
                </a:solidFill>
                <a:latin typeface="+mn-lt"/>
              </a:rPr>
              <a:t>Новизна</a:t>
            </a:r>
            <a:r>
              <a:rPr lang="ru-RU" sz="2400" b="1" dirty="0">
                <a:latin typeface="+mn-lt"/>
              </a:rPr>
              <a:t> </a:t>
            </a:r>
            <a:r>
              <a:rPr lang="ru-RU" sz="2400" dirty="0">
                <a:latin typeface="+mn-lt"/>
              </a:rPr>
              <a:t> данной работы для меня заключается в соединении истории и математики.  </a:t>
            </a:r>
          </a:p>
          <a:p>
            <a:pPr fontAlgn="auto">
              <a:spcBef>
                <a:spcPts val="0"/>
              </a:spcBef>
              <a:spcAft>
                <a:spcPts val="0"/>
              </a:spcAft>
              <a:defRPr/>
            </a:pPr>
            <a:r>
              <a:rPr lang="ru-RU" sz="2400" b="1" dirty="0">
                <a:solidFill>
                  <a:srgbClr val="FF0000"/>
                </a:solidFill>
                <a:latin typeface="+mn-lt"/>
              </a:rPr>
              <a:t>Теоретическая и практическая значимость</a:t>
            </a:r>
            <a:r>
              <a:rPr lang="ru-RU" sz="2400" dirty="0">
                <a:latin typeface="+mn-lt"/>
              </a:rPr>
              <a:t> работы – в использовании её на кружках и факультативах, для расширения кругозора учеников.</a:t>
            </a:r>
            <a:endParaRPr lang="ru-RU" sz="2400" dirty="0">
              <a:latin typeface="+mn-lt"/>
            </a:endParaRPr>
          </a:p>
        </p:txBody>
      </p:sp>
      <p:pic>
        <p:nvPicPr>
          <p:cNvPr id="3" name="Рисунок 2" descr="78e565cd6904"/>
          <p:cNvPicPr>
            <a:picLocks noChangeAspect="1" noChangeArrowheads="1"/>
          </p:cNvPicPr>
          <p:nvPr/>
        </p:nvPicPr>
        <p:blipFill>
          <a:blip r:embed="rId2"/>
          <a:srcRect/>
          <a:stretch>
            <a:fillRect/>
          </a:stretch>
        </p:blipFill>
        <p:spPr bwMode="auto">
          <a:xfrm>
            <a:off x="1187450" y="4149725"/>
            <a:ext cx="6121400" cy="23749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800" decel="100000"/>
                                        <p:tgtEl>
                                          <p:spTgt spid="3"/>
                                        </p:tgtEl>
                                      </p:cBhvr>
                                    </p:animEffect>
                                    <p:anim calcmode="lin" valueType="num">
                                      <p:cBhvr>
                                        <p:cTn id="14" dur="800" decel="100000" fill="hold"/>
                                        <p:tgtEl>
                                          <p:spTgt spid="3"/>
                                        </p:tgtEl>
                                        <p:attrNameLst>
                                          <p:attrName>style.rotation</p:attrName>
                                        </p:attrNameLst>
                                      </p:cBhvr>
                                      <p:tavLst>
                                        <p:tav tm="0">
                                          <p:val>
                                            <p:fltVal val="-90"/>
                                          </p:val>
                                        </p:tav>
                                        <p:tav tm="100000">
                                          <p:val>
                                            <p:fltVal val="0"/>
                                          </p:val>
                                        </p:tav>
                                      </p:tavLst>
                                    </p:anim>
                                    <p:anim calcmode="lin" valueType="num">
                                      <p:cBhvr>
                                        <p:cTn id="15" dur="800" decel="100000" fill="hold"/>
                                        <p:tgtEl>
                                          <p:spTgt spid="3"/>
                                        </p:tgtEl>
                                        <p:attrNameLst>
                                          <p:attrName>ppt_x</p:attrName>
                                        </p:attrNameLst>
                                      </p:cBhvr>
                                      <p:tavLst>
                                        <p:tav tm="0">
                                          <p:val>
                                            <p:strVal val="#ppt_x+0.4"/>
                                          </p:val>
                                        </p:tav>
                                        <p:tav tm="100000">
                                          <p:val>
                                            <p:strVal val="#ppt_x-0.05"/>
                                          </p:val>
                                        </p:tav>
                                      </p:tavLst>
                                    </p:anim>
                                    <p:anim calcmode="lin" valueType="num">
                                      <p:cBhvr>
                                        <p:cTn id="16" dur="800" decel="100000" fill="hold"/>
                                        <p:tgtEl>
                                          <p:spTgt spid="3"/>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537"/>
          </a:xfrm>
        </p:spPr>
        <p:txBody>
          <a:bodyPr>
            <a:normAutofit fontScale="90000"/>
          </a:bodyPr>
          <a:lstStyle/>
          <a:p>
            <a:pPr algn="ctr" fontAlgn="auto">
              <a:spcAft>
                <a:spcPts val="0"/>
              </a:spcAft>
              <a:defRPr/>
            </a:pPr>
            <a:r>
              <a:rPr lang="ru-RU" dirty="0" smtClean="0"/>
              <a:t>Из истории развития математики.</a:t>
            </a:r>
            <a:endParaRPr lang="ru-RU" dirty="0"/>
          </a:p>
        </p:txBody>
      </p:sp>
      <p:sp>
        <p:nvSpPr>
          <p:cNvPr id="3" name="Содержимое 2"/>
          <p:cNvSpPr>
            <a:spLocks noGrp="1"/>
          </p:cNvSpPr>
          <p:nvPr>
            <p:ph sz="quarter" idx="1"/>
          </p:nvPr>
        </p:nvSpPr>
        <p:spPr>
          <a:xfrm>
            <a:off x="179388" y="908050"/>
            <a:ext cx="5832475" cy="5565775"/>
          </a:xfrm>
        </p:spPr>
        <p:txBody>
          <a:bodyPr>
            <a:normAutofit fontScale="70000" lnSpcReduction="20000"/>
          </a:bodyPr>
          <a:lstStyle/>
          <a:p>
            <a:pPr marL="274320" indent="-274320" fontAlgn="auto">
              <a:spcAft>
                <a:spcPts val="0"/>
              </a:spcAft>
              <a:buFont typeface="Wingdings"/>
              <a:buNone/>
              <a:defRPr/>
            </a:pPr>
            <a:r>
              <a:rPr lang="ru-RU" dirty="0" smtClean="0">
                <a:solidFill>
                  <a:srgbClr val="FF0000"/>
                </a:solidFill>
              </a:rPr>
              <a:t>Михаил Васильевич Ломоносов </a:t>
            </a:r>
            <a:r>
              <a:rPr lang="ru-RU" dirty="0" smtClean="0"/>
              <a:t>родился в ноябре 1711 года близ Холмогор в деревне </a:t>
            </a:r>
            <a:r>
              <a:rPr lang="ru-RU" dirty="0" err="1" smtClean="0"/>
              <a:t>Мишанинской</a:t>
            </a:r>
            <a:r>
              <a:rPr lang="ru-RU" dirty="0" smtClean="0"/>
              <a:t> в семье крестьянина-помора Василия </a:t>
            </a:r>
            <a:r>
              <a:rPr lang="ru-RU" dirty="0" err="1" smtClean="0"/>
              <a:t>Дорофеевича</a:t>
            </a:r>
            <a:r>
              <a:rPr lang="ru-RU" dirty="0" smtClean="0"/>
              <a:t>.</a:t>
            </a:r>
          </a:p>
          <a:p>
            <a:pPr marL="274320" indent="-274320" fontAlgn="auto">
              <a:spcAft>
                <a:spcPts val="0"/>
              </a:spcAft>
              <a:buFont typeface="Wingdings"/>
              <a:buNone/>
              <a:defRPr/>
            </a:pPr>
            <a:r>
              <a:rPr lang="ru-RU" dirty="0" smtClean="0"/>
              <a:t>Зимой 1730 года в возрасте 19 лет он пешком отправился в Москву, где поступает в Славяно-греко-латинскую академию при </a:t>
            </a:r>
            <a:r>
              <a:rPr lang="ru-RU" dirty="0" err="1" smtClean="0"/>
              <a:t>Заиконоспасском</a:t>
            </a:r>
            <a:r>
              <a:rPr lang="ru-RU" dirty="0" smtClean="0"/>
              <a:t> монастыре.</a:t>
            </a:r>
          </a:p>
          <a:p>
            <a:pPr marL="274320" indent="-274320" fontAlgn="auto">
              <a:spcAft>
                <a:spcPts val="0"/>
              </a:spcAft>
              <a:buFont typeface="Wingdings"/>
              <a:buNone/>
              <a:defRPr/>
            </a:pPr>
            <a:r>
              <a:rPr lang="ru-RU" dirty="0" smtClean="0"/>
              <a:t>В 1735 году направлен в Петербургскую Академию, а вскоре в числе 3 наиболее способных студентов командируется в Германию, в Марбург и </a:t>
            </a:r>
            <a:r>
              <a:rPr lang="ru-RU" dirty="0" err="1" smtClean="0"/>
              <a:t>Фрейберг</a:t>
            </a:r>
            <a:r>
              <a:rPr lang="ru-RU" dirty="0" smtClean="0"/>
              <a:t>. Изучал философию, физику, механику у известного учёного </a:t>
            </a:r>
            <a:r>
              <a:rPr lang="ru-RU" dirty="0" err="1" smtClean="0"/>
              <a:t>Христиана</a:t>
            </a:r>
            <a:r>
              <a:rPr lang="ru-RU" dirty="0" smtClean="0"/>
              <a:t> Вольфа, а математику и химию - у </a:t>
            </a:r>
            <a:r>
              <a:rPr lang="ru-RU" dirty="0" err="1" smtClean="0"/>
              <a:t>Дуйзинга</a:t>
            </a:r>
            <a:r>
              <a:rPr lang="ru-RU" dirty="0" smtClean="0"/>
              <a:t>. Ломоносов пишет свои первые научные работы, в которых он превзошёл своего учителя Вольфа и заложил основы корпускулярной теории. В 1745 перевёл на русский язык «Вольфианскую экспериментальную физику».</a:t>
            </a:r>
          </a:p>
          <a:p>
            <a:pPr marL="274320" indent="-274320" fontAlgn="auto">
              <a:spcAft>
                <a:spcPts val="0"/>
              </a:spcAft>
              <a:buFont typeface="Wingdings"/>
              <a:buNone/>
              <a:defRPr/>
            </a:pPr>
            <a:r>
              <a:rPr lang="ru-RU" dirty="0" smtClean="0"/>
              <a:t>В1745 становиться профессором по кафедре химии. </a:t>
            </a:r>
          </a:p>
          <a:p>
            <a:pPr marL="274320" indent="-274320" fontAlgn="auto">
              <a:spcAft>
                <a:spcPts val="0"/>
              </a:spcAft>
              <a:buFont typeface="Wingdings"/>
              <a:buNone/>
              <a:defRPr/>
            </a:pPr>
            <a:r>
              <a:rPr lang="ru-RU" dirty="0" smtClean="0"/>
              <a:t>По проекту и инициативе Ломоносова в 1755 году был открыт Московский государственный университет.</a:t>
            </a:r>
          </a:p>
          <a:p>
            <a:pPr marL="274320" indent="-274320" fontAlgn="auto">
              <a:spcAft>
                <a:spcPts val="0"/>
              </a:spcAft>
              <a:buFont typeface="Wingdings"/>
              <a:buChar char=""/>
              <a:defRPr/>
            </a:pPr>
            <a:endParaRPr lang="ru-RU" dirty="0"/>
          </a:p>
        </p:txBody>
      </p:sp>
      <p:pic>
        <p:nvPicPr>
          <p:cNvPr id="4" name="Picture 3"/>
          <p:cNvPicPr>
            <a:picLocks noChangeAspect="1" noChangeArrowheads="1"/>
          </p:cNvPicPr>
          <p:nvPr/>
        </p:nvPicPr>
        <p:blipFill>
          <a:blip r:embed="rId2"/>
          <a:srcRect/>
          <a:stretch>
            <a:fillRect/>
          </a:stretch>
        </p:blipFill>
        <p:spPr bwMode="auto">
          <a:xfrm>
            <a:off x="5940425" y="765175"/>
            <a:ext cx="2835275" cy="49196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160"/>
                            </p:stCondLst>
                            <p:childTnLst>
                              <p:par>
                                <p:cTn id="11" presetID="5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Scale>
                                      <p:cBhvr>
                                        <p:cTn id="13"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xEl>
                                              <p:pRg st="0" end="0"/>
                                            </p:txEl>
                                          </p:spTgt>
                                        </p:tgtEl>
                                        <p:attrNameLst>
                                          <p:attrName>ppt_x</p:attrName>
                                          <p:attrName>ppt_y</p:attrName>
                                        </p:attrNameLst>
                                      </p:cBhvr>
                                    </p:animMotion>
                                    <p:animEffect transition="in" filter="fade">
                                      <p:cBhvr>
                                        <p:cTn id="15" dur="1000"/>
                                        <p:tgtEl>
                                          <p:spTgt spid="3">
                                            <p:txEl>
                                              <p:pRg st="0" end="0"/>
                                            </p:txEl>
                                          </p:spTgt>
                                        </p:tgtEl>
                                      </p:cBhvr>
                                    </p:animEffect>
                                  </p:childTnLst>
                                </p:cTn>
                              </p:par>
                            </p:childTnLst>
                          </p:cTn>
                        </p:par>
                        <p:par>
                          <p:cTn id="16" fill="hold">
                            <p:stCondLst>
                              <p:cond delay="2160"/>
                            </p:stCondLst>
                            <p:childTnLst>
                              <p:par>
                                <p:cTn id="17" presetID="52"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par>
                          <p:cTn id="22" fill="hold">
                            <p:stCondLst>
                              <p:cond delay="3160"/>
                            </p:stCondLst>
                            <p:childTnLst>
                              <p:par>
                                <p:cTn id="23" presetID="52"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Scale>
                                      <p:cBhvr>
                                        <p:cTn id="25"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
                                            <p:txEl>
                                              <p:pRg st="2" end="2"/>
                                            </p:txEl>
                                          </p:spTgt>
                                        </p:tgtEl>
                                        <p:attrNameLst>
                                          <p:attrName>ppt_x</p:attrName>
                                          <p:attrName>ppt_y</p:attrName>
                                        </p:attrNameLst>
                                      </p:cBhvr>
                                    </p:animMotion>
                                    <p:animEffect transition="in" filter="fade">
                                      <p:cBhvr>
                                        <p:cTn id="27" dur="1000"/>
                                        <p:tgtEl>
                                          <p:spTgt spid="3">
                                            <p:txEl>
                                              <p:pRg st="2" end="2"/>
                                            </p:txEl>
                                          </p:spTgt>
                                        </p:tgtEl>
                                      </p:cBhvr>
                                    </p:animEffect>
                                  </p:childTnLst>
                                </p:cTn>
                              </p:par>
                            </p:childTnLst>
                          </p:cTn>
                        </p:par>
                        <p:par>
                          <p:cTn id="28" fill="hold">
                            <p:stCondLst>
                              <p:cond delay="4160"/>
                            </p:stCondLst>
                            <p:childTnLst>
                              <p:par>
                                <p:cTn id="29" presetID="52"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Scale>
                                      <p:cBhvr>
                                        <p:cTn id="3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3" end="3"/>
                                            </p:txEl>
                                          </p:spTgt>
                                        </p:tgtEl>
                                        <p:attrNameLst>
                                          <p:attrName>ppt_x</p:attrName>
                                          <p:attrName>ppt_y</p:attrName>
                                        </p:attrNameLst>
                                      </p:cBhvr>
                                    </p:animMotion>
                                    <p:animEffect transition="in" filter="fade">
                                      <p:cBhvr>
                                        <p:cTn id="33" dur="1000"/>
                                        <p:tgtEl>
                                          <p:spTgt spid="3">
                                            <p:txEl>
                                              <p:pRg st="3" end="3"/>
                                            </p:txEl>
                                          </p:spTgt>
                                        </p:tgtEl>
                                      </p:cBhvr>
                                    </p:animEffect>
                                  </p:childTnLst>
                                </p:cTn>
                              </p:par>
                            </p:childTnLst>
                          </p:cTn>
                        </p:par>
                        <p:par>
                          <p:cTn id="34" fill="hold">
                            <p:stCondLst>
                              <p:cond delay="5160"/>
                            </p:stCondLst>
                            <p:childTnLst>
                              <p:par>
                                <p:cTn id="35" presetID="52"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Scale>
                                      <p:cBhvr>
                                        <p:cTn id="37"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
                                            <p:txEl>
                                              <p:pRg st="4" end="4"/>
                                            </p:txEl>
                                          </p:spTgt>
                                        </p:tgtEl>
                                        <p:attrNameLst>
                                          <p:attrName>ppt_x</p:attrName>
                                          <p:attrName>ppt_y</p:attrName>
                                        </p:attrNameLst>
                                      </p:cBhvr>
                                    </p:animMotion>
                                    <p:animEffect transition="in" filter="fade">
                                      <p:cBhvr>
                                        <p:cTn id="39" dur="1000"/>
                                        <p:tgtEl>
                                          <p:spTgt spid="3">
                                            <p:txEl>
                                              <p:pRg st="4" end="4"/>
                                            </p:txEl>
                                          </p:spTgt>
                                        </p:tgtEl>
                                      </p:cBhvr>
                                    </p:animEffect>
                                  </p:childTnLst>
                                </p:cTn>
                              </p:par>
                            </p:childTnLst>
                          </p:cTn>
                        </p:par>
                        <p:par>
                          <p:cTn id="40" fill="hold">
                            <p:stCondLst>
                              <p:cond delay="6160"/>
                            </p:stCondLst>
                            <p:childTnLst>
                              <p:par>
                                <p:cTn id="41" presetID="52"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Scale>
                                      <p:cBhvr>
                                        <p:cTn id="4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4"/>
                                        </p:tgtEl>
                                        <p:attrNameLst>
                                          <p:attrName>ppt_x</p:attrName>
                                          <p:attrName>ppt_y</p:attrName>
                                        </p:attrNameLst>
                                      </p:cBhvr>
                                    </p:animMotion>
                                    <p:animEffect transition="in" filter="fade">
                                      <p:cBhvr>
                                        <p:cTn id="4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179388" y="1268413"/>
            <a:ext cx="8424862" cy="5356225"/>
          </a:xfrm>
          <a:prstGeom prst="rect">
            <a:avLst/>
          </a:prstGeom>
          <a:noFill/>
          <a:ln w="9525">
            <a:noFill/>
            <a:miter lim="800000"/>
            <a:headEnd/>
            <a:tailEnd/>
          </a:ln>
        </p:spPr>
        <p:txBody>
          <a:bodyPr>
            <a:spAutoFit/>
          </a:bodyPr>
          <a:lstStyle/>
          <a:p>
            <a:r>
              <a:rPr lang="ru-RU">
                <a:latin typeface="Century Schoolbook" pitchFamily="18" charset="0"/>
              </a:rPr>
              <a:t>Математические исследования до 17 века носили теоретико - философский характер. Лишь с началом книгопечатания в России стали выпускаться и математические сочинения. Первое отпечатано в 1682 году в Москве, таблица умножения до 100х100. Потом была </a:t>
            </a:r>
            <a:r>
              <a:rPr lang="ru-RU">
                <a:solidFill>
                  <a:srgbClr val="FF0000"/>
                </a:solidFill>
                <a:latin typeface="Century Schoolbook" pitchFamily="18" charset="0"/>
              </a:rPr>
              <a:t>«Арифметика» Магницкого</a:t>
            </a:r>
            <a:r>
              <a:rPr lang="ru-RU">
                <a:latin typeface="Century Schoolbook" pitchFamily="18" charset="0"/>
              </a:rPr>
              <a:t>, которая и явилась первым учебным пособием Ломоносова по математике.</a:t>
            </a:r>
          </a:p>
          <a:p>
            <a:pPr algn="just"/>
            <a:r>
              <a:rPr lang="ru-RU">
                <a:latin typeface="Century Schoolbook" pitchFamily="18" charset="0"/>
              </a:rPr>
              <a:t>Но только в начале 17 века  западные ученые </a:t>
            </a:r>
            <a:r>
              <a:rPr lang="ru-RU">
                <a:solidFill>
                  <a:srgbClr val="FF0000"/>
                </a:solidFill>
                <a:latin typeface="Century Schoolbook" pitchFamily="18" charset="0"/>
              </a:rPr>
              <a:t>Эйлер</a:t>
            </a:r>
            <a:r>
              <a:rPr lang="ru-RU">
                <a:latin typeface="Century Schoolbook" pitchFamily="18" charset="0"/>
              </a:rPr>
              <a:t>, </a:t>
            </a:r>
            <a:r>
              <a:rPr lang="ru-RU">
                <a:solidFill>
                  <a:srgbClr val="FF0000"/>
                </a:solidFill>
                <a:latin typeface="Century Schoolbook" pitchFamily="18" charset="0"/>
              </a:rPr>
              <a:t>Лейбниц</a:t>
            </a:r>
            <a:r>
              <a:rPr lang="ru-RU">
                <a:latin typeface="Century Schoolbook" pitchFamily="18" charset="0"/>
              </a:rPr>
              <a:t>, </a:t>
            </a:r>
            <a:r>
              <a:rPr lang="ru-RU">
                <a:solidFill>
                  <a:srgbClr val="FF0000"/>
                </a:solidFill>
                <a:latin typeface="Century Schoolbook" pitchFamily="18" charset="0"/>
              </a:rPr>
              <a:t>Бернулли</a:t>
            </a:r>
            <a:r>
              <a:rPr lang="ru-RU">
                <a:latin typeface="Century Schoolbook" pitchFamily="18" charset="0"/>
              </a:rPr>
              <a:t> заставили смотреть на математику как на строгую науку, основой которой служит теоретический аппарат. В  таких же  науках как химия и физика не было единства теории и практики как в математике. </a:t>
            </a:r>
          </a:p>
          <a:p>
            <a:r>
              <a:rPr lang="ru-RU">
                <a:latin typeface="Century Schoolbook" pitchFamily="18" charset="0"/>
              </a:rPr>
              <a:t>Развитие математики в России началось с образования </a:t>
            </a:r>
            <a:r>
              <a:rPr lang="ru-RU">
                <a:solidFill>
                  <a:srgbClr val="FF0000"/>
                </a:solidFill>
                <a:latin typeface="Century Schoolbook" pitchFamily="18" charset="0"/>
              </a:rPr>
              <a:t>Императорской Академии</a:t>
            </a:r>
            <a:r>
              <a:rPr lang="ru-RU">
                <a:latin typeface="Century Schoolbook" pitchFamily="18" charset="0"/>
              </a:rPr>
              <a:t> в 1725 году в Санкт-Петербурге. 23 западных ученых были приглашены Петром </a:t>
            </a:r>
            <a:r>
              <a:rPr lang="el-GR">
                <a:latin typeface="Century Schoolbook" pitchFamily="18" charset="0"/>
              </a:rPr>
              <a:t>Ι</a:t>
            </a:r>
            <a:r>
              <a:rPr lang="ru-RU">
                <a:latin typeface="Century Schoolbook" pitchFamily="18" charset="0"/>
              </a:rPr>
              <a:t> для преподавания в Академии, 7 из них были математиками. Проблемой стала  нехватка учебников на русском языке. Эйлер составил на немецком языке </a:t>
            </a:r>
            <a:r>
              <a:rPr lang="ru-RU">
                <a:solidFill>
                  <a:srgbClr val="FF0000"/>
                </a:solidFill>
                <a:latin typeface="Century Schoolbook" pitchFamily="18" charset="0"/>
              </a:rPr>
              <a:t>«Руководство к арифметике», </a:t>
            </a:r>
            <a:r>
              <a:rPr lang="ru-RU">
                <a:latin typeface="Century Schoolbook" pitchFamily="18" charset="0"/>
              </a:rPr>
              <a:t>которое тут же было переведено на русский и служило не один год в качестве начального учебника.</a:t>
            </a:r>
          </a:p>
          <a:p>
            <a:r>
              <a:rPr lang="ru-RU">
                <a:latin typeface="Century Schoolbook" pitchFamily="18" charset="0"/>
              </a:rPr>
              <a:t>К 30-м годам 18-го столетия прогресс в развитии математики был очевиден. </a:t>
            </a:r>
          </a:p>
        </p:txBody>
      </p:sp>
      <p:sp>
        <p:nvSpPr>
          <p:cNvPr id="3" name="Прямоугольник 2"/>
          <p:cNvSpPr>
            <a:spLocks noChangeArrowheads="1"/>
          </p:cNvSpPr>
          <p:nvPr/>
        </p:nvSpPr>
        <p:spPr bwMode="auto">
          <a:xfrm>
            <a:off x="1476375" y="260350"/>
            <a:ext cx="5832475" cy="831850"/>
          </a:xfrm>
          <a:prstGeom prst="rect">
            <a:avLst/>
          </a:prstGeom>
          <a:noFill/>
          <a:ln w="9525">
            <a:noFill/>
            <a:miter lim="800000"/>
            <a:headEnd/>
            <a:tailEnd/>
          </a:ln>
        </p:spPr>
        <p:txBody>
          <a:bodyPr>
            <a:spAutoFit/>
          </a:bodyPr>
          <a:lstStyle/>
          <a:p>
            <a:pPr algn="ctr"/>
            <a:r>
              <a:rPr lang="ru-RU" sz="2400">
                <a:latin typeface="Century Schoolbook" pitchFamily="18" charset="0"/>
              </a:rPr>
              <a:t>Состояние математики как науки во времена М.В. Ломоносова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95288" y="898525"/>
            <a:ext cx="4681537" cy="3416300"/>
          </a:xfrm>
          <a:prstGeom prst="rect">
            <a:avLst/>
          </a:prstGeom>
          <a:noFill/>
          <a:ln w="9525">
            <a:noFill/>
            <a:miter lim="800000"/>
            <a:headEnd/>
            <a:tailEnd/>
          </a:ln>
        </p:spPr>
        <p:txBody>
          <a:bodyPr anchor="ctr">
            <a:spAutoFit/>
          </a:bodyPr>
          <a:lstStyle/>
          <a:p>
            <a:r>
              <a:rPr lang="ru-RU" sz="2400">
                <a:solidFill>
                  <a:srgbClr val="FF0000"/>
                </a:solidFill>
                <a:latin typeface="Century Schoolbook" pitchFamily="18" charset="0"/>
                <a:cs typeface="Times New Roman" pitchFamily="18" charset="0"/>
              </a:rPr>
              <a:t>М.В. Ломоносов </a:t>
            </a:r>
            <a:r>
              <a:rPr lang="ru-RU" sz="2400">
                <a:latin typeface="Century Schoolbook" pitchFamily="18" charset="0"/>
                <a:cs typeface="Times New Roman" pitchFamily="18" charset="0"/>
              </a:rPr>
              <a:t>писал: </a:t>
            </a:r>
          </a:p>
          <a:p>
            <a:endParaRPr lang="ru-RU" sz="2400">
              <a:latin typeface="Century Schoolbook" pitchFamily="18" charset="0"/>
              <a:cs typeface="Times New Roman" pitchFamily="18" charset="0"/>
            </a:endParaRPr>
          </a:p>
          <a:p>
            <a:r>
              <a:rPr lang="ru-RU" sz="2400">
                <a:latin typeface="Century Schoolbook" pitchFamily="18" charset="0"/>
                <a:cs typeface="Times New Roman" pitchFamily="18" charset="0"/>
              </a:rPr>
              <a:t>“Всё, что до этого было в науках: гидравлика, аэрометрия, оптика и других темно, сомнительно и недостоверно, математика же сделала всё ясным, верным и очевидным”. </a:t>
            </a:r>
            <a:endParaRPr lang="ru-RU" sz="2400">
              <a:latin typeface="Century Schoolbook" pitchFamily="18" charset="0"/>
            </a:endParaRPr>
          </a:p>
        </p:txBody>
      </p:sp>
      <p:pic>
        <p:nvPicPr>
          <p:cNvPr id="19458" name="Picture 2"/>
          <p:cNvPicPr>
            <a:picLocks noChangeAspect="1" noChangeArrowheads="1"/>
          </p:cNvPicPr>
          <p:nvPr/>
        </p:nvPicPr>
        <p:blipFill>
          <a:blip r:embed="rId2"/>
          <a:srcRect/>
          <a:stretch>
            <a:fillRect/>
          </a:stretch>
        </p:blipFill>
        <p:spPr bwMode="auto">
          <a:xfrm>
            <a:off x="5003800" y="620713"/>
            <a:ext cx="3455988" cy="50403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fade">
                                      <p:cBhvr>
                                        <p:cTn id="7" dur="800" decel="100000"/>
                                        <p:tgtEl>
                                          <p:spTgt spid="19457"/>
                                        </p:tgtEl>
                                      </p:cBhvr>
                                    </p:animEffect>
                                    <p:anim calcmode="lin" valueType="num">
                                      <p:cBhvr>
                                        <p:cTn id="8" dur="800" decel="100000" fill="hold"/>
                                        <p:tgtEl>
                                          <p:spTgt spid="19457"/>
                                        </p:tgtEl>
                                        <p:attrNameLst>
                                          <p:attrName>style.rotation</p:attrName>
                                        </p:attrNameLst>
                                      </p:cBhvr>
                                      <p:tavLst>
                                        <p:tav tm="0">
                                          <p:val>
                                            <p:fltVal val="-90"/>
                                          </p:val>
                                        </p:tav>
                                        <p:tav tm="100000">
                                          <p:val>
                                            <p:fltVal val="0"/>
                                          </p:val>
                                        </p:tav>
                                      </p:tavLst>
                                    </p:anim>
                                    <p:anim calcmode="lin" valueType="num">
                                      <p:cBhvr>
                                        <p:cTn id="9" dur="800" decel="100000" fill="hold"/>
                                        <p:tgtEl>
                                          <p:spTgt spid="19457"/>
                                        </p:tgtEl>
                                        <p:attrNameLst>
                                          <p:attrName>ppt_x</p:attrName>
                                        </p:attrNameLst>
                                      </p:cBhvr>
                                      <p:tavLst>
                                        <p:tav tm="0">
                                          <p:val>
                                            <p:strVal val="#ppt_x+0.4"/>
                                          </p:val>
                                        </p:tav>
                                        <p:tav tm="100000">
                                          <p:val>
                                            <p:strVal val="#ppt_x-0.05"/>
                                          </p:val>
                                        </p:tav>
                                      </p:tavLst>
                                    </p:anim>
                                    <p:anim calcmode="lin" valueType="num">
                                      <p:cBhvr>
                                        <p:cTn id="10" dur="800" decel="100000" fill="hold"/>
                                        <p:tgtEl>
                                          <p:spTgt spid="1945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45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45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19458"/>
                                        </p:tgtEl>
                                        <p:attrNameLst>
                                          <p:attrName>style.visibility</p:attrName>
                                        </p:attrNameLst>
                                      </p:cBhvr>
                                      <p:to>
                                        <p:strVal val="visible"/>
                                      </p:to>
                                    </p:set>
                                    <p:anim calcmode="lin" valueType="num">
                                      <p:cBhvr>
                                        <p:cTn id="16" dur="500" fill="hold"/>
                                        <p:tgtEl>
                                          <p:spTgt spid="19458"/>
                                        </p:tgtEl>
                                        <p:attrNameLst>
                                          <p:attrName>ppt_w</p:attrName>
                                        </p:attrNameLst>
                                      </p:cBhvr>
                                      <p:tavLst>
                                        <p:tav tm="0">
                                          <p:val>
                                            <p:fltVal val="0"/>
                                          </p:val>
                                        </p:tav>
                                        <p:tav tm="100000">
                                          <p:val>
                                            <p:strVal val="#ppt_w"/>
                                          </p:val>
                                        </p:tav>
                                      </p:tavLst>
                                    </p:anim>
                                    <p:anim calcmode="lin" valueType="num">
                                      <p:cBhvr>
                                        <p:cTn id="17" dur="500" fill="hold"/>
                                        <p:tgtEl>
                                          <p:spTgt spid="19458"/>
                                        </p:tgtEl>
                                        <p:attrNameLst>
                                          <p:attrName>ppt_h</p:attrName>
                                        </p:attrNameLst>
                                      </p:cBhvr>
                                      <p:tavLst>
                                        <p:tav tm="0">
                                          <p:val>
                                            <p:fltVal val="0"/>
                                          </p:val>
                                        </p:tav>
                                        <p:tav tm="100000">
                                          <p:val>
                                            <p:strVal val="#ppt_h"/>
                                          </p:val>
                                        </p:tav>
                                      </p:tavLst>
                                    </p:anim>
                                    <p:animEffect transition="in" filter="fade">
                                      <p:cBhvr>
                                        <p:cTn id="18"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Oriel</Template>
  <TotalTime>368</TotalTime>
  <Words>2372</Words>
  <Application>Microsoft Office PowerPoint</Application>
  <PresentationFormat>On-screen Show (4:3)</PresentationFormat>
  <Paragraphs>231</Paragraphs>
  <Slides>26</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7</vt:i4>
      </vt:variant>
      <vt:variant>
        <vt:lpstr>Заголовки слайдов</vt:lpstr>
      </vt:variant>
      <vt:variant>
        <vt:i4>26</vt:i4>
      </vt:variant>
    </vt:vector>
  </HeadingPairs>
  <TitlesOfParts>
    <vt:vector size="40" baseType="lpstr">
      <vt:lpstr>Century Schoolbook</vt:lpstr>
      <vt:lpstr>Arial</vt:lpstr>
      <vt:lpstr>Wingdings</vt:lpstr>
      <vt:lpstr>Wingdings 2</vt:lpstr>
      <vt:lpstr>Calibri</vt:lpstr>
      <vt:lpstr>Times New Roman</vt:lpstr>
      <vt:lpstr>Symbol</vt:lpstr>
      <vt:lpstr>Эркер</vt:lpstr>
      <vt:lpstr>Эркер</vt:lpstr>
      <vt:lpstr>Эркер</vt:lpstr>
      <vt:lpstr>Эркер</vt:lpstr>
      <vt:lpstr>Эркер</vt:lpstr>
      <vt:lpstr>Эркер</vt:lpstr>
      <vt:lpstr>Эркер</vt:lpstr>
      <vt:lpstr>Слайд 1</vt:lpstr>
      <vt:lpstr>:</vt:lpstr>
      <vt:lpstr>ВВЕДЕНИЕ</vt:lpstr>
      <vt:lpstr>Слайд 4</vt:lpstr>
      <vt:lpstr>Слайд 5</vt:lpstr>
      <vt:lpstr>Слайд 6</vt:lpstr>
      <vt:lpstr>ИЗ ИСТОРИИ РАЗВИТИЯ МАТЕМАТИКИ.</vt:lpstr>
      <vt:lpstr>Слайд 8</vt:lpstr>
      <vt:lpstr>Слайд 9</vt:lpstr>
      <vt:lpstr>Слайд 10</vt:lpstr>
      <vt:lpstr>Слайд 11</vt:lpstr>
      <vt:lpstr>ИННОВАЦИИ В МАТЕМАТИКЕ 21 ВЕКА.</vt:lpstr>
      <vt:lpstr>Слайд 13</vt:lpstr>
      <vt:lpstr>ИМЯ М.В. ЛОМОНОСОВА В МАТЕМАТИЧЕСКИХ ЗАДАЧАХ.</vt:lpstr>
      <vt:lpstr>Слайд 15</vt:lpstr>
      <vt:lpstr>Слайд 16</vt:lpstr>
      <vt:lpstr> ЗАДАЧИ ПО МАТЕМАТИКЕ СОБСТВЕННОГО СОЧИНЕНИЯ С ИМЕНЕМ М.В. ЛОМОНОСОВА. </vt:lpstr>
      <vt:lpstr>ЗАКЛЮЧЕНИЕ. </vt:lpstr>
      <vt:lpstr>БИБЛИОГРАФИЯ. </vt:lpstr>
      <vt:lpstr>ПРИЛОЖЕНИЕ 1. АРИФМЕТИКА ЛЕОНТИЯ МАГНИЦКОГО (МУЗЕЙ М.В.ЛОМОНОСОВА В СЕЛЕ ЛОМОНОСОВО). </vt:lpstr>
      <vt:lpstr>ПРИЛОЖЕНИЕ 2. МИХАИЛ ВАСИЛЬЕВИЧ ЛОМОНОСОВ (ПОРТРЕТ НЕИЗВЕСТНОГО ХУДОЖНИКА).</vt:lpstr>
      <vt:lpstr>ПРИЛОЖЕНИЕ 3. СКАНВОРД ПО ТЕМЕ «ПАРАЛЛЕЛОГРАММ». </vt:lpstr>
      <vt:lpstr>Слайд 23</vt:lpstr>
      <vt:lpstr>Слайд 24</vt:lpstr>
      <vt:lpstr>Слайд 25</vt:lpstr>
      <vt:lpstr>ПРИЛОЖЕНИЕ 5. ФОТОГРАФИИ МАТЕМАТИКОВ 21 ВЕКА. А.С.МАЛКОВ, В.А.САДОВНИЧИЙ.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41</cp:revision>
  <dcterms:modified xsi:type="dcterms:W3CDTF">2012-03-10T16:06:51Z</dcterms:modified>
</cp:coreProperties>
</file>