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60" r:id="rId1"/>
  </p:sldMasterIdLst>
  <p:sldIdLst>
    <p:sldId id="256" r:id="rId2"/>
    <p:sldId id="257" r:id="rId3"/>
    <p:sldId id="258" r:id="rId4"/>
    <p:sldId id="260" r:id="rId5"/>
    <p:sldId id="264" r:id="rId6"/>
    <p:sldId id="259" r:id="rId7"/>
    <p:sldId id="261" r:id="rId8"/>
    <p:sldId id="262" r:id="rId9"/>
    <p:sldId id="263" r:id="rId10"/>
    <p:sldId id="265" r:id="rId11"/>
    <p:sldId id="266" r:id="rId12"/>
    <p:sldId id="268" r:id="rId13"/>
    <p:sldId id="267" r:id="rId14"/>
    <p:sldId id="269" r:id="rId15"/>
    <p:sldId id="270" r:id="rId16"/>
    <p:sldId id="271" r:id="rId17"/>
    <p:sldId id="272" r:id="rId18"/>
    <p:sldId id="273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E5EC9"/>
    <a:srgbClr val="4A206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71" autoAdjust="0"/>
    <p:restoredTop sz="94660"/>
  </p:normalViewPr>
  <p:slideViewPr>
    <p:cSldViewPr>
      <p:cViewPr varScale="1">
        <p:scale>
          <a:sx n="69" d="100"/>
          <a:sy n="69" d="100"/>
        </p:scale>
        <p:origin x="-144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6C7172-BD07-4A52-93A6-5B4C1AC893E3}" type="datetimeFigureOut">
              <a:rPr lang="ru-RU" smtClean="0"/>
              <a:pPr/>
              <a:t>11.03.2012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7ECF30-2460-4D4D-9D1B-1DA7F1FACA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6C7172-BD07-4A52-93A6-5B4C1AC893E3}" type="datetimeFigureOut">
              <a:rPr lang="ru-RU" smtClean="0"/>
              <a:pPr/>
              <a:t>11.03.2012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7ECF30-2460-4D4D-9D1B-1DA7F1FACA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6C7172-BD07-4A52-93A6-5B4C1AC893E3}" type="datetimeFigureOut">
              <a:rPr lang="ru-RU" smtClean="0"/>
              <a:pPr/>
              <a:t>11.03.2012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7ECF30-2460-4D4D-9D1B-1DA7F1FACAF4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6C7172-BD07-4A52-93A6-5B4C1AC893E3}" type="datetimeFigureOut">
              <a:rPr lang="ru-RU" smtClean="0"/>
              <a:pPr/>
              <a:t>11.03.2012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7ECF30-2460-4D4D-9D1B-1DA7F1FACAF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6C7172-BD07-4A52-93A6-5B4C1AC893E3}" type="datetimeFigureOut">
              <a:rPr lang="ru-RU" smtClean="0"/>
              <a:pPr/>
              <a:t>11.03.2012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7ECF30-2460-4D4D-9D1B-1DA7F1FACA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6C7172-BD07-4A52-93A6-5B4C1AC893E3}" type="datetimeFigureOut">
              <a:rPr lang="ru-RU" smtClean="0"/>
              <a:pPr/>
              <a:t>11.03.2012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7ECF30-2460-4D4D-9D1B-1DA7F1FACAF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6C7172-BD07-4A52-93A6-5B4C1AC893E3}" type="datetimeFigureOut">
              <a:rPr lang="ru-RU" smtClean="0"/>
              <a:pPr/>
              <a:t>11.03.2012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7ECF30-2460-4D4D-9D1B-1DA7F1FACA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6C7172-BD07-4A52-93A6-5B4C1AC893E3}" type="datetimeFigureOut">
              <a:rPr lang="ru-RU" smtClean="0"/>
              <a:pPr/>
              <a:t>11.03.2012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7ECF30-2460-4D4D-9D1B-1DA7F1FACA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6C7172-BD07-4A52-93A6-5B4C1AC893E3}" type="datetimeFigureOut">
              <a:rPr lang="ru-RU" smtClean="0"/>
              <a:pPr/>
              <a:t>11.03.2012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7ECF30-2460-4D4D-9D1B-1DA7F1FACA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6C7172-BD07-4A52-93A6-5B4C1AC893E3}" type="datetimeFigureOut">
              <a:rPr lang="ru-RU" smtClean="0"/>
              <a:pPr/>
              <a:t>11.03.2012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7ECF30-2460-4D4D-9D1B-1DA7F1FACAF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6C7172-BD07-4A52-93A6-5B4C1AC893E3}" type="datetimeFigureOut">
              <a:rPr lang="ru-RU" smtClean="0"/>
              <a:pPr/>
              <a:t>11.03.2012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7ECF30-2460-4D4D-9D1B-1DA7F1FACAF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F26C7172-BD07-4A52-93A6-5B4C1AC893E3}" type="datetimeFigureOut">
              <a:rPr lang="ru-RU" smtClean="0"/>
              <a:pPr/>
              <a:t>11.03.2012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6B7ECF30-2460-4D4D-9D1B-1DA7F1FACAF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61" r:id="rId1"/>
    <p:sldLayoutId id="2147483962" r:id="rId2"/>
    <p:sldLayoutId id="2147483963" r:id="rId3"/>
    <p:sldLayoutId id="2147483964" r:id="rId4"/>
    <p:sldLayoutId id="2147483965" r:id="rId5"/>
    <p:sldLayoutId id="2147483966" r:id="rId6"/>
    <p:sldLayoutId id="2147483967" r:id="rId7"/>
    <p:sldLayoutId id="2147483968" r:id="rId8"/>
    <p:sldLayoutId id="2147483969" r:id="rId9"/>
    <p:sldLayoutId id="2147483970" r:id="rId10"/>
    <p:sldLayoutId id="21474839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3528" y="1052736"/>
            <a:ext cx="8496944" cy="3384376"/>
          </a:xfrm>
        </p:spPr>
        <p:txBody>
          <a:bodyPr>
            <a:normAutofit/>
          </a:bodyPr>
          <a:lstStyle/>
          <a:p>
            <a:pPr algn="ctr"/>
            <a:r>
              <a:rPr lang="ru-RU" sz="6000" dirty="0" smtClean="0"/>
              <a:t>ШКАЛА ЭЛЕКТРОМАГНИТНЫХ ИЗЛУЧЕНИЙ</a:t>
            </a:r>
            <a:endParaRPr lang="ru-RU" sz="6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55576" y="4725144"/>
            <a:ext cx="8064224" cy="1032520"/>
          </a:xfrm>
        </p:spPr>
        <p:txBody>
          <a:bodyPr>
            <a:normAutofit fontScale="92500" lnSpcReduction="20000"/>
          </a:bodyPr>
          <a:lstStyle/>
          <a:p>
            <a:r>
              <a:rPr lang="ru-RU" sz="3600" dirty="0" smtClean="0"/>
              <a:t>Ученица 11 класса</a:t>
            </a:r>
          </a:p>
          <a:p>
            <a:r>
              <a:rPr lang="ru-RU" sz="3600" dirty="0" smtClean="0"/>
              <a:t>Егян Ани</a:t>
            </a:r>
            <a:endParaRPr lang="ru-RU" sz="3600" dirty="0"/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924742192"/>
              </p:ext>
            </p:extLst>
          </p:nvPr>
        </p:nvGraphicFramePr>
        <p:xfrm>
          <a:off x="0" y="116632"/>
          <a:ext cx="9144000" cy="7517166"/>
        </p:xfrm>
        <a:graphic>
          <a:graphicData uri="http://schemas.openxmlformats.org/drawingml/2006/table">
            <a:tbl>
              <a:tblPr/>
              <a:tblGrid>
                <a:gridCol w="4551574"/>
                <a:gridCol w="4592426"/>
              </a:tblGrid>
              <a:tr h="195915">
                <a:tc gridSpan="2">
                  <a:txBody>
                    <a:bodyPr/>
                    <a:lstStyle/>
                    <a:p>
                      <a:pPr algn="ctr"/>
                      <a:r>
                        <a:rPr lang="ru-RU" sz="2400" b="0" i="0" dirty="0">
                          <a:latin typeface="Arial"/>
                        </a:rPr>
                        <a:t> </a:t>
                      </a:r>
                    </a:p>
                    <a:p>
                      <a:pPr algn="ctr"/>
                      <a:r>
                        <a:rPr lang="ru-RU" sz="2400" b="0" i="0" dirty="0">
                          <a:solidFill>
                            <a:srgbClr val="FF0000"/>
                          </a:solidFill>
                          <a:latin typeface="Arial"/>
                        </a:rPr>
                        <a:t> </a:t>
                      </a:r>
                      <a:r>
                        <a:rPr lang="ru-RU" sz="2400" b="1" i="1" dirty="0">
                          <a:solidFill>
                            <a:srgbClr val="FF0000"/>
                          </a:solidFill>
                          <a:latin typeface="Arial"/>
                        </a:rPr>
                        <a:t>Радиоволны</a:t>
                      </a:r>
                      <a:endParaRPr lang="ru-RU" sz="2400" b="0" i="0" dirty="0">
                        <a:solidFill>
                          <a:srgbClr val="FF0000"/>
                        </a:solidFill>
                        <a:latin typeface="Arial"/>
                      </a:endParaRPr>
                    </a:p>
                  </a:txBody>
                  <a:tcPr marL="47625" marR="47625" marT="47625" marB="4762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sz="1400" b="0" i="0" dirty="0">
                        <a:solidFill>
                          <a:srgbClr val="FF0000"/>
                        </a:solidFill>
                        <a:latin typeface="Arial"/>
                      </a:endParaRPr>
                    </a:p>
                  </a:txBody>
                  <a:tcPr marL="47625" marR="47625" marT="47625" marB="4762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12547">
                <a:tc>
                  <a:txBody>
                    <a:bodyPr/>
                    <a:lstStyle/>
                    <a:p>
                      <a:pPr algn="l"/>
                      <a:r>
                        <a:rPr lang="ru-RU" sz="2800" b="0" i="0" dirty="0">
                          <a:solidFill>
                            <a:srgbClr val="FF0000"/>
                          </a:solidFill>
                          <a:latin typeface="Arial"/>
                        </a:rPr>
                        <a:t>Длина волны(м)</a:t>
                      </a:r>
                    </a:p>
                  </a:txBody>
                  <a:tcPr marL="47625" marR="47625" marT="47625" marB="4762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b="0" i="0" dirty="0">
                          <a:latin typeface="Arial"/>
                        </a:rPr>
                        <a:t>  10 </a:t>
                      </a:r>
                      <a:r>
                        <a:rPr lang="ru-RU" sz="1400" b="0" i="0" baseline="30000" dirty="0">
                          <a:latin typeface="Arial"/>
                        </a:rPr>
                        <a:t>5</a:t>
                      </a:r>
                      <a:r>
                        <a:rPr lang="ru-RU" sz="1400" b="0" i="0" dirty="0">
                          <a:latin typeface="Arial"/>
                        </a:rPr>
                        <a:t>  -  10 </a:t>
                      </a:r>
                      <a:r>
                        <a:rPr lang="ru-RU" sz="1400" b="0" i="0" baseline="30000" dirty="0">
                          <a:latin typeface="Arial"/>
                        </a:rPr>
                        <a:t>-3</a:t>
                      </a:r>
                      <a:endParaRPr lang="ru-RU" sz="1400" b="0" i="0" dirty="0">
                        <a:latin typeface="Arial"/>
                      </a:endParaRPr>
                    </a:p>
                  </a:txBody>
                  <a:tcPr marL="47625" marR="47625" marT="47625" marB="4762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12547">
                <a:tc>
                  <a:txBody>
                    <a:bodyPr/>
                    <a:lstStyle/>
                    <a:p>
                      <a:pPr algn="l"/>
                      <a:r>
                        <a:rPr lang="ru-RU" sz="2800" b="0" i="0" dirty="0">
                          <a:solidFill>
                            <a:srgbClr val="FF0000"/>
                          </a:solidFill>
                          <a:latin typeface="Arial"/>
                        </a:rPr>
                        <a:t>Частота(Гц)</a:t>
                      </a:r>
                    </a:p>
                  </a:txBody>
                  <a:tcPr marL="47625" marR="47625" marT="47625" marB="4762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b="0" i="0" dirty="0">
                          <a:latin typeface="Arial"/>
                        </a:rPr>
                        <a:t>3 ·10</a:t>
                      </a:r>
                      <a:r>
                        <a:rPr lang="ru-RU" sz="1400" b="0" i="0" baseline="30000" dirty="0">
                          <a:latin typeface="Arial"/>
                        </a:rPr>
                        <a:t>3</a:t>
                      </a:r>
                      <a:r>
                        <a:rPr lang="ru-RU" sz="1400" b="0" i="0" dirty="0">
                          <a:latin typeface="Arial"/>
                        </a:rPr>
                        <a:t> - 3 ·10 </a:t>
                      </a:r>
                      <a:r>
                        <a:rPr lang="ru-RU" sz="1400" b="0" i="0" baseline="30000" dirty="0">
                          <a:latin typeface="Arial"/>
                        </a:rPr>
                        <a:t>11</a:t>
                      </a:r>
                      <a:endParaRPr lang="ru-RU" sz="1400" b="0" i="0" dirty="0">
                        <a:latin typeface="Arial"/>
                      </a:endParaRPr>
                    </a:p>
                  </a:txBody>
                  <a:tcPr marL="47625" marR="47625" marT="47625" marB="4762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89530">
                <a:tc>
                  <a:txBody>
                    <a:bodyPr/>
                    <a:lstStyle/>
                    <a:p>
                      <a:pPr algn="l"/>
                      <a:r>
                        <a:rPr lang="ru-RU" sz="2800" b="0" i="0" dirty="0">
                          <a:solidFill>
                            <a:srgbClr val="FF0000"/>
                          </a:solidFill>
                          <a:latin typeface="Arial"/>
                        </a:rPr>
                        <a:t>Энергия(ЭВ)</a:t>
                      </a:r>
                    </a:p>
                  </a:txBody>
                  <a:tcPr marL="47625" marR="47625" marT="47625" marB="4762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b="0" i="0" dirty="0">
                          <a:latin typeface="Arial"/>
                        </a:rPr>
                        <a:t>1,24 ·10-10  - 1,24 · 10 </a:t>
                      </a:r>
                      <a:r>
                        <a:rPr lang="ru-RU" sz="1400" b="0" i="0" baseline="30000" dirty="0">
                          <a:latin typeface="Arial"/>
                        </a:rPr>
                        <a:t>-2</a:t>
                      </a:r>
                      <a:endParaRPr lang="ru-RU" sz="1400" b="0" i="0" dirty="0">
                        <a:latin typeface="Arial"/>
                      </a:endParaRPr>
                    </a:p>
                  </a:txBody>
                  <a:tcPr marL="47625" marR="47625" marT="47625" marB="4762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28629">
                <a:tc>
                  <a:txBody>
                    <a:bodyPr/>
                    <a:lstStyle/>
                    <a:p>
                      <a:pPr algn="l"/>
                      <a:r>
                        <a:rPr lang="ru-RU" sz="2800" b="0" i="0" dirty="0">
                          <a:solidFill>
                            <a:srgbClr val="FF0000"/>
                          </a:solidFill>
                          <a:latin typeface="Arial"/>
                        </a:rPr>
                        <a:t>Источник</a:t>
                      </a:r>
                    </a:p>
                  </a:txBody>
                  <a:tcPr marL="47625" marR="47625" marT="47625" marB="4762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b="0" i="0" dirty="0">
                          <a:latin typeface="Arial"/>
                        </a:rPr>
                        <a:t> Колебательный контур</a:t>
                      </a:r>
                      <a:br>
                        <a:rPr lang="ru-RU" sz="1400" b="0" i="0" dirty="0">
                          <a:latin typeface="Arial"/>
                        </a:rPr>
                      </a:br>
                      <a:r>
                        <a:rPr lang="ru-RU" sz="1400" b="0" i="0" dirty="0">
                          <a:latin typeface="Arial"/>
                        </a:rPr>
                        <a:t>Макроскопические вибраторы</a:t>
                      </a:r>
                    </a:p>
                  </a:txBody>
                  <a:tcPr marL="47625" marR="47625" marT="47625" marB="4762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ru-RU" sz="2800" b="0" i="0" dirty="0">
                          <a:solidFill>
                            <a:srgbClr val="FF0000"/>
                          </a:solidFill>
                          <a:latin typeface="Arial"/>
                        </a:rPr>
                        <a:t>Приемник</a:t>
                      </a:r>
                    </a:p>
                  </a:txBody>
                  <a:tcPr marL="47625" marR="47625" marT="47625" marB="4762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b="0" i="0" dirty="0">
                          <a:latin typeface="Arial"/>
                        </a:rPr>
                        <a:t>Искры в зазоре приемного вибратора</a:t>
                      </a:r>
                      <a:br>
                        <a:rPr lang="ru-RU" sz="1400" b="0" i="0" dirty="0">
                          <a:latin typeface="Arial"/>
                        </a:rPr>
                      </a:br>
                      <a:r>
                        <a:rPr lang="ru-RU" sz="1400" b="0" i="0" dirty="0">
                          <a:latin typeface="Arial"/>
                        </a:rPr>
                        <a:t>Свечение газоразрядной трубки, когерера</a:t>
                      </a:r>
                    </a:p>
                  </a:txBody>
                  <a:tcPr marL="47625" marR="47625" marT="47625" marB="4762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28629">
                <a:tc>
                  <a:txBody>
                    <a:bodyPr/>
                    <a:lstStyle/>
                    <a:p>
                      <a:pPr algn="l"/>
                      <a:r>
                        <a:rPr lang="ru-RU" sz="2800" b="0" i="0" dirty="0">
                          <a:solidFill>
                            <a:srgbClr val="FF0000"/>
                          </a:solidFill>
                          <a:latin typeface="Arial"/>
                        </a:rPr>
                        <a:t>История открытия</a:t>
                      </a:r>
                    </a:p>
                  </a:txBody>
                  <a:tcPr marL="47625" marR="47625" marT="47625" marB="4762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b="0" i="0" dirty="0">
                          <a:latin typeface="Arial"/>
                        </a:rPr>
                        <a:t> </a:t>
                      </a:r>
                      <a:r>
                        <a:rPr lang="ru-RU" sz="1400" b="0" i="0" dirty="0" err="1">
                          <a:latin typeface="Arial"/>
                        </a:rPr>
                        <a:t>Феддерсен</a:t>
                      </a:r>
                      <a:r>
                        <a:rPr lang="ru-RU" sz="1400" b="0" i="0" dirty="0">
                          <a:latin typeface="Arial"/>
                        </a:rPr>
                        <a:t> ( 1862 г.), Герц ( 1887 г.), Попов , Лебедев, Риги</a:t>
                      </a:r>
                    </a:p>
                  </a:txBody>
                  <a:tcPr marL="47625" marR="47625" marT="47625" marB="4762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545258">
                <a:tc>
                  <a:txBody>
                    <a:bodyPr/>
                    <a:lstStyle/>
                    <a:p>
                      <a:pPr algn="l"/>
                      <a:r>
                        <a:rPr lang="ru-RU" sz="2800" b="0" i="0" dirty="0">
                          <a:solidFill>
                            <a:srgbClr val="FF0000"/>
                          </a:solidFill>
                          <a:latin typeface="Arial"/>
                        </a:rPr>
                        <a:t> Применение</a:t>
                      </a:r>
                    </a:p>
                  </a:txBody>
                  <a:tcPr marL="47625" marR="47625" marT="47625" marB="4762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b="1" i="0" dirty="0">
                          <a:latin typeface="Arial"/>
                        </a:rPr>
                        <a:t>Сверхдлинные</a:t>
                      </a:r>
                      <a:r>
                        <a:rPr lang="ru-RU" sz="1400" b="0" i="0" dirty="0">
                          <a:latin typeface="Arial"/>
                        </a:rPr>
                        <a:t>- Радионавигация, радиотелеграфная связь,     передача метеосводок        </a:t>
                      </a:r>
                      <a:br>
                        <a:rPr lang="ru-RU" sz="1400" b="0" i="0" dirty="0">
                          <a:latin typeface="Arial"/>
                        </a:rPr>
                      </a:br>
                      <a:r>
                        <a:rPr lang="ru-RU" sz="1400" b="1" i="0" dirty="0">
                          <a:latin typeface="Arial"/>
                        </a:rPr>
                        <a:t>Длинные </a:t>
                      </a:r>
                      <a:r>
                        <a:rPr lang="ru-RU" sz="1400" b="0" i="0" dirty="0">
                          <a:latin typeface="Arial"/>
                        </a:rPr>
                        <a:t>– Радиотелеграфная и радиотелефонная связь,    радиовещание, радионавигация</a:t>
                      </a:r>
                      <a:br>
                        <a:rPr lang="ru-RU" sz="1400" b="0" i="0" dirty="0">
                          <a:latin typeface="Arial"/>
                        </a:rPr>
                      </a:br>
                      <a:r>
                        <a:rPr lang="ru-RU" sz="1400" b="1" i="0" dirty="0">
                          <a:latin typeface="Arial"/>
                        </a:rPr>
                        <a:t>Средние</a:t>
                      </a:r>
                      <a:r>
                        <a:rPr lang="ru-RU" sz="1400" b="0" i="0" dirty="0">
                          <a:latin typeface="Arial"/>
                        </a:rPr>
                        <a:t>- Радиотелеграфия и радиотелефонная связь радиовещание, радионавигация </a:t>
                      </a:r>
                      <a:br>
                        <a:rPr lang="ru-RU" sz="1400" b="0" i="0" dirty="0">
                          <a:latin typeface="Arial"/>
                        </a:rPr>
                      </a:br>
                      <a:r>
                        <a:rPr lang="ru-RU" sz="1400" b="1" i="0" dirty="0">
                          <a:latin typeface="Arial"/>
                        </a:rPr>
                        <a:t>Короткие</a:t>
                      </a:r>
                      <a:r>
                        <a:rPr lang="ru-RU" sz="1400" b="0" i="0" dirty="0">
                          <a:latin typeface="Arial"/>
                        </a:rPr>
                        <a:t>- радиолюбительская связь</a:t>
                      </a:r>
                      <a:br>
                        <a:rPr lang="ru-RU" sz="1400" b="0" i="0" dirty="0">
                          <a:latin typeface="Arial"/>
                        </a:rPr>
                      </a:br>
                      <a:r>
                        <a:rPr lang="ru-RU" sz="1400" b="1" i="0" dirty="0">
                          <a:latin typeface="Arial"/>
                        </a:rPr>
                        <a:t>УКВ</a:t>
                      </a:r>
                      <a:r>
                        <a:rPr lang="ru-RU" sz="1400" b="0" i="0" dirty="0">
                          <a:latin typeface="Arial"/>
                        </a:rPr>
                        <a:t>- космическая радио связь</a:t>
                      </a:r>
                      <a:br>
                        <a:rPr lang="ru-RU" sz="1400" b="0" i="0" dirty="0">
                          <a:latin typeface="Arial"/>
                        </a:rPr>
                      </a:br>
                      <a:r>
                        <a:rPr lang="ru-RU" sz="1400" b="1" i="0" dirty="0">
                          <a:latin typeface="Arial"/>
                        </a:rPr>
                        <a:t>ДМВ</a:t>
                      </a:r>
                      <a:r>
                        <a:rPr lang="ru-RU" sz="1400" b="0" i="0" dirty="0">
                          <a:latin typeface="Arial"/>
                        </a:rPr>
                        <a:t>- телевидение, радиолокация, радиорелейная связь, сотовая телефонная связь</a:t>
                      </a:r>
                      <a:br>
                        <a:rPr lang="ru-RU" sz="1400" b="0" i="0" dirty="0">
                          <a:latin typeface="Arial"/>
                        </a:rPr>
                      </a:br>
                      <a:r>
                        <a:rPr lang="ru-RU" sz="1400" b="1" i="0" dirty="0">
                          <a:latin typeface="Arial"/>
                        </a:rPr>
                        <a:t>СМВ-</a:t>
                      </a:r>
                      <a:r>
                        <a:rPr lang="ru-RU" sz="1400" b="0" i="0" dirty="0">
                          <a:latin typeface="Arial"/>
                        </a:rPr>
                        <a:t> радиолокация, радиорелейная связь, астронавигация, спутниковое телевидение</a:t>
                      </a:r>
                      <a:r>
                        <a:rPr lang="ru-RU" sz="1400" b="1" i="0" dirty="0">
                          <a:latin typeface="Arial"/>
                        </a:rPr>
                        <a:t> </a:t>
                      </a:r>
                      <a:r>
                        <a:rPr lang="ru-RU" sz="1400" b="0" i="0" dirty="0">
                          <a:latin typeface="Arial"/>
                        </a:rPr>
                        <a:t/>
                      </a:r>
                      <a:br>
                        <a:rPr lang="ru-RU" sz="1400" b="0" i="0" dirty="0">
                          <a:latin typeface="Arial"/>
                        </a:rPr>
                      </a:br>
                      <a:r>
                        <a:rPr lang="ru-RU" sz="1400" b="1" i="0" dirty="0">
                          <a:latin typeface="Arial"/>
                        </a:rPr>
                        <a:t>ММВ</a:t>
                      </a:r>
                      <a:r>
                        <a:rPr lang="ru-RU" sz="1400" b="0" i="0" dirty="0">
                          <a:latin typeface="Arial"/>
                        </a:rPr>
                        <a:t>- радиолокация</a:t>
                      </a:r>
                    </a:p>
                  </a:txBody>
                  <a:tcPr marL="47625" marR="47625" marT="47625" marB="4762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3157442017"/>
              </p:ext>
            </p:extLst>
          </p:nvPr>
        </p:nvGraphicFramePr>
        <p:xfrm>
          <a:off x="251520" y="23517"/>
          <a:ext cx="8568952" cy="6897949"/>
        </p:xfrm>
        <a:graphic>
          <a:graphicData uri="http://schemas.openxmlformats.org/drawingml/2006/table">
            <a:tbl>
              <a:tblPr/>
              <a:tblGrid>
                <a:gridCol w="4284476"/>
                <a:gridCol w="4284476"/>
              </a:tblGrid>
              <a:tr h="864117">
                <a:tc gridSpan="2">
                  <a:txBody>
                    <a:bodyPr/>
                    <a:lstStyle/>
                    <a:p>
                      <a:pPr algn="ctr"/>
                      <a:r>
                        <a:rPr lang="ru-RU" sz="2800" b="0" i="0" dirty="0">
                          <a:latin typeface="Arial"/>
                        </a:rPr>
                        <a:t> </a:t>
                      </a:r>
                    </a:p>
                    <a:p>
                      <a:pPr algn="ctr"/>
                      <a:r>
                        <a:rPr lang="ru-RU" sz="2800" b="1" i="1" dirty="0">
                          <a:solidFill>
                            <a:srgbClr val="FF0000"/>
                          </a:solidFill>
                          <a:latin typeface="Arial"/>
                        </a:rPr>
                        <a:t>Инфракрасное излучение</a:t>
                      </a:r>
                      <a:endParaRPr lang="ru-RU" sz="2800" b="0" i="0" dirty="0">
                        <a:solidFill>
                          <a:srgbClr val="FF0000"/>
                        </a:solidFill>
                        <a:latin typeface="Arial"/>
                      </a:endParaRPr>
                    </a:p>
                  </a:txBody>
                  <a:tcPr marL="47625" marR="47625" marT="47625" marB="4762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sz="1400" b="0" i="0" dirty="0">
                        <a:solidFill>
                          <a:srgbClr val="FF0000"/>
                        </a:solidFill>
                        <a:latin typeface="Arial"/>
                      </a:endParaRPr>
                    </a:p>
                  </a:txBody>
                  <a:tcPr marL="47625" marR="47625" marT="47625" marB="4762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32069">
                <a:tc>
                  <a:txBody>
                    <a:bodyPr/>
                    <a:lstStyle/>
                    <a:p>
                      <a:pPr algn="l"/>
                      <a:r>
                        <a:rPr lang="ru-RU" sz="1400" b="1" i="0" dirty="0">
                          <a:solidFill>
                            <a:srgbClr val="FF0000"/>
                          </a:solidFill>
                          <a:latin typeface="Arial"/>
                        </a:rPr>
                        <a:t>Длина волны(м)</a:t>
                      </a:r>
                    </a:p>
                  </a:txBody>
                  <a:tcPr marL="47625" marR="47625" marT="47625" marB="4762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b="1" i="0" dirty="0">
                          <a:latin typeface="Arial"/>
                        </a:rPr>
                        <a:t>2 ·10 </a:t>
                      </a:r>
                      <a:r>
                        <a:rPr lang="ru-RU" sz="1400" b="1" i="0" baseline="30000" dirty="0">
                          <a:latin typeface="Arial"/>
                        </a:rPr>
                        <a:t>-3</a:t>
                      </a:r>
                      <a:r>
                        <a:rPr lang="ru-RU" sz="1400" b="1" i="0" dirty="0">
                          <a:latin typeface="Arial"/>
                        </a:rPr>
                        <a:t>   - 7,6· 10</a:t>
                      </a:r>
                      <a:r>
                        <a:rPr lang="ru-RU" sz="1400" b="1" i="0" baseline="30000" dirty="0">
                          <a:latin typeface="Arial"/>
                        </a:rPr>
                        <a:t> -7</a:t>
                      </a:r>
                      <a:endParaRPr lang="ru-RU" sz="1400" b="1" i="0" dirty="0">
                        <a:latin typeface="Arial"/>
                      </a:endParaRPr>
                    </a:p>
                  </a:txBody>
                  <a:tcPr marL="47625" marR="47625" marT="47625" marB="4762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32069">
                <a:tc>
                  <a:txBody>
                    <a:bodyPr/>
                    <a:lstStyle/>
                    <a:p>
                      <a:pPr algn="l"/>
                      <a:r>
                        <a:rPr lang="ru-RU" sz="1400" b="1" i="0" dirty="0">
                          <a:solidFill>
                            <a:srgbClr val="FF0000"/>
                          </a:solidFill>
                          <a:latin typeface="Arial"/>
                        </a:rPr>
                        <a:t>Частота(Гц)</a:t>
                      </a:r>
                    </a:p>
                  </a:txBody>
                  <a:tcPr marL="47625" marR="47625" marT="47625" marB="4762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b="1" i="0" dirty="0">
                          <a:latin typeface="Arial"/>
                        </a:rPr>
                        <a:t>3 ·10</a:t>
                      </a:r>
                      <a:r>
                        <a:rPr lang="ru-RU" sz="1400" b="1" i="0" baseline="30000" dirty="0">
                          <a:latin typeface="Arial"/>
                        </a:rPr>
                        <a:t>11 </a:t>
                      </a:r>
                      <a:r>
                        <a:rPr lang="ru-RU" sz="1400" b="1" i="0" dirty="0">
                          <a:latin typeface="Arial"/>
                        </a:rPr>
                        <a:t> - 3 ·10 </a:t>
                      </a:r>
                      <a:r>
                        <a:rPr lang="ru-RU" sz="1400" b="1" i="0" baseline="30000" dirty="0">
                          <a:latin typeface="Arial"/>
                        </a:rPr>
                        <a:t>14</a:t>
                      </a:r>
                      <a:endParaRPr lang="ru-RU" sz="1400" b="1" i="0" dirty="0">
                        <a:latin typeface="Arial"/>
                      </a:endParaRPr>
                    </a:p>
                  </a:txBody>
                  <a:tcPr marL="47625" marR="47625" marT="47625" marB="4762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32069">
                <a:tc>
                  <a:txBody>
                    <a:bodyPr/>
                    <a:lstStyle/>
                    <a:p>
                      <a:pPr algn="l"/>
                      <a:r>
                        <a:rPr lang="ru-RU" sz="1400" b="1" i="0" dirty="0">
                          <a:solidFill>
                            <a:srgbClr val="FF0000"/>
                          </a:solidFill>
                          <a:latin typeface="Arial"/>
                        </a:rPr>
                        <a:t>Энергия(ЭВ)</a:t>
                      </a:r>
                    </a:p>
                  </a:txBody>
                  <a:tcPr marL="47625" marR="47625" marT="47625" marB="4762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b="1" i="0" dirty="0">
                          <a:latin typeface="Arial"/>
                        </a:rPr>
                        <a:t>1,24· 10 </a:t>
                      </a:r>
                      <a:r>
                        <a:rPr lang="ru-RU" sz="1400" b="1" i="0" baseline="30000" dirty="0">
                          <a:latin typeface="Arial"/>
                        </a:rPr>
                        <a:t>-2</a:t>
                      </a:r>
                      <a:r>
                        <a:rPr lang="ru-RU" sz="1400" b="1" i="0" dirty="0">
                          <a:latin typeface="Arial"/>
                        </a:rPr>
                        <a:t> – 1,65</a:t>
                      </a:r>
                    </a:p>
                  </a:txBody>
                  <a:tcPr marL="47625" marR="47625" marT="47625" marB="4762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95624">
                <a:tc>
                  <a:txBody>
                    <a:bodyPr/>
                    <a:lstStyle/>
                    <a:p>
                      <a:pPr algn="l"/>
                      <a:r>
                        <a:rPr lang="ru-RU" sz="1400" b="1" i="0" dirty="0">
                          <a:solidFill>
                            <a:srgbClr val="FF0000"/>
                          </a:solidFill>
                          <a:latin typeface="Arial"/>
                        </a:rPr>
                        <a:t>Источник</a:t>
                      </a:r>
                    </a:p>
                  </a:txBody>
                  <a:tcPr marL="47625" marR="47625" marT="47625" marB="4762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b="1" i="0" dirty="0">
                          <a:latin typeface="Arial"/>
                        </a:rPr>
                        <a:t>Любое нагретое тело: свеча, печь, батарея водяного отопления, электрическая лампа накаливания</a:t>
                      </a:r>
                      <a:br>
                        <a:rPr lang="ru-RU" sz="1400" b="1" i="0" dirty="0">
                          <a:latin typeface="Arial"/>
                        </a:rPr>
                      </a:br>
                      <a:r>
                        <a:rPr lang="ru-RU" sz="1400" b="1" i="0" dirty="0">
                          <a:latin typeface="Arial"/>
                        </a:rPr>
                        <a:t>Человек излучает электромагнитные  волны длиной 9 10 -6 м</a:t>
                      </a:r>
                    </a:p>
                  </a:txBody>
                  <a:tcPr marL="47625" marR="47625" marT="47625" marB="4762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97958">
                <a:tc>
                  <a:txBody>
                    <a:bodyPr/>
                    <a:lstStyle/>
                    <a:p>
                      <a:pPr algn="l"/>
                      <a:r>
                        <a:rPr lang="ru-RU" sz="1400" b="1" i="0" dirty="0">
                          <a:solidFill>
                            <a:srgbClr val="FF0000"/>
                          </a:solidFill>
                          <a:latin typeface="Arial"/>
                        </a:rPr>
                        <a:t>Приемник</a:t>
                      </a:r>
                    </a:p>
                  </a:txBody>
                  <a:tcPr marL="47625" marR="47625" marT="47625" marB="4762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b="1" i="0" dirty="0">
                          <a:latin typeface="Arial"/>
                        </a:rPr>
                        <a:t>Термоэлементы, болометры, фотоэлементы, фоторезисторы, фотопленки</a:t>
                      </a:r>
                    </a:p>
                  </a:txBody>
                  <a:tcPr marL="47625" marR="47625" marT="47625" marB="4762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32069">
                <a:tc>
                  <a:txBody>
                    <a:bodyPr/>
                    <a:lstStyle/>
                    <a:p>
                      <a:pPr algn="l"/>
                      <a:r>
                        <a:rPr lang="ru-RU" sz="1400" b="1" i="0" dirty="0">
                          <a:solidFill>
                            <a:srgbClr val="FF0000"/>
                          </a:solidFill>
                          <a:latin typeface="Arial"/>
                        </a:rPr>
                        <a:t>История открытия</a:t>
                      </a:r>
                    </a:p>
                  </a:txBody>
                  <a:tcPr marL="47625" marR="47625" marT="47625" marB="4762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b="1" i="0" dirty="0">
                          <a:latin typeface="Arial"/>
                        </a:rPr>
                        <a:t> Рубенс и </a:t>
                      </a:r>
                      <a:r>
                        <a:rPr lang="ru-RU" sz="1400" b="1" i="0" dirty="0" err="1">
                          <a:latin typeface="Arial"/>
                        </a:rPr>
                        <a:t>Никольс</a:t>
                      </a:r>
                      <a:r>
                        <a:rPr lang="ru-RU" sz="1400" b="1" i="0" dirty="0">
                          <a:latin typeface="Arial"/>
                        </a:rPr>
                        <a:t> ( 1896 г.), </a:t>
                      </a:r>
                    </a:p>
                  </a:txBody>
                  <a:tcPr marL="47625" marR="47625" marT="47625" marB="4762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27401">
                <a:tc>
                  <a:txBody>
                    <a:bodyPr/>
                    <a:lstStyle/>
                    <a:p>
                      <a:pPr algn="l"/>
                      <a:r>
                        <a:rPr lang="ru-RU" sz="1400" b="1" i="0" dirty="0">
                          <a:solidFill>
                            <a:srgbClr val="FF0000"/>
                          </a:solidFill>
                          <a:latin typeface="Arial"/>
                        </a:rPr>
                        <a:t>Применение</a:t>
                      </a:r>
                    </a:p>
                  </a:txBody>
                  <a:tcPr marL="47625" marR="47625" marT="47625" marB="4762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b="1" i="0" dirty="0">
                          <a:latin typeface="Arial"/>
                        </a:rPr>
                        <a:t>В криминалистике, фотографирование земных объектов в тумане и темноте, бинокль и прицелы для стрельбы в темноте,  прогревание тканей живого организма ( в медицине), сушка древесины и окрашенных кузовов автомобилей, сигнализация при охране помещений, инфракрасный телескоп,</a:t>
                      </a:r>
                    </a:p>
                  </a:txBody>
                  <a:tcPr marL="47625" marR="47625" marT="47625" marB="4762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7282" name="Picture 2" descr="http://900igr.net/datas/fizika/Volny-elektromagnitnye/0009-009-Vidimoe-izlucheni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74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72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972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72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7239000" cy="1008112"/>
          </a:xfrm>
        </p:spPr>
        <p:txBody>
          <a:bodyPr/>
          <a:lstStyle/>
          <a:p>
            <a:pPr algn="ctr"/>
            <a:endParaRPr lang="ru-RU" dirty="0">
              <a:solidFill>
                <a:srgbClr val="7030A0"/>
              </a:solidFill>
            </a:endParaRPr>
          </a:p>
        </p:txBody>
      </p:sp>
      <p:pic>
        <p:nvPicPr>
          <p:cNvPr id="96258" name="Picture 2" descr="http://festival.1september.ru/articles/533875/img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99392"/>
            <a:ext cx="9108504" cy="6831378"/>
          </a:xfrm>
          <a:prstGeom prst="rect">
            <a:avLst/>
          </a:prstGeom>
          <a:noFill/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62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62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62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8306" name="Picture 2" descr="http://doctor-zdorovie.ru/images/stories/knopki/vid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83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83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9050" y="188640"/>
            <a:ext cx="7239000" cy="936104"/>
          </a:xfrm>
        </p:spPr>
        <p:txBody>
          <a:bodyPr>
            <a:normAutofit/>
          </a:bodyPr>
          <a:lstStyle/>
          <a:p>
            <a:r>
              <a:rPr lang="ru-RU" b="1" i="1" dirty="0" smtClean="0">
                <a:solidFill>
                  <a:srgbClr val="FF0000"/>
                </a:solidFill>
              </a:rPr>
              <a:t>    Рентгеновское излучение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99330" name="Picture 2" descr="http://www.kit-e.ru/assets/images/0406/182p3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0094" y="1556792"/>
            <a:ext cx="8933906" cy="5301208"/>
          </a:xfrm>
          <a:prstGeom prst="rect">
            <a:avLst/>
          </a:prstGeom>
          <a:noFill/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93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93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93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72067" y="1844824"/>
            <a:ext cx="7408333" cy="4281339"/>
          </a:xfrm>
        </p:spPr>
        <p:txBody>
          <a:bodyPr>
            <a:no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ru-RU" sz="2800" dirty="0" smtClean="0">
                <a:solidFill>
                  <a:srgbClr val="002060"/>
                </a:solidFill>
              </a:rPr>
              <a:t>Длина волны менее 0,01 нм.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800" dirty="0" smtClean="0">
                <a:solidFill>
                  <a:srgbClr val="002060"/>
                </a:solidFill>
              </a:rPr>
              <a:t>Самое высокоэнергетическое излучение.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800" dirty="0" smtClean="0">
                <a:solidFill>
                  <a:srgbClr val="002060"/>
                </a:solidFill>
              </a:rPr>
              <a:t>Имеет огромную проникающую способность, оказывает сильное биологическое воздействие.</a:t>
            </a:r>
          </a:p>
          <a:p>
            <a:pPr>
              <a:buNone/>
            </a:pPr>
            <a:endParaRPr lang="ru-RU" sz="2800" dirty="0" smtClean="0">
              <a:solidFill>
                <a:srgbClr val="FE5EC9"/>
              </a:solidFill>
            </a:endParaRPr>
          </a:p>
          <a:p>
            <a:pPr>
              <a:buNone/>
            </a:pPr>
            <a:r>
              <a:rPr lang="ru-RU" sz="2800" dirty="0" smtClean="0">
                <a:solidFill>
                  <a:srgbClr val="FE5EC9"/>
                </a:solidFill>
              </a:rPr>
              <a:t>Применение:</a:t>
            </a:r>
          </a:p>
          <a:p>
            <a:pPr>
              <a:buNone/>
            </a:pPr>
            <a:r>
              <a:rPr lang="ru-RU" sz="2800" dirty="0" smtClean="0">
                <a:solidFill>
                  <a:srgbClr val="002060"/>
                </a:solidFill>
              </a:rPr>
              <a:t>      В медицине, производстве (гамма-дефектоскопия).</a:t>
            </a:r>
            <a:endParaRPr lang="ru-RU" sz="2800" dirty="0">
              <a:solidFill>
                <a:srgbClr val="002060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Гамма-излучение</a:t>
            </a:r>
            <a:endParaRPr lang="ru-RU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48" presetClass="entr" presetSubtype="0" ac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251520" y="692150"/>
            <a:ext cx="8712968" cy="5832475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     </a:t>
            </a:r>
            <a:endParaRPr lang="ru-RU" dirty="0" smtClean="0">
              <a:solidFill>
                <a:srgbClr val="002060"/>
              </a:solidFill>
            </a:endParaRPr>
          </a:p>
          <a:p>
            <a:pPr>
              <a:buNone/>
            </a:pPr>
            <a:r>
              <a:rPr lang="ru-RU" sz="32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Гамма-излучение </a:t>
            </a:r>
            <a:r>
              <a:rPr lang="ru-RU" sz="32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зарегистрировано от Солнца, активных ядер галактик, квазаров. Но самое поразительное открытие в гамма- астрономии сделано при регистрации гамма- всплесков.</a:t>
            </a:r>
            <a:endParaRPr lang="ru-RU" sz="32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100354" name="Picture 2" descr="http://college.ru/astronomy/course/content/chapter2/section1/paragraph1/images/0201010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39952" y="3158029"/>
            <a:ext cx="4608511" cy="3238306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827584" y="5301208"/>
            <a:ext cx="273630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/>
              <a:t>Распределение гамма - вспышек </a:t>
            </a:r>
            <a:r>
              <a:rPr lang="ru-RU" sz="2400" b="1" dirty="0"/>
              <a:t>на небесной сфере</a:t>
            </a: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0035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03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03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003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484784"/>
            <a:ext cx="8964487" cy="5112568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     </a:t>
            </a:r>
            <a:r>
              <a:rPr lang="ru-RU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Вся шкала электромагнитных волн является свидетельством того, что все излучения обладают одновременно квантовыми и волновыми свойствами. Квантовые и волновые свойства в этом случае не исключают, а дополняют друг друга. Волновые свойства ярче проявляются при малых частотах и менее ярко — при больших. И наоборот, квантовые свойства ярче проявляются при больших частотах и менее ярко — при малых. Чем меньше длина волны, тем ярче проявляются квантовые свойства, а чем больше длина волны, тем ярче проявляются волновые свойства. Все это служит подтверждением закона диалектики (переход количественных изменений в  качественные ).</a:t>
            </a:r>
            <a:endParaRPr lang="ru-RU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020728"/>
          </a:xfrm>
        </p:spPr>
        <p:txBody>
          <a:bodyPr/>
          <a:lstStyle/>
          <a:p>
            <a:pPr algn="ctr"/>
            <a:r>
              <a:rPr lang="ru-RU" dirty="0" smtClean="0"/>
              <a:t>Вывод</a:t>
            </a:r>
            <a:endParaRPr lang="ru-RU" dirty="0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556792"/>
            <a:ext cx="8676456" cy="129614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        Вся информация от звезд, туманностей, галактик и других астрономических объектов поступает в виде электромагнитного излучения.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20688"/>
            <a:ext cx="7239000" cy="792088"/>
          </a:xfrm>
          <a:solidFill>
            <a:schemeClr val="tx1"/>
          </a:solidFill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Электромагнитное излучение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78850" name="Picture 2" descr="http://college.ru/astronomy/course/content/chapter2/section1/paragraph1/images/0201010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420888"/>
            <a:ext cx="9144000" cy="4437112"/>
          </a:xfrm>
          <a:prstGeom prst="rect">
            <a:avLst/>
          </a:prstGeom>
          <a:noFill/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0" y="908050"/>
            <a:ext cx="9144000" cy="547327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    </a:t>
            </a:r>
            <a:r>
              <a:rPr lang="ru-RU" sz="3200" dirty="0" smtClean="0">
                <a:solidFill>
                  <a:srgbClr val="002060"/>
                </a:solidFill>
              </a:rPr>
              <a:t>Длины электромагнитных волн </a:t>
            </a:r>
            <a:r>
              <a:rPr lang="ru-RU" sz="3200" b="1" i="1" dirty="0" smtClean="0">
                <a:solidFill>
                  <a:srgbClr val="FE5EC9"/>
                </a:solidFill>
              </a:rPr>
              <a:t>радиодиапазона</a:t>
            </a:r>
            <a:r>
              <a:rPr lang="ru-RU" sz="3200" dirty="0" smtClean="0">
                <a:solidFill>
                  <a:srgbClr val="002060"/>
                </a:solidFill>
              </a:rPr>
              <a:t> заключены в пределах от 10 км до 0,001 м (1 мм). Диапазон от 1 мм до видимого излучения называется</a:t>
            </a:r>
            <a:r>
              <a:rPr lang="en-US" sz="3200" dirty="0" smtClean="0">
                <a:solidFill>
                  <a:srgbClr val="002060"/>
                </a:solidFill>
              </a:rPr>
              <a:t> </a:t>
            </a:r>
            <a:r>
              <a:rPr lang="ru-RU" sz="3200" b="1" i="1" dirty="0" smtClean="0">
                <a:solidFill>
                  <a:srgbClr val="FE5EC9"/>
                </a:solidFill>
              </a:rPr>
              <a:t>инфракрасным диапазоном</a:t>
            </a:r>
            <a:r>
              <a:rPr lang="ru-RU" sz="3200" dirty="0" smtClean="0">
                <a:solidFill>
                  <a:srgbClr val="002060"/>
                </a:solidFill>
              </a:rPr>
              <a:t>. Электромагнитные волны с длиной волны короче 390 нм называются </a:t>
            </a:r>
            <a:r>
              <a:rPr lang="ru-RU" sz="3200" b="1" i="1" dirty="0" smtClean="0">
                <a:solidFill>
                  <a:srgbClr val="FE5EC9"/>
                </a:solidFill>
              </a:rPr>
              <a:t>ультрафиолетовыми волнами</a:t>
            </a:r>
            <a:r>
              <a:rPr lang="ru-RU" sz="3200" dirty="0" smtClean="0">
                <a:solidFill>
                  <a:srgbClr val="FE5EC9"/>
                </a:solidFill>
              </a:rPr>
              <a:t>. </a:t>
            </a:r>
            <a:r>
              <a:rPr lang="ru-RU" sz="3200" dirty="0" smtClean="0">
                <a:solidFill>
                  <a:srgbClr val="002060"/>
                </a:solidFill>
              </a:rPr>
              <a:t>Наконец, в самой коротковолновой части спектра лежит </a:t>
            </a:r>
            <a:r>
              <a:rPr lang="ru-RU" sz="3200" dirty="0" smtClean="0">
                <a:solidFill>
                  <a:srgbClr val="002060"/>
                </a:solidFill>
              </a:rPr>
              <a:t>излучение</a:t>
            </a:r>
            <a:r>
              <a:rPr lang="ru-RU" sz="3200" dirty="0" smtClean="0">
                <a:solidFill>
                  <a:srgbClr val="002060"/>
                </a:solidFill>
              </a:rPr>
              <a:t> </a:t>
            </a:r>
            <a:r>
              <a:rPr lang="ru-RU" sz="3200" b="1" i="1" dirty="0" smtClean="0">
                <a:solidFill>
                  <a:srgbClr val="002060"/>
                </a:solidFill>
              </a:rPr>
              <a:t>рентгеновского</a:t>
            </a:r>
            <a:r>
              <a:rPr lang="ru-RU" sz="3200" dirty="0" smtClean="0">
                <a:solidFill>
                  <a:srgbClr val="002060"/>
                </a:solidFill>
              </a:rPr>
              <a:t> и </a:t>
            </a:r>
            <a:r>
              <a:rPr lang="ru-RU" sz="3200" b="1" i="1" dirty="0" smtClean="0">
                <a:solidFill>
                  <a:srgbClr val="FE5EC9"/>
                </a:solidFill>
              </a:rPr>
              <a:t>гамма-диапазона</a:t>
            </a:r>
            <a:r>
              <a:rPr lang="ru-RU" sz="3200" dirty="0" smtClean="0">
                <a:solidFill>
                  <a:srgbClr val="FE5EC9"/>
                </a:solidFill>
              </a:rPr>
              <a:t>.</a:t>
            </a:r>
          </a:p>
        </p:txBody>
      </p:sp>
      <p:sp>
        <p:nvSpPr>
          <p:cNvPr id="82945" name="Rectangle 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/>
            </a:r>
            <a:b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</a:br>
            <a: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/>
            </a:r>
            <a:b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</a:b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8294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/>
            </a:r>
            <a:b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</a:b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Интенсивность излучения</a:t>
            </a:r>
            <a:endParaRPr lang="ru-RU" dirty="0"/>
          </a:p>
        </p:txBody>
      </p:sp>
      <p:pic>
        <p:nvPicPr>
          <p:cNvPr id="80898" name="Picture 2" descr="http://college.ru/astronomy/course/content/chapter2/section1/paragraph1/images/02010102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484784"/>
            <a:ext cx="8279762" cy="5256584"/>
          </a:xfrm>
          <a:prstGeom prst="rect">
            <a:avLst/>
          </a:prstGeom>
          <a:noFill/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8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08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251520" y="836612"/>
            <a:ext cx="8640960" cy="561672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dirty="0" smtClean="0">
                <a:solidFill>
                  <a:srgbClr val="002060"/>
                </a:solidFill>
              </a:rPr>
              <a:t>                                                                           </a:t>
            </a:r>
            <a:endParaRPr lang="ru-RU" dirty="0" smtClean="0">
              <a:solidFill>
                <a:srgbClr val="002060"/>
              </a:solidFill>
            </a:endParaRPr>
          </a:p>
          <a:p>
            <a:pPr algn="just">
              <a:buNone/>
            </a:pPr>
            <a:r>
              <a:rPr lang="ru-RU" sz="3200" dirty="0" smtClean="0">
                <a:solidFill>
                  <a:srgbClr val="002060"/>
                </a:solidFill>
              </a:rPr>
              <a:t>  Всякое </a:t>
            </a:r>
            <a:r>
              <a:rPr lang="ru-RU" sz="3200" dirty="0" smtClean="0">
                <a:solidFill>
                  <a:srgbClr val="002060"/>
                </a:solidFill>
              </a:rPr>
              <a:t>излучение можно рассматривать как поток квантов – фотонов, распространяющихся со </a:t>
            </a:r>
            <a:r>
              <a:rPr lang="ru-RU" sz="3200" b="1" i="1" dirty="0" smtClean="0">
                <a:solidFill>
                  <a:srgbClr val="FE5EC9"/>
                </a:solidFill>
              </a:rPr>
              <a:t>скоростью света</a:t>
            </a:r>
            <a:r>
              <a:rPr lang="ru-RU" sz="3200" dirty="0" smtClean="0">
                <a:solidFill>
                  <a:srgbClr val="FE5EC9"/>
                </a:solidFill>
              </a:rPr>
              <a:t>, </a:t>
            </a:r>
            <a:r>
              <a:rPr lang="ru-RU" sz="3200" dirty="0" smtClean="0">
                <a:solidFill>
                  <a:srgbClr val="002060"/>
                </a:solidFill>
              </a:rPr>
              <a:t>равной </a:t>
            </a:r>
            <a:r>
              <a:rPr lang="ru-RU" sz="3200" i="1" dirty="0" smtClean="0">
                <a:solidFill>
                  <a:srgbClr val="002060"/>
                </a:solidFill>
              </a:rPr>
              <a:t>c</a:t>
            </a:r>
            <a:r>
              <a:rPr lang="ru-RU" sz="3200" dirty="0" smtClean="0">
                <a:solidFill>
                  <a:srgbClr val="002060"/>
                </a:solidFill>
              </a:rPr>
              <a:t> = 299 792 458 м/с. Скорость света связана с длиной и частотой волны </a:t>
            </a:r>
            <a:r>
              <a:rPr lang="ru-RU" sz="3200" dirty="0" smtClean="0">
                <a:solidFill>
                  <a:srgbClr val="002060"/>
                </a:solidFill>
              </a:rPr>
              <a:t>соотношением</a:t>
            </a:r>
          </a:p>
          <a:p>
            <a:pPr>
              <a:buNone/>
            </a:pPr>
            <a:endParaRPr lang="ru-RU" dirty="0" smtClean="0">
              <a:solidFill>
                <a:srgbClr val="002060"/>
              </a:solidFill>
            </a:endParaRPr>
          </a:p>
          <a:p>
            <a:pPr>
              <a:buNone/>
            </a:pPr>
            <a:r>
              <a:rPr lang="en-US" sz="3600" b="1" i="1" dirty="0" smtClean="0">
                <a:solidFill>
                  <a:srgbClr val="FE5EC9"/>
                </a:solidFill>
              </a:rPr>
              <a:t>                          </a:t>
            </a:r>
            <a:r>
              <a:rPr lang="ru-RU" sz="5400" b="1" i="1" dirty="0" err="1" smtClean="0">
                <a:solidFill>
                  <a:srgbClr val="FE5EC9"/>
                </a:solidFill>
              </a:rPr>
              <a:t>c</a:t>
            </a:r>
            <a:r>
              <a:rPr lang="ru-RU" sz="5400" b="1" dirty="0" smtClean="0">
                <a:solidFill>
                  <a:srgbClr val="FE5EC9"/>
                </a:solidFill>
              </a:rPr>
              <a:t> = </a:t>
            </a:r>
            <a:r>
              <a:rPr lang="ru-RU" sz="5400" b="1" dirty="0" err="1" smtClean="0">
                <a:solidFill>
                  <a:srgbClr val="FE5EC9"/>
                </a:solidFill>
              </a:rPr>
              <a:t>λ </a:t>
            </a:r>
            <a:r>
              <a:rPr lang="ru-RU" sz="5400" b="1" dirty="0" smtClean="0">
                <a:solidFill>
                  <a:srgbClr val="FE5EC9"/>
                </a:solidFill>
              </a:rPr>
              <a:t>∙ </a:t>
            </a:r>
            <a:r>
              <a:rPr lang="ru-RU" sz="5400" b="1" dirty="0" err="1" smtClean="0">
                <a:solidFill>
                  <a:srgbClr val="FE5EC9"/>
                </a:solidFill>
              </a:rPr>
              <a:t>ν</a:t>
            </a: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0" y="836612"/>
            <a:ext cx="9144000" cy="5904755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3200" dirty="0" smtClean="0">
                <a:solidFill>
                  <a:srgbClr val="002060"/>
                </a:solidFill>
              </a:rPr>
              <a:t>Энергию квантов света </a:t>
            </a:r>
            <a:r>
              <a:rPr lang="ru-RU" sz="3200" i="1" dirty="0" smtClean="0">
                <a:solidFill>
                  <a:srgbClr val="002060"/>
                </a:solidFill>
              </a:rPr>
              <a:t>E</a:t>
            </a:r>
            <a:r>
              <a:rPr lang="ru-RU" sz="3200" dirty="0" smtClean="0">
                <a:solidFill>
                  <a:srgbClr val="002060"/>
                </a:solidFill>
              </a:rPr>
              <a:t> можно найти, зная его частоту: </a:t>
            </a:r>
            <a:r>
              <a:rPr lang="ru-RU" sz="3200" i="1" dirty="0" smtClean="0">
                <a:solidFill>
                  <a:srgbClr val="002060"/>
                </a:solidFill>
              </a:rPr>
              <a:t>E</a:t>
            </a:r>
            <a:r>
              <a:rPr lang="ru-RU" sz="3200" dirty="0" smtClean="0">
                <a:solidFill>
                  <a:srgbClr val="002060"/>
                </a:solidFill>
              </a:rPr>
              <a:t> = </a:t>
            </a:r>
            <a:r>
              <a:rPr lang="ru-RU" sz="3200" i="1" dirty="0" err="1" smtClean="0">
                <a:solidFill>
                  <a:srgbClr val="002060"/>
                </a:solidFill>
              </a:rPr>
              <a:t>h</a:t>
            </a:r>
            <a:r>
              <a:rPr lang="ru-RU" sz="3200" dirty="0" err="1" smtClean="0">
                <a:solidFill>
                  <a:srgbClr val="002060"/>
                </a:solidFill>
              </a:rPr>
              <a:t>ν</a:t>
            </a:r>
            <a:r>
              <a:rPr lang="ru-RU" sz="3200" dirty="0" smtClean="0">
                <a:solidFill>
                  <a:srgbClr val="002060"/>
                </a:solidFill>
              </a:rPr>
              <a:t>, где </a:t>
            </a:r>
            <a:r>
              <a:rPr lang="ru-RU" sz="3200" i="1" dirty="0" err="1" smtClean="0">
                <a:solidFill>
                  <a:srgbClr val="002060"/>
                </a:solidFill>
              </a:rPr>
              <a:t>h</a:t>
            </a:r>
            <a:r>
              <a:rPr lang="ru-RU" sz="3200" dirty="0" smtClean="0">
                <a:solidFill>
                  <a:srgbClr val="002060"/>
                </a:solidFill>
              </a:rPr>
              <a:t> – </a:t>
            </a:r>
            <a:r>
              <a:rPr lang="ru-RU" sz="3200" b="1" i="1" dirty="0" smtClean="0">
                <a:solidFill>
                  <a:srgbClr val="00B0F0"/>
                </a:solidFill>
              </a:rPr>
              <a:t>постоянная Планка</a:t>
            </a:r>
            <a:r>
              <a:rPr lang="ru-RU" sz="3200" dirty="0" smtClean="0">
                <a:solidFill>
                  <a:srgbClr val="00B0F0"/>
                </a:solidFill>
              </a:rPr>
              <a:t>, </a:t>
            </a:r>
            <a:r>
              <a:rPr lang="ru-RU" sz="3200" dirty="0" smtClean="0">
                <a:solidFill>
                  <a:srgbClr val="002060"/>
                </a:solidFill>
              </a:rPr>
              <a:t>равная </a:t>
            </a:r>
            <a:r>
              <a:rPr lang="ru-RU" sz="3200" i="1" dirty="0" err="1" smtClean="0">
                <a:solidFill>
                  <a:srgbClr val="002060"/>
                </a:solidFill>
              </a:rPr>
              <a:t>h</a:t>
            </a:r>
            <a:r>
              <a:rPr lang="ru-RU" sz="3200" dirty="0" smtClean="0">
                <a:solidFill>
                  <a:srgbClr val="002060"/>
                </a:solidFill>
              </a:rPr>
              <a:t> ≈ 6,626∙10</a:t>
            </a:r>
            <a:r>
              <a:rPr lang="ru-RU" sz="3200" baseline="30000" dirty="0" smtClean="0">
                <a:solidFill>
                  <a:srgbClr val="002060"/>
                </a:solidFill>
              </a:rPr>
              <a:t>–34</a:t>
            </a:r>
            <a:r>
              <a:rPr lang="ru-RU" sz="3200" dirty="0" smtClean="0">
                <a:solidFill>
                  <a:srgbClr val="002060"/>
                </a:solidFill>
              </a:rPr>
              <a:t> Дж∙с. Энергия квантов измеряется в джоулях или электрон-вольтах: 1 эВ = 1,6∙10</a:t>
            </a:r>
            <a:r>
              <a:rPr lang="ru-RU" sz="3200" baseline="30000" dirty="0" smtClean="0">
                <a:solidFill>
                  <a:srgbClr val="002060"/>
                </a:solidFill>
              </a:rPr>
              <a:t>–19</a:t>
            </a:r>
            <a:r>
              <a:rPr lang="ru-RU" sz="3200" dirty="0" smtClean="0">
                <a:solidFill>
                  <a:srgbClr val="002060"/>
                </a:solidFill>
              </a:rPr>
              <a:t> Дж. Кванту с энергией в 1 эВ соответствует длина волны </a:t>
            </a:r>
            <a:r>
              <a:rPr lang="ru-RU" sz="3200" dirty="0" err="1" smtClean="0">
                <a:solidFill>
                  <a:srgbClr val="002060"/>
                </a:solidFill>
              </a:rPr>
              <a:t>λ</a:t>
            </a:r>
            <a:r>
              <a:rPr lang="ru-RU" sz="3200" dirty="0" smtClean="0">
                <a:solidFill>
                  <a:srgbClr val="002060"/>
                </a:solidFill>
              </a:rPr>
              <a:t> = 1240 нм.</a:t>
            </a:r>
          </a:p>
          <a:p>
            <a:pPr>
              <a:buNone/>
            </a:pPr>
            <a:r>
              <a:rPr lang="ru-RU" sz="3200" dirty="0" smtClean="0">
                <a:solidFill>
                  <a:srgbClr val="002060"/>
                </a:solidFill>
              </a:rPr>
              <a:t>Глаз человека воспринимает излучение, длина волны которого находится в промежутке от </a:t>
            </a:r>
            <a:r>
              <a:rPr lang="ru-RU" sz="3200" dirty="0" err="1" smtClean="0">
                <a:solidFill>
                  <a:srgbClr val="002060"/>
                </a:solidFill>
              </a:rPr>
              <a:t>λ</a:t>
            </a:r>
            <a:r>
              <a:rPr lang="ru-RU" sz="3200" dirty="0" smtClean="0">
                <a:solidFill>
                  <a:srgbClr val="002060"/>
                </a:solidFill>
              </a:rPr>
              <a:t> = 390 нм (фиолетовый свет) до </a:t>
            </a:r>
            <a:r>
              <a:rPr lang="ru-RU" sz="3200" dirty="0" err="1" smtClean="0">
                <a:solidFill>
                  <a:srgbClr val="002060"/>
                </a:solidFill>
              </a:rPr>
              <a:t>λ</a:t>
            </a:r>
            <a:r>
              <a:rPr lang="ru-RU" sz="3200" dirty="0" smtClean="0">
                <a:solidFill>
                  <a:srgbClr val="002060"/>
                </a:solidFill>
              </a:rPr>
              <a:t> = 760 нм (красный свет). Это – </a:t>
            </a:r>
            <a:r>
              <a:rPr lang="ru-RU" sz="3200" b="1" i="1" dirty="0" smtClean="0">
                <a:solidFill>
                  <a:srgbClr val="00B0F0"/>
                </a:solidFill>
              </a:rPr>
              <a:t>видимый</a:t>
            </a:r>
            <a:r>
              <a:rPr lang="ru-RU" sz="3200" b="1" i="1" dirty="0" smtClean="0">
                <a:solidFill>
                  <a:srgbClr val="002060"/>
                </a:solidFill>
              </a:rPr>
              <a:t> </a:t>
            </a:r>
            <a:r>
              <a:rPr lang="ru-RU" sz="3200" b="1" i="1" dirty="0" smtClean="0">
                <a:solidFill>
                  <a:srgbClr val="00B0F0"/>
                </a:solidFill>
              </a:rPr>
              <a:t>диапазон</a:t>
            </a:r>
            <a:r>
              <a:rPr lang="ru-RU" sz="3200" dirty="0" smtClean="0">
                <a:solidFill>
                  <a:srgbClr val="002060"/>
                </a:solidFill>
              </a:rPr>
              <a:t>.</a:t>
            </a:r>
          </a:p>
          <a:p>
            <a:pPr>
              <a:buNone/>
            </a:pPr>
            <a:r>
              <a:rPr lang="ru-RU" sz="3200" dirty="0" smtClean="0"/>
              <a:t/>
            </a:r>
            <a:br>
              <a:rPr lang="ru-RU" sz="3200" dirty="0" smtClean="0"/>
            </a:br>
            <a:endParaRPr lang="ru-RU" sz="3200" dirty="0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0" y="908050"/>
            <a:ext cx="9036496" cy="5761310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dirty="0" smtClean="0"/>
              <a:t>  </a:t>
            </a:r>
            <a:r>
              <a:rPr lang="ru-RU" b="1" dirty="0" smtClean="0">
                <a:solidFill>
                  <a:srgbClr val="FF0000"/>
                </a:solidFill>
              </a:rPr>
              <a:t>Принято выделять </a:t>
            </a:r>
            <a:r>
              <a:rPr lang="ru-RU" b="1" i="1" dirty="0" smtClean="0">
                <a:solidFill>
                  <a:srgbClr val="FF0000"/>
                </a:solidFill>
              </a:rPr>
              <a:t>низкочастотное излучение, радиоизлучение, инфракрасные лучи, видимый свет, ультрафиолетовые лучи, рентгеновские лучи и g-излучение.</a:t>
            </a:r>
            <a:r>
              <a:rPr lang="ru-RU" dirty="0" smtClean="0">
                <a:solidFill>
                  <a:srgbClr val="002060"/>
                </a:solidFill>
              </a:rPr>
              <a:t> Со всеми этими излучениями, кроме </a:t>
            </a:r>
            <a:r>
              <a:rPr lang="ru-RU" i="1" dirty="0" smtClean="0">
                <a:solidFill>
                  <a:srgbClr val="002060"/>
                </a:solidFill>
              </a:rPr>
              <a:t>g</a:t>
            </a:r>
            <a:r>
              <a:rPr lang="ru-RU" dirty="0" smtClean="0">
                <a:solidFill>
                  <a:srgbClr val="002060"/>
                </a:solidFill>
              </a:rPr>
              <a:t>-излучения, вы уже знакомы. Самое коротковолновое </a:t>
            </a:r>
            <a:r>
              <a:rPr lang="ru-RU" i="1" dirty="0" smtClean="0">
                <a:solidFill>
                  <a:srgbClr val="002060"/>
                </a:solidFill>
              </a:rPr>
              <a:t>g</a:t>
            </a:r>
            <a:r>
              <a:rPr lang="ru-RU" dirty="0" smtClean="0">
                <a:solidFill>
                  <a:srgbClr val="002060"/>
                </a:solidFill>
              </a:rPr>
              <a:t>-излучение испускают атомные ядра.</a:t>
            </a:r>
          </a:p>
          <a:p>
            <a:pPr algn="just">
              <a:buNone/>
            </a:pPr>
            <a:r>
              <a:rPr lang="ru-RU" dirty="0" smtClean="0">
                <a:solidFill>
                  <a:srgbClr val="002060"/>
                </a:solidFill>
              </a:rPr>
              <a:t>     Принципиального различия между отдельными излучениями нет. Все они представляют собой электромагнитные волны, порождаемые заряженными частицами. Обнаруживаются электромагнитные волны в конечном счете по их действию на заряженные частицы. Границы между отдельными областями шкалы излучений весьма условны.</a:t>
            </a:r>
          </a:p>
          <a:p>
            <a:pPr algn="just">
              <a:buNone/>
            </a:pPr>
            <a:r>
              <a:rPr lang="ru-RU" dirty="0" smtClean="0">
                <a:solidFill>
                  <a:srgbClr val="002060"/>
                </a:solidFill>
              </a:rPr>
              <a:t>     Излучения различной длины волны отличаются друг от друга по способу их получения (излучение антенны, тепловое излучение, излучение при торможении быстрых электронов и др.) и методам регистрации.</a:t>
            </a:r>
            <a:endParaRPr lang="ru-RU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0"/>
            <a:ext cx="7239000" cy="5763040"/>
          </a:xfrm>
        </p:spPr>
        <p:txBody>
          <a:bodyPr/>
          <a:lstStyle/>
          <a:p>
            <a:pPr algn="ctr">
              <a:buNone/>
            </a:pPr>
            <a:r>
              <a:rPr lang="en-US" dirty="0" smtClean="0"/>
              <a:t>  </a:t>
            </a:r>
            <a:endParaRPr lang="ru-RU" dirty="0" smtClean="0"/>
          </a:p>
          <a:p>
            <a:pPr algn="ctr">
              <a:buNone/>
            </a:pPr>
            <a:r>
              <a:rPr lang="en-US" dirty="0" smtClean="0"/>
              <a:t>   </a:t>
            </a:r>
            <a:r>
              <a:rPr lang="ru-RU" dirty="0" smtClean="0"/>
              <a:t> </a:t>
            </a:r>
            <a:r>
              <a:rPr lang="ru-RU" sz="2800" b="1" dirty="0" smtClean="0">
                <a:solidFill>
                  <a:srgbClr val="002060"/>
                </a:solidFill>
              </a:rPr>
              <a:t>По мере уменьшения длины волны </a:t>
            </a:r>
            <a:r>
              <a:rPr lang="ru-RU" sz="2800" b="1" i="1" dirty="0" smtClean="0">
                <a:solidFill>
                  <a:srgbClr val="002060"/>
                </a:solidFill>
              </a:rPr>
              <a:t>количественные различия в длинах волн приводят к существенным качественным различиям.</a:t>
            </a:r>
            <a:endParaRPr lang="ru-RU" sz="2800" b="1" dirty="0">
              <a:solidFill>
                <a:srgbClr val="002060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836712"/>
            <a:ext cx="8229600" cy="129614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5" name="Picture 2" descr="http://festival.1september.ru/articles/533875/img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2565697"/>
            <a:ext cx="8496944" cy="4256954"/>
          </a:xfrm>
          <a:prstGeom prst="rect">
            <a:avLst/>
          </a:prstGeom>
          <a:noFill/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-243408"/>
            <a:ext cx="7239000" cy="864096"/>
          </a:xfrm>
        </p:spPr>
        <p:txBody>
          <a:bodyPr>
            <a:normAutofit/>
          </a:bodyPr>
          <a:lstStyle/>
          <a:p>
            <a:pPr algn="ctr"/>
            <a:endParaRPr lang="ru-RU" b="1" dirty="0"/>
          </a:p>
        </p:txBody>
      </p:sp>
      <p:pic>
        <p:nvPicPr>
          <p:cNvPr id="91138" name="Picture 2" descr="http://festival.1september.ru/articles/533875/img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 flipH="1">
            <a:off x="899592" y="3244334"/>
            <a:ext cx="354801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 smtClean="0"/>
              <a:t> 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771800" y="0"/>
            <a:ext cx="374441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i="1" dirty="0" smtClean="0">
                <a:solidFill>
                  <a:schemeClr val="bg1"/>
                </a:solidFill>
              </a:rPr>
              <a:t> Радиоволны</a:t>
            </a:r>
            <a:endParaRPr lang="ru-RU" sz="32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220</TotalTime>
  <Words>297</Words>
  <Application>Microsoft Office PowerPoint</Application>
  <PresentationFormat>Экран (4:3)</PresentationFormat>
  <Paragraphs>69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Волна</vt:lpstr>
      <vt:lpstr>ШКАЛА ЭЛЕКТРОМАГНИТНЫХ ИЗЛУЧЕНИЙ</vt:lpstr>
      <vt:lpstr>Электромагнитное излучение</vt:lpstr>
      <vt:lpstr>Презентация PowerPoint</vt:lpstr>
      <vt:lpstr>Интенсивность излучения</vt:lpstr>
      <vt:lpstr>Презентация PowerPoint</vt:lpstr>
      <vt:lpstr>Презентация PowerPoint</vt:lpstr>
      <vt:lpstr>Презентация PowerPoint</vt:lpstr>
      <vt:lpstr>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   Рентгеновское излучение</vt:lpstr>
      <vt:lpstr>Гамма-излучение</vt:lpstr>
      <vt:lpstr>Презентация PowerPoint</vt:lpstr>
      <vt:lpstr>Вывод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2011</dc:creator>
  <cp:lastModifiedBy>ГБОУ СОШ 1997</cp:lastModifiedBy>
  <cp:revision>22</cp:revision>
  <dcterms:created xsi:type="dcterms:W3CDTF">2012-03-04T11:00:51Z</dcterms:created>
  <dcterms:modified xsi:type="dcterms:W3CDTF">2012-03-11T08:11:35Z</dcterms:modified>
</cp:coreProperties>
</file>