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71" r:id="rId4"/>
    <p:sldId id="257" r:id="rId5"/>
    <p:sldId id="258" r:id="rId6"/>
    <p:sldId id="259" r:id="rId7"/>
    <p:sldId id="260" r:id="rId8"/>
    <p:sldId id="261" r:id="rId9"/>
    <p:sldId id="268" r:id="rId10"/>
    <p:sldId id="262" r:id="rId11"/>
    <p:sldId id="264" r:id="rId12"/>
    <p:sldId id="269" r:id="rId13"/>
    <p:sldId id="265" r:id="rId14"/>
    <p:sldId id="266" r:id="rId15"/>
    <p:sldId id="282" r:id="rId16"/>
    <p:sldId id="280" r:id="rId17"/>
    <p:sldId id="284" r:id="rId18"/>
    <p:sldId id="281" r:id="rId19"/>
    <p:sldId id="267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7416C-76B3-415D-986D-BC3149A08644}" type="datetimeFigureOut">
              <a:rPr lang="ru-RU"/>
              <a:pPr>
                <a:defRPr/>
              </a:pPr>
              <a:t>23.04.2009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6CDA1-D395-4968-B63F-85B8BD690F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59364-E7D3-4D8C-AEDF-9041C1A1D127}" type="datetimeFigureOut">
              <a:rPr lang="ru-RU"/>
              <a:pPr>
                <a:defRPr/>
              </a:pPr>
              <a:t>23.04.2009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ECEE7-7082-4C67-8A7E-6BC73356B5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73B3A-2905-49AE-814F-122414BBD7C3}" type="datetimeFigureOut">
              <a:rPr lang="ru-RU"/>
              <a:pPr>
                <a:defRPr/>
              </a:pPr>
              <a:t>23.04.2009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A34D1-AC12-4F4D-9BC5-205766C7B1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78A97-AFB9-41D9-8FF7-837FF052A193}" type="datetimeFigureOut">
              <a:rPr lang="ru-RU"/>
              <a:pPr>
                <a:defRPr/>
              </a:pPr>
              <a:t>23.04.2009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EE1D6-B98F-4922-9275-3D8A8A0048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8FEE6-468C-4218-A0D8-BABA3B17543B}" type="datetimeFigureOut">
              <a:rPr lang="ru-RU"/>
              <a:pPr>
                <a:defRPr/>
              </a:pPr>
              <a:t>23.04.2009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197B7-E837-477C-B34B-A3407731F1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F787F-AFE1-4896-86E1-4CDA9B902F51}" type="datetimeFigureOut">
              <a:rPr lang="ru-RU"/>
              <a:pPr>
                <a:defRPr/>
              </a:pPr>
              <a:t>23.04.2009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B4165-50F9-4A70-BD33-89811D88D7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642BC-C210-4812-AE17-440C58650371}" type="datetimeFigureOut">
              <a:rPr lang="ru-RU"/>
              <a:pPr>
                <a:defRPr/>
              </a:pPr>
              <a:t>23.04.2009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CAEB5-D0F8-486F-B99A-A5C56F6B00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BC3DE-DA36-48AA-BC3B-8F22DA7BC98F}" type="datetimeFigureOut">
              <a:rPr lang="ru-RU"/>
              <a:pPr>
                <a:defRPr/>
              </a:pPr>
              <a:t>23.04.2009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F761E-63B7-4F3E-A7BB-F5A324E0B2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0D7BE-0F4A-4E13-8FAA-162BB5DB9CFF}" type="datetimeFigureOut">
              <a:rPr lang="ru-RU"/>
              <a:pPr>
                <a:defRPr/>
              </a:pPr>
              <a:t>23.04.2009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588EF-DBF3-43C5-900C-5544C17DA9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94ABC-4F0D-44E4-AD7A-DDB03183D0E2}" type="datetimeFigureOut">
              <a:rPr lang="ru-RU"/>
              <a:pPr>
                <a:defRPr/>
              </a:pPr>
              <a:t>23.04.2009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58B7D-E8D1-4DFA-B101-249E701D09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09315-7B36-4937-BC96-4330915E0062}" type="datetimeFigureOut">
              <a:rPr lang="ru-RU"/>
              <a:pPr>
                <a:defRPr/>
              </a:pPr>
              <a:t>23.04.2009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90C7D-3BE6-4CC3-9DE5-85AA87CB26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9DA4B4D-80F9-41E2-B0EE-A6FFDD8B0075}" type="datetimeFigureOut">
              <a:rPr lang="ru-RU"/>
              <a:pPr>
                <a:defRPr/>
              </a:pPr>
              <a:t>23.04.2009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9DFBEAE-DC0F-4209-81EE-21B3C84AF6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6" r:id="rId3"/>
    <p:sldLayoutId id="2147483693" r:id="rId4"/>
    <p:sldLayoutId id="2147483692" r:id="rId5"/>
    <p:sldLayoutId id="2147483691" r:id="rId6"/>
    <p:sldLayoutId id="2147483690" r:id="rId7"/>
    <p:sldLayoutId id="2147483689" r:id="rId8"/>
    <p:sldLayoutId id="2147483697" r:id="rId9"/>
    <p:sldLayoutId id="2147483688" r:id="rId10"/>
    <p:sldLayoutId id="214748368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-52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-52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-52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-52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-52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-52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-52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-52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7%D0%B5%D0%BB%D0%BE%D0%B2%D0%B5%D0%BA" TargetMode="External"/><Relationship Id="rId7" Type="http://schemas.openxmlformats.org/officeDocument/2006/relationships/image" Target="../media/image6.jpeg"/><Relationship Id="rId2" Type="http://schemas.openxmlformats.org/officeDocument/2006/relationships/hyperlink" Target="http://ru.wikipedia.org/wiki/%D0%9D%D0%B0%D1%83%D0%BA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hyperlink" Target="http://ru.wikipedia.org/wiki/%D0%A1%D1%80%D0%B5%D0%B4%D0%B0_%D0%BE%D0%B1%D0%B8%D1%82%D0%B0%D0%BD%D0%B8%D1%8F" TargetMode="External"/><Relationship Id="rId4" Type="http://schemas.openxmlformats.org/officeDocument/2006/relationships/hyperlink" Target="http://ru.wikipedia.org/wiki/%D0%9E%D1%80%D0%B3%D0%B0%D0%BD%D0%B8%D0%B7%D0%BC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ic.academic.ru/dic.nsf/lower/14737" TargetMode="External"/><Relationship Id="rId2" Type="http://schemas.openxmlformats.org/officeDocument/2006/relationships/hyperlink" Target="http://dic.academic.ru/dic.nsf/lower/1473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ic.academic.ru/dic.nsf/lower/16424" TargetMode="External"/><Relationship Id="rId5" Type="http://schemas.openxmlformats.org/officeDocument/2006/relationships/hyperlink" Target="http://dic.academic.ru/dic.nsf/lower/17252" TargetMode="External"/><Relationship Id="rId4" Type="http://schemas.openxmlformats.org/officeDocument/2006/relationships/hyperlink" Target="http://dic.academic.ru/dic.nsf/lower/14739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8868" y="3036"/>
            <a:ext cx="7189153" cy="141552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FF00"/>
                </a:solidFill>
              </a:rPr>
              <a:t>Слёт юных экологов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857224" y="1500174"/>
            <a:ext cx="7559675" cy="227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tIns="304704" bIns="0" anchor="ctr">
            <a:spAutoFit/>
          </a:bodyPr>
          <a:lstStyle/>
          <a:p>
            <a:pPr algn="ctr"/>
            <a:r>
              <a:rPr lang="ru-RU" sz="4800" b="1" dirty="0">
                <a:solidFill>
                  <a:srgbClr val="800000"/>
                </a:solidFill>
              </a:rPr>
              <a:t>"Природа — наш дом родной"</a:t>
            </a:r>
          </a:p>
          <a:p>
            <a:pPr eaLnBrk="0" hangingPunct="0"/>
            <a:endParaRPr lang="ru-RU" sz="3200" dirty="0">
              <a:latin typeface="Constantia" pitchFamily="18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571472" y="3929066"/>
            <a:ext cx="8215370" cy="186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3600" b="1" dirty="0"/>
              <a:t>М. Пришвин: </a:t>
            </a:r>
          </a:p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3600" b="1" dirty="0"/>
              <a:t>«Охранять природу – значит охранять Родину»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7858180" cy="576262"/>
          </a:xfrm>
        </p:spPr>
        <p:txBody>
          <a:bodyPr/>
          <a:lstStyle/>
          <a:p>
            <a:r>
              <a:rPr lang="ru-RU" sz="2400" b="1" dirty="0" smtClean="0"/>
              <a:t>Федеральный закон об охране окружающей среды</a:t>
            </a:r>
            <a:r>
              <a:rPr lang="ru-RU" sz="4600" dirty="0" smtClean="0"/>
              <a:t> 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457200" y="1125538"/>
            <a:ext cx="8291513" cy="5199062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dirty="0" smtClean="0">
                <a:latin typeface="Arial" charset="0"/>
              </a:rPr>
              <a:t>Настоящий Федеральный закон определяет правовые основы государственной политики в области охраны окружающей среды, обеспечивающие сбалансированное решение социально-экономических задач, сохранение благоприятной окружающей среды, биологического разнообразия и природных ресурсов в целях удовлетворения потребностей нынешнего и будущих поколений, укрепления правопорядка в области охраны окружающей среды и обеспечения экологической безопасности. Настоящий Федеральный закон регулирует отношения в сфере взаимодействия общества и природы, возникающие при осуществлении хозяйственной и иной деятельности, связанной с воздействием на природную среду как важнейшую составляющую окружающей среды, являющуюся основой жизни на Земле, в пределах территории Российской Федерации, а также на континентальном шельфе и в исключительной экономической зоне Российской Федерации. </a:t>
            </a:r>
            <a:br>
              <a:rPr lang="ru-RU" sz="2000" dirty="0" smtClean="0">
                <a:latin typeface="Arial" charset="0"/>
              </a:rPr>
            </a:br>
            <a:r>
              <a:rPr lang="ru-RU" sz="2000" dirty="0" smtClean="0">
                <a:latin typeface="Arial" charset="0"/>
              </a:rPr>
              <a:t/>
            </a:r>
            <a:br>
              <a:rPr lang="ru-RU" sz="2000" dirty="0" smtClean="0">
                <a:latin typeface="Arial" charset="0"/>
              </a:rPr>
            </a:br>
            <a:endParaRPr lang="ru-RU" sz="2000" dirty="0" smtClean="0">
              <a:latin typeface="Arial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549275"/>
            <a:ext cx="8229600" cy="863600"/>
          </a:xfrm>
          <a:noFill/>
        </p:spPr>
      </p:pic>
      <p:pic>
        <p:nvPicPr>
          <p:cNvPr id="4098" name="Picture 2" descr="C:\Documents and Settings\shkolnik.COMPUTER19\Рабочий стол\артемьева экологические даты\bis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64140" y="1278729"/>
            <a:ext cx="4742308" cy="502174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4800" y="268116"/>
            <a:ext cx="8686800" cy="1025165"/>
          </a:xfrm>
          <a:noFill/>
          <a:ln/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cap="all" dirty="0" smtClean="0">
                <a:effectLst>
                  <a:reflection blurRad="12700" stA="48000" endA="300" endPos="55000" dir="5400000" sy="-90000" algn="bl" rotWithShape="0"/>
                </a:effectLst>
              </a:rPr>
              <a:t>1 АПРЕЛЯ– Международный день птиц </a:t>
            </a:r>
            <a:endParaRPr lang="ru-RU" sz="3600" cap="all" dirty="0">
              <a:effectLst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8313" y="981075"/>
            <a:ext cx="8353425" cy="542925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1100" b="1" dirty="0" smtClean="0"/>
              <a:t> </a:t>
            </a:r>
            <a:endParaRPr lang="ru-RU" sz="1100" dirty="0" smtClean="0"/>
          </a:p>
          <a:p>
            <a:pPr marL="0" indent="0" algn="just">
              <a:lnSpc>
                <a:spcPct val="80000"/>
              </a:lnSpc>
              <a:buFont typeface="Wingdings 2" pitchFamily="18" charset="2"/>
              <a:buNone/>
            </a:pPr>
            <a:r>
              <a:rPr lang="ru-RU" sz="1100" b="1" dirty="0" smtClean="0"/>
              <a:t/>
            </a:r>
            <a:br>
              <a:rPr lang="ru-RU" sz="1100" b="1" dirty="0" smtClean="0"/>
            </a:br>
            <a:r>
              <a:rPr lang="ru-RU" sz="2000" b="1" dirty="0" smtClean="0"/>
              <a:t>Природа пробуждается, возвращаются в родные гнездовья перелетные птицы. </a:t>
            </a:r>
          </a:p>
          <a:p>
            <a:pPr marL="0" indent="0" algn="just"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dirty="0" smtClean="0"/>
              <a:t>Самая маленькая птичка - колибри-шмель (вес 2 гр., размах крыльев 3 см), а самая большая - африканский страус (самцы которого весят до 18 кг). </a:t>
            </a:r>
          </a:p>
          <a:p>
            <a:pPr marL="0" indent="0" algn="just"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dirty="0" smtClean="0"/>
              <a:t>Есть рекордсмены по скорости полета (сокол при падении под углом 45 градусов может развить ее до 350 км в час), по дальности (крачки), по глубине ныряния (императорский пингвин)... </a:t>
            </a:r>
          </a:p>
          <a:p>
            <a:pPr marL="0" indent="0" algn="just"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dirty="0" smtClean="0"/>
              <a:t>Наша область богата пернатыми. </a:t>
            </a:r>
          </a:p>
          <a:p>
            <a:pPr marL="0" indent="0" algn="just"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dirty="0" smtClean="0"/>
              <a:t>Особо охраняемые тоже есть: глухарь, тетерев, журавль, рябчик, лебедь, сапсан, скопа, </a:t>
            </a:r>
            <a:r>
              <a:rPr lang="ru-RU" sz="2000" b="1" dirty="0" err="1" smtClean="0"/>
              <a:t>орлан-белохвост</a:t>
            </a:r>
            <a:r>
              <a:rPr lang="ru-RU" sz="2000" b="1" dirty="0" smtClean="0"/>
              <a:t>, черный аист, большой кроншнеп и другие. Впрочем, и обычная синица, прилетевшая к окну зимой, и деловито снующий по весенней пашне в поисках червячка скворец тоже достойны нашей любви. </a:t>
            </a:r>
          </a:p>
          <a:p>
            <a:pPr marL="0" indent="0" algn="just"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dirty="0" smtClean="0"/>
              <a:t>Мы нуждаемся в них, а они ждут нашей помощи: зимой – зернышко, а весной – уютный скворечник. 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endParaRPr lang="ru-RU" sz="1800" b="1" dirty="0" smtClean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67434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dirty="0" smtClean="0"/>
              <a:t>7 АПРЕЛЯ -Всемирный день здоровья 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12 АПРЕЛЯ - Всемирный день авиации и космонавтики 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15 АПРЕЛЯ- День экологических знаний </a:t>
            </a:r>
          </a:p>
          <a:p>
            <a:pPr>
              <a:buFont typeface="Wingdings 2" pitchFamily="18" charset="2"/>
              <a:buNone/>
            </a:pPr>
            <a:endParaRPr lang="ru-RU" dirty="0" smtClean="0"/>
          </a:p>
        </p:txBody>
      </p:sp>
      <p:pic>
        <p:nvPicPr>
          <p:cNvPr id="14341" name="Picture 5" descr="562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500306"/>
            <a:ext cx="5149850" cy="38687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647700"/>
          </a:xfrm>
        </p:spPr>
        <p:txBody>
          <a:bodyPr/>
          <a:lstStyle/>
          <a:p>
            <a:r>
              <a:rPr lang="ru-RU" sz="2700" b="1" dirty="0" smtClean="0"/>
              <a:t>22 апреля День Земли (акция «Марш парков»)</a:t>
            </a:r>
            <a:r>
              <a:rPr lang="ru-RU" sz="2700" dirty="0" smtClean="0"/>
              <a:t> 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468313" y="4076700"/>
            <a:ext cx="8229600" cy="2592388"/>
          </a:xfrm>
        </p:spPr>
        <p:txBody>
          <a:bodyPr/>
          <a:lstStyle/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dirty="0" smtClean="0"/>
              <a:t>22 апреля День Земли: в течение нескольких дней (акция «Марш парков») сажать деревья, благоустраивать жилые кварталы и памятники природы, а завершать добрые дела праздником. </a:t>
            </a:r>
            <a:br>
              <a:rPr lang="ru-RU" sz="2000" b="1" dirty="0" smtClean="0"/>
            </a:br>
            <a:r>
              <a:rPr lang="ru-RU" sz="2000" b="1" dirty="0" smtClean="0"/>
              <a:t>С 1993 г. Марш парков и День Земли отмечает весь мир. В России День Земли также отмечается с 1993 г., а Марш парков – в заповедниках и национальных парках – с 1996 г. </a:t>
            </a:r>
            <a:br>
              <a:rPr lang="ru-RU" sz="2000" b="1" dirty="0" smtClean="0"/>
            </a:br>
            <a:r>
              <a:rPr lang="ru-RU" sz="2000" b="1" dirty="0" smtClean="0"/>
              <a:t>Акции, организуемые ко Дню Земли во всем мире, посвящены важнейшим экологическим проблемам, стоящим перед человечеством. В России «Марш парков» впервые проводился в 1995 г. </a:t>
            </a:r>
          </a:p>
          <a:p>
            <a:pPr marL="0" indent="0"/>
            <a:endParaRPr lang="ru-RU" sz="2000" b="1" dirty="0" smtClean="0"/>
          </a:p>
        </p:txBody>
      </p:sp>
      <p:pic>
        <p:nvPicPr>
          <p:cNvPr id="1026" name="Picture 2" descr="C:\Documents and Settings\shkolnik.COMPUTER19\Рабочий стол\артемьева экологические даты\0000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1483" y="1291209"/>
            <a:ext cx="3182181" cy="23860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офья\Desktop\денисенко\2008-2009\Воспитательная работа школы 2008-2009\фото 2008-2009\военно патриотический месячник\SDC129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7166"/>
            <a:ext cx="8364060" cy="62730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14282" y="214290"/>
            <a:ext cx="5072066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Защита группового проекта:</a:t>
            </a:r>
          </a:p>
          <a:p>
            <a:pPr algn="ctr"/>
            <a:r>
              <a:rPr lang="ru-RU" sz="3200" dirty="0" smtClean="0"/>
              <a:t>Человек на Земле…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13EE-D2D1-494A-AFCA-EB5AFCB414ED}" type="slidenum">
              <a:rPr lang="ru-RU"/>
              <a:pPr/>
              <a:t>17</a:t>
            </a:fld>
            <a:endParaRPr lang="ru-RU"/>
          </a:p>
        </p:txBody>
      </p:sp>
      <p:sp>
        <p:nvSpPr>
          <p:cNvPr id="50178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285728"/>
            <a:ext cx="8229600" cy="1071570"/>
          </a:xfrm>
        </p:spPr>
        <p:txBody>
          <a:bodyPr/>
          <a:lstStyle/>
          <a:p>
            <a:r>
              <a:rPr lang="ru-RU" dirty="0" err="1"/>
              <a:t>Синквей</a:t>
            </a:r>
            <a:endParaRPr lang="ru-RU" dirty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500174"/>
            <a:ext cx="7693025" cy="4881576"/>
          </a:xfrm>
        </p:spPr>
        <p:txBody>
          <a:bodyPr/>
          <a:lstStyle/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dirty="0"/>
              <a:t>Пишем </a:t>
            </a:r>
            <a:r>
              <a:rPr lang="ru-RU" sz="2000" b="1" dirty="0" err="1"/>
              <a:t>синквей</a:t>
            </a:r>
            <a:r>
              <a:rPr lang="ru-RU" sz="2000" b="1" dirty="0"/>
              <a:t> (от англ. «путь мысли»)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endParaRPr lang="ru-RU" sz="2000" b="1" dirty="0"/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/>
              <a:t>Правила написания </a:t>
            </a:r>
            <a:r>
              <a:rPr lang="ru-RU" sz="2400" b="1" dirty="0" err="1"/>
              <a:t>синквейя</a:t>
            </a:r>
            <a:r>
              <a:rPr lang="ru-RU" sz="2400" b="1" dirty="0"/>
              <a:t>: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b="1" dirty="0">
                <a:solidFill>
                  <a:srgbClr val="FF7C80"/>
                </a:solidFill>
              </a:rPr>
              <a:t>Одно слово.</a:t>
            </a:r>
            <a:r>
              <a:rPr lang="ru-RU" sz="2400" b="1" dirty="0"/>
              <a:t> </a:t>
            </a:r>
            <a:r>
              <a:rPr lang="ru-RU" sz="2400" b="1" dirty="0" smtClean="0"/>
              <a:t>Существительное, </a:t>
            </a:r>
            <a:r>
              <a:rPr lang="ru-RU" sz="2400" b="1" dirty="0"/>
              <a:t>обозначающее предмет, о котором идет речь.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b="1" dirty="0">
                <a:solidFill>
                  <a:srgbClr val="FF7C80"/>
                </a:solidFill>
              </a:rPr>
              <a:t>Два слова.</a:t>
            </a:r>
            <a:r>
              <a:rPr lang="ru-RU" sz="2400" b="1" dirty="0"/>
              <a:t>  </a:t>
            </a:r>
            <a:r>
              <a:rPr lang="ru-RU" sz="2400" b="1" dirty="0" smtClean="0"/>
              <a:t>Прилагательные, </a:t>
            </a:r>
            <a:r>
              <a:rPr lang="ru-RU" sz="2400" b="1" dirty="0"/>
              <a:t>описывающие признаки и свойства выбранного предмета.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b="1" dirty="0">
                <a:solidFill>
                  <a:srgbClr val="FF7C80"/>
                </a:solidFill>
              </a:rPr>
              <a:t>Три слова.</a:t>
            </a:r>
            <a:r>
              <a:rPr lang="ru-RU" sz="2400" b="1" dirty="0"/>
              <a:t> Глаголы, описывающие совершаемые предметом или объектом действия.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b="1" dirty="0">
                <a:solidFill>
                  <a:srgbClr val="FF7C80"/>
                </a:solidFill>
              </a:rPr>
              <a:t>Фраза из четырех слов.</a:t>
            </a:r>
            <a:r>
              <a:rPr lang="ru-RU" sz="2400" b="1" dirty="0"/>
              <a:t> Выражает личное отношение автора к предмету или объекту.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b="1" dirty="0">
                <a:solidFill>
                  <a:srgbClr val="FF7C80"/>
                </a:solidFill>
              </a:rPr>
              <a:t>Одно слово.</a:t>
            </a:r>
            <a:r>
              <a:rPr lang="ru-RU" sz="2400" b="1" dirty="0"/>
              <a:t> Характеризует суть предмета или объекта.</a:t>
            </a:r>
          </a:p>
        </p:txBody>
      </p:sp>
      <p:sp>
        <p:nvSpPr>
          <p:cNvPr id="50185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88350" y="6308725"/>
            <a:ext cx="360363" cy="360363"/>
          </a:xfrm>
          <a:prstGeom prst="actionButtonReturn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8" name="Picture 12" descr="An-burs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3200" y="-228600"/>
            <a:ext cx="2590800" cy="2590800"/>
          </a:xfrm>
          <a:prstGeom prst="rect">
            <a:avLst/>
          </a:prstGeom>
          <a:noFill/>
        </p:spPr>
      </p:pic>
      <p:sp>
        <p:nvSpPr>
          <p:cNvPr id="4109" name="AutoShape 13"/>
          <p:cNvSpPr>
            <a:spLocks noChangeArrowheads="1"/>
          </p:cNvSpPr>
          <p:nvPr/>
        </p:nvSpPr>
        <p:spPr bwMode="auto">
          <a:xfrm>
            <a:off x="685800" y="304800"/>
            <a:ext cx="1828800" cy="914400"/>
          </a:xfrm>
          <a:prstGeom prst="cloudCallout">
            <a:avLst>
              <a:gd name="adj1" fmla="val -21352"/>
              <a:gd name="adj2" fmla="val -16491"/>
            </a:avLst>
          </a:prstGeom>
          <a:gradFill rotWithShape="1">
            <a:gsLst>
              <a:gs pos="0">
                <a:schemeClr val="bg1"/>
              </a:gs>
              <a:gs pos="100000">
                <a:srgbClr val="99CCFF"/>
              </a:gs>
            </a:gsLst>
            <a:lin ang="189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4110" name="AutoShape 14"/>
          <p:cNvSpPr>
            <a:spLocks noChangeArrowheads="1"/>
          </p:cNvSpPr>
          <p:nvPr/>
        </p:nvSpPr>
        <p:spPr bwMode="auto">
          <a:xfrm>
            <a:off x="5486400" y="1143000"/>
            <a:ext cx="1371600" cy="838200"/>
          </a:xfrm>
          <a:prstGeom prst="cloudCallout">
            <a:avLst>
              <a:gd name="adj1" fmla="val -45139"/>
              <a:gd name="adj2" fmla="val -22537"/>
            </a:avLst>
          </a:prstGeom>
          <a:gradFill rotWithShape="1">
            <a:gsLst>
              <a:gs pos="0">
                <a:schemeClr val="bg1"/>
              </a:gs>
              <a:gs pos="100000">
                <a:srgbClr val="99CCFF"/>
              </a:gs>
            </a:gsLst>
            <a:lin ang="189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4111" name="AutoShape 15"/>
          <p:cNvSpPr>
            <a:spLocks noChangeArrowheads="1"/>
          </p:cNvSpPr>
          <p:nvPr/>
        </p:nvSpPr>
        <p:spPr bwMode="auto">
          <a:xfrm>
            <a:off x="-914400" y="6057900"/>
            <a:ext cx="6019800" cy="1600200"/>
          </a:xfrm>
          <a:prstGeom prst="star16">
            <a:avLst>
              <a:gd name="adj" fmla="val 37500"/>
            </a:avLst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chemeClr val="folHlink"/>
              </a:solidFill>
            </a:endParaRPr>
          </a:p>
        </p:txBody>
      </p:sp>
      <p:sp>
        <p:nvSpPr>
          <p:cNvPr id="4112" name="AutoShape 16"/>
          <p:cNvSpPr>
            <a:spLocks noChangeArrowheads="1"/>
          </p:cNvSpPr>
          <p:nvPr/>
        </p:nvSpPr>
        <p:spPr bwMode="auto">
          <a:xfrm>
            <a:off x="2286000" y="6057900"/>
            <a:ext cx="6019800" cy="1600200"/>
          </a:xfrm>
          <a:prstGeom prst="star16">
            <a:avLst>
              <a:gd name="adj" fmla="val 37500"/>
            </a:avLst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chemeClr val="folHlink"/>
              </a:solidFill>
            </a:endParaRPr>
          </a:p>
        </p:txBody>
      </p:sp>
      <p:sp>
        <p:nvSpPr>
          <p:cNvPr id="4113" name="AutoShape 17"/>
          <p:cNvSpPr>
            <a:spLocks noChangeArrowheads="1"/>
          </p:cNvSpPr>
          <p:nvPr/>
        </p:nvSpPr>
        <p:spPr bwMode="auto">
          <a:xfrm>
            <a:off x="5257800" y="6057900"/>
            <a:ext cx="6019800" cy="1600200"/>
          </a:xfrm>
          <a:prstGeom prst="star16">
            <a:avLst>
              <a:gd name="adj" fmla="val 37500"/>
            </a:avLst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chemeClr val="folHlink"/>
              </a:solidFill>
            </a:endParaRPr>
          </a:p>
        </p:txBody>
      </p:sp>
      <p:pic>
        <p:nvPicPr>
          <p:cNvPr id="4107" name="Picture 11" descr="blest12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52600"/>
            <a:ext cx="9144000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6285 -0.01365 C -0.39358 -0.0111 -0.42344 -0.00879 -0.45382 -0.00717 C -0.46389 0.00393 -0.46563 0.003 -0.48194 0.00509 C -0.48663 0.01341 -0.48837 0.0222 -0.49323 0.03006 C -0.49583 0.03839 -0.49653 0.04556 -0.50087 0.05296 C -0.50278 0.06175 -0.50712 0.06915 -0.51024 0.0777 C -0.51302 0.09436 -0.5151 0.11008 -0.51962 0.12604 C -0.5191 0.25139 -0.54167 0.3809 -0.51389 0.50277 C -0.51128 0.53769 -0.51354 0.52104 -0.50851 0.55296 C -0.5059 0.5673 -0.49983 0.58187 -0.49705 0.59667 C -0.49253 0.61979 -0.48767 0.64385 -0.48194 0.66628 C -0.475 0.74422 -0.4842 0.82192 -0.45747 0.89639 C -0.45573 0.9105 -0.45104 0.92229 -0.44792 0.93594 C -0.4474 0.93871 -0.44757 0.94195 -0.44601 0.94426 C -0.44201 0.95074 -0.43594 0.95513 -0.4309 0.96091 C -0.42483 0.96762 -0.42049 0.97433 -0.41215 0.97757 C -0.39826 0.99329 -0.41563 0.97618 -0.39896 0.98589 C -0.38403 0.99514 -0.37309 1.0074 -0.35556 1.01295 C -0.3316 1.02081 -0.30851 1.02474 -0.28264 1.02752 C -0.25104 1.03469 -0.21875 1.037 -0.18628 1.04001 C -0.00469 1.074 0.19479 1.06221 0.37292 1.06313 C 0.48351 1.07678 0.62639 1.06313 0.72031 1.06082 C 0.73021 1.05712 0.74149 1.05111 0.75208 1.04856 C 0.77118 1.04394 0.78854 1.03908 0.80486 1.02752 C 0.8092 1.02428 0.81354 1.02035 0.81823 1.01711 C 0.82656 1.01179 0.84427 1.00254 0.84427 1.00277 C 0.85729 0.98265 0.84045 1.00485 0.86128 0.99214 C 0.86563 0.98982 0.86667 0.98427 0.87101 0.98173 C 0.87587 0.97872 0.8809 0.97803 0.88611 0.97548 C 0.8908 0.97294 0.89462 0.96924 0.89931 0.96716 C 0.90382 0.96508 0.91406 0.963 0.91406 0.96323 C 0.92344 0.95536 0.93385 0.95259 0.94271 0.94426 C 0.94896 0.93825 0.95243 0.93108 0.95955 0.92553 C 0.9684 0.9098 0.97587 0.89362 0.98403 0.87766 C 0.99028 0.86563 0.98889 0.87373 0.99358 0.86101 C 0.99965 0.84158 1.00382 0.82331 1.01233 0.80365 C 1.01493 0.78839 1.01615 0.77382 1.02153 0.75856 C 1.02448 0.74052 1.02795 0.72155 1.03299 0.70467 C 1.03663 0.66096 1.04184 0.61725 1.04601 0.57331 C 1.04479 0.47225 1.04479 0.37072 1.04219 0.26919 C 1.04219 0.26572 1.03958 0.26272 1.03854 0.25902 C 1.03316 0.23381 1.03003 0.20883 1.02361 0.18432 C 1.01128 0.13691 1.02656 0.19218 1.01615 0.16142 C 1.01406 0.15541 1.01059 0.14269 1.01059 0.14292 C 1.00868 0.1309 1.00694 0.12118 1.00104 0.11147 C 0.99323 0.08302 0.9651 0.05666 0.94462 0.04047 C 0.92934 0.02914 0.91597 0.01526 0.89931 0.0074 C 0.88889 0.00231 0.88177 -0.00625 0.87101 -0.00948 C 0.84045 -0.03169 0.82292 -0.02752 0.78056 -0.03076 C 0.70729 -0.04741 0.69809 -0.03978 0.58247 -0.04279 C 0.46684 -0.07563 0.34358 -0.04949 0.22413 -0.05088 C 0.18767 -0.06013 0.15451 -0.06892 0.11684 -0.07262 C -0.00556 -0.11101 -0.1151 -0.07031 -0.23177 -0.05944 C -0.25243 -0.05181 -0.27639 -0.05412 -0.29774 -0.05088 C -0.32361 -0.0414 -0.35642 -0.04394 -0.38229 -0.04279 C -0.48941 -0.03839 -0.3934 -0.0407 -0.59167 -0.0407 " pathEditMode="relative" rAng="0" ptsTypes="fffffffffffffffffffffffffffffffffffffffffffffffffffffffA">
                                      <p:cBhvr>
                                        <p:cTn id="6" dur="10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" y="49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87188 -0.01365 C -0.91372 -0.0111 -0.95417 -0.00879 -0.99566 -0.00717 C -1.00938 0.00393 -1.01163 0.003 -1.03385 0.00508 C -1.04028 0.01341 -1.04271 0.0222 -1.04913 0.03006 C -1.05295 0.03839 -1.05382 0.04556 -1.05972 0.05296 C -1.06233 0.06175 -1.06823 0.06915 -1.0724 0.0777 C -1.07622 0.09435 -1.07899 0.11008 -1.08524 0.12604 C -1.08438 0.25138 -1.11528 0.38089 -1.07743 0.50277 C -1.07396 0.53769 -1.07691 0.52104 -1.06997 0.55296 C -1.06649 0.5673 -1.05816 0.58187 -1.05451 0.59667 C -1.04844 0.61979 -1.04149 0.64385 -1.03385 0.66605 C -1.02465 0.74445 -1.03681 0.82215 -1.00052 0.89639 C -0.99826 0.9105 -0.99201 0.92229 -0.9875 0.93594 C -0.98681 0.93871 -0.98715 0.94195 -0.98507 0.94426 C -0.97951 0.95074 -0.97135 0.95513 -0.96441 0.96091 C -0.95608 0.96762 -0.95035 0.97433 -0.93889 0.97756 C -0.91997 0.99329 -0.94375 0.97618 -0.92083 0.98589 C -0.90052 0.99514 -0.88594 1.0074 -0.86181 1.01295 C -0.82951 1.02081 -0.79774 1.02474 -0.76285 1.02752 C -0.71979 1.03469 -0.67569 1.037 -0.63177 1.04001 C -0.38455 1.074 -0.11285 1.06221 0.12969 1.06313 C 0.28021 1.07678 0.47448 1.06313 0.60243 1.06082 C 0.61615 1.05712 0.63142 1.05111 0.64601 1.04856 C 0.67188 1.04394 0.69531 1.03908 0.71771 1.02752 C 0.72361 1.02428 0.72951 1.02035 0.73576 1.01711 C 0.74722 1.01179 0.77153 1.00254 0.77153 1.00277 C 0.78906 0.98265 0.76615 1.00485 0.79462 0.99213 C 0.80035 0.98982 0.80191 0.98427 0.80764 0.98173 C 0.81424 0.97872 0.82101 0.97803 0.8283 0.97548 C 0.83455 0.97294 0.83976 0.96924 0.84601 0.96716 C 0.8526 0.96508 0.86649 0.96299 0.86649 0.96323 C 0.87899 0.95536 0.89323 0.95259 0.90538 0.94426 C 0.91372 0.93825 0.91858 0.93108 0.9283 0.92553 C 0.94028 0.9098 0.95052 0.89361 0.96163 0.87766 C 0.96997 0.86563 0.96823 0.87373 0.97465 0.86101 C 0.98299 0.84158 0.98854 0.82331 1 0.80388 C 1.00382 0.78839 1.00538 0.77382 1.01267 0.75855 C 1.01649 0.74075 1.02135 0.72155 1.02813 0.70467 C 1.03316 0.66096 1.04045 0.61725 1.04601 0.57331 C 1.04427 0.47224 1.04427 0.37072 1.0408 0.26919 C 1.0408 0.26572 1.03715 0.26272 1.03576 0.25902 C 1.0283 0.23381 1.02413 0.20883 1.01563 0.18432 C 0.99878 0.13691 1.01962 0.19218 1.00538 0.16142 C 1.00243 0.15541 0.99774 0.14269 0.99774 0.14292 C 0.99497 0.13089 0.99271 0.12118 0.98472 0.11147 C 0.97396 0.08302 0.93594 0.05666 0.90799 0.04047 C 0.88733 0.02914 0.86892 0.01526 0.84601 0.0074 C 0.83212 0.00231 0.8224 -0.00625 0.80764 -0.00948 C 0.76615 -0.03169 0.74219 -0.02752 0.68455 -0.03076 C 0.5849 -0.04741 0.57222 -0.03978 0.41476 -0.04279 C 0.25747 -0.07563 0.08958 -0.04949 -0.07292 -0.05088 C -0.1224 -0.06013 -0.16771 -0.06869 -0.21892 -0.07239 C -0.38542 -0.11101 -0.53472 -0.07008 -0.6934 -0.05944 C -0.72153 -0.05181 -0.75417 -0.05412 -0.78351 -0.05088 C -0.81858 -0.0414 -0.86302 -0.04394 -0.89809 -0.04279 C -1.0441 -0.03839 -0.91337 -0.04071 -1.18333 -0.04071 " pathEditMode="relative" rAng="0" ptsTypes="fffffffffffffffffffffffffffffffffffffffffffffffffffffffA">
                                      <p:cBhvr>
                                        <p:cTn id="8" dur="8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3" y="4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9" grpId="0" animBg="1"/>
      <p:bldP spid="41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5340576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643050"/>
            <a:ext cx="6810401" cy="45619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1692275" y="549275"/>
            <a:ext cx="619283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dirty="0" smtClean="0"/>
              <a:t>Спасибо за сотрудничество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1052513"/>
            <a:ext cx="4103688" cy="4983162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ru-RU" sz="2800" b="1" dirty="0" smtClean="0">
                <a:latin typeface="Arial" charset="0"/>
              </a:rPr>
              <a:t>Нам жить в одной семье,</a:t>
            </a:r>
            <a:br>
              <a:rPr lang="ru-RU" sz="2800" b="1" dirty="0" smtClean="0">
                <a:latin typeface="Arial" charset="0"/>
              </a:rPr>
            </a:br>
            <a:r>
              <a:rPr lang="ru-RU" sz="2800" b="1" dirty="0" smtClean="0">
                <a:latin typeface="Arial" charset="0"/>
              </a:rPr>
              <a:t>Нам жить в одном кругу,</a:t>
            </a:r>
            <a:br>
              <a:rPr lang="ru-RU" sz="2800" b="1" dirty="0" smtClean="0">
                <a:latin typeface="Arial" charset="0"/>
              </a:rPr>
            </a:br>
            <a:r>
              <a:rPr lang="ru-RU" sz="2800" b="1" dirty="0" smtClean="0">
                <a:latin typeface="Arial" charset="0"/>
              </a:rPr>
              <a:t>Идти в одном строю,</a:t>
            </a:r>
            <a:br>
              <a:rPr lang="ru-RU" sz="2800" b="1" dirty="0" smtClean="0">
                <a:latin typeface="Arial" charset="0"/>
              </a:rPr>
            </a:br>
            <a:r>
              <a:rPr lang="ru-RU" sz="2800" b="1" dirty="0" smtClean="0">
                <a:latin typeface="Arial" charset="0"/>
              </a:rPr>
              <a:t>Лететь в одном полете…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2800" b="1" dirty="0" smtClean="0">
                <a:latin typeface="Arial" charset="0"/>
              </a:rPr>
              <a:t>Давайте сохраним</a:t>
            </a:r>
            <a:br>
              <a:rPr lang="ru-RU" sz="2800" b="1" dirty="0" smtClean="0">
                <a:latin typeface="Arial" charset="0"/>
              </a:rPr>
            </a:br>
            <a:r>
              <a:rPr lang="ru-RU" sz="2800" b="1" dirty="0" smtClean="0">
                <a:latin typeface="Arial" charset="0"/>
              </a:rPr>
              <a:t>Ромашку на лугу,</a:t>
            </a:r>
            <a:br>
              <a:rPr lang="ru-RU" sz="2800" b="1" dirty="0" smtClean="0">
                <a:latin typeface="Arial" charset="0"/>
              </a:rPr>
            </a:br>
            <a:r>
              <a:rPr lang="ru-RU" sz="2800" b="1" dirty="0" smtClean="0">
                <a:latin typeface="Arial" charset="0"/>
              </a:rPr>
              <a:t>Кувшинку на реке</a:t>
            </a:r>
            <a:br>
              <a:rPr lang="ru-RU" sz="2800" b="1" dirty="0" smtClean="0">
                <a:latin typeface="Arial" charset="0"/>
              </a:rPr>
            </a:br>
            <a:r>
              <a:rPr lang="ru-RU" sz="2800" b="1" dirty="0" smtClean="0">
                <a:latin typeface="Arial" charset="0"/>
              </a:rPr>
              <a:t>И клюкву на болоте…</a:t>
            </a:r>
          </a:p>
        </p:txBody>
      </p:sp>
      <p:pic>
        <p:nvPicPr>
          <p:cNvPr id="31748" name="Picture 4" descr="2615283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54428" y="1428736"/>
            <a:ext cx="5389572" cy="40421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squirrel2[1]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57158" y="357166"/>
            <a:ext cx="4319587" cy="32432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2773" name="Picture 5" descr="normal_W_(18)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214686"/>
            <a:ext cx="4537075" cy="34036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285750" y="0"/>
            <a:ext cx="8643938" cy="1143000"/>
          </a:xfrm>
        </p:spPr>
        <p:txBody>
          <a:bodyPr/>
          <a:lstStyle/>
          <a:p>
            <a:pPr algn="ctr"/>
            <a:r>
              <a:rPr lang="ru-RU" sz="3600" b="1" dirty="0" smtClean="0"/>
              <a:t>Что такое экология?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0" y="1285875"/>
            <a:ext cx="9144000" cy="286385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0066"/>
                </a:solidFill>
              </a:rPr>
              <a:t>Экология</a:t>
            </a:r>
            <a:r>
              <a:rPr lang="ru-RU" sz="2400" b="1" dirty="0" smtClean="0"/>
              <a:t> — это </a:t>
            </a:r>
            <a:r>
              <a:rPr lang="ru-RU" sz="2400" b="1" dirty="0" smtClean="0">
                <a:hlinkClick r:id="rId2" tooltip="Наука"/>
              </a:rPr>
              <a:t>наука</a:t>
            </a:r>
            <a:r>
              <a:rPr lang="ru-RU" sz="2400" b="1" dirty="0" smtClean="0"/>
              <a:t>, изучающая взаимоотношения между </a:t>
            </a:r>
            <a:r>
              <a:rPr lang="ru-RU" sz="2400" b="1" dirty="0" smtClean="0">
                <a:hlinkClick r:id="rId3" tooltip="Человек"/>
              </a:rPr>
              <a:t>человеком</a:t>
            </a:r>
            <a:r>
              <a:rPr lang="ru-RU" sz="2400" b="1" dirty="0" smtClean="0"/>
              <a:t>, растительным и животным миром и окружающей средой, в том числе влияние деятельности </a:t>
            </a:r>
            <a:r>
              <a:rPr lang="ru-RU" sz="2400" b="1" dirty="0" smtClean="0">
                <a:hlinkClick r:id="rId3" tooltip="Человек"/>
              </a:rPr>
              <a:t>человека</a:t>
            </a:r>
            <a:r>
              <a:rPr lang="ru-RU" sz="2400" b="1" dirty="0" smtClean="0"/>
              <a:t> на окружающую среду и живую природу.</a:t>
            </a:r>
            <a:endParaRPr lang="ru-RU" sz="2400" b="1" dirty="0" smtClean="0">
              <a:latin typeface="Arial" charset="0"/>
            </a:endParaRPr>
          </a:p>
          <a:p>
            <a:r>
              <a:rPr lang="ru-RU" sz="2400" b="1" dirty="0" smtClean="0">
                <a:solidFill>
                  <a:srgbClr val="000066"/>
                </a:solidFill>
              </a:rPr>
              <a:t>Экология</a:t>
            </a:r>
            <a:r>
              <a:rPr lang="ru-RU" sz="2400" b="1" dirty="0" smtClean="0"/>
              <a:t>  — это </a:t>
            </a:r>
            <a:r>
              <a:rPr lang="ru-RU" sz="2400" b="1" dirty="0" smtClean="0">
                <a:hlinkClick r:id="rId2" tooltip="Наука"/>
              </a:rPr>
              <a:t>наука</a:t>
            </a:r>
            <a:r>
              <a:rPr lang="ru-RU" sz="2400" b="1" dirty="0" smtClean="0"/>
              <a:t>, изучающая условия существования живых организмов, взаимоотношения между живыми </a:t>
            </a:r>
            <a:r>
              <a:rPr lang="ru-RU" sz="2400" b="1" dirty="0" smtClean="0">
                <a:hlinkClick r:id="rId4" tooltip="Организм"/>
              </a:rPr>
              <a:t>организмами</a:t>
            </a:r>
            <a:r>
              <a:rPr lang="ru-RU" sz="2400" b="1" dirty="0" smtClean="0"/>
              <a:t> и </a:t>
            </a:r>
            <a:r>
              <a:rPr lang="ru-RU" sz="2400" b="1" dirty="0" smtClean="0">
                <a:hlinkClick r:id="rId5" tooltip="Среда обитания"/>
              </a:rPr>
              <a:t>средой их обитания</a:t>
            </a:r>
            <a:r>
              <a:rPr lang="ru-RU" sz="2400" b="1" dirty="0" smtClean="0"/>
              <a:t>. </a:t>
            </a:r>
          </a:p>
          <a:p>
            <a:endParaRPr lang="ru-RU" sz="2400" b="1" dirty="0" smtClean="0"/>
          </a:p>
        </p:txBody>
      </p:sp>
      <p:pic>
        <p:nvPicPr>
          <p:cNvPr id="6149" name="Picture 5" descr="3656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3504" y="4071942"/>
            <a:ext cx="3422679" cy="25700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0" name="Picture 6" descr="307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27088" y="4149725"/>
            <a:ext cx="3602036" cy="2401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863600"/>
          </a:xfrm>
        </p:spPr>
        <p:txBody>
          <a:bodyPr/>
          <a:lstStyle/>
          <a:p>
            <a:pPr algn="ctr"/>
            <a:r>
              <a:rPr lang="ru-RU" sz="3200" b="1" dirty="0" smtClean="0">
                <a:latin typeface="Arial" charset="0"/>
              </a:rPr>
              <a:t/>
            </a:r>
            <a:br>
              <a:rPr lang="ru-RU" sz="3200" b="1" dirty="0" smtClean="0">
                <a:latin typeface="Arial" charset="0"/>
              </a:rPr>
            </a:br>
            <a:r>
              <a:rPr lang="ru-RU" sz="3200" b="1" dirty="0" smtClean="0">
                <a:latin typeface="Arial" charset="0"/>
              </a:rPr>
              <a:t/>
            </a:r>
            <a:br>
              <a:rPr lang="ru-RU" sz="3200" b="1" dirty="0" smtClean="0">
                <a:latin typeface="Arial" charset="0"/>
              </a:rPr>
            </a:br>
            <a:r>
              <a:rPr lang="ru-RU" sz="3200" b="1" dirty="0" smtClean="0">
                <a:latin typeface="Arial" charset="0"/>
              </a:rPr>
              <a:t/>
            </a:r>
            <a:br>
              <a:rPr lang="ru-RU" sz="3200" b="1" dirty="0" smtClean="0">
                <a:latin typeface="Arial" charset="0"/>
              </a:rPr>
            </a:br>
            <a:r>
              <a:rPr lang="ru-RU" sz="3200" b="1" dirty="0" smtClean="0">
                <a:latin typeface="Arial" charset="0"/>
              </a:rPr>
              <a:t>Глобальные экологические проблемы</a:t>
            </a:r>
            <a:endParaRPr lang="ru-RU" b="1" dirty="0" smtClean="0">
              <a:latin typeface="Arial" charset="0"/>
            </a:endParaRP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179388" y="1125538"/>
            <a:ext cx="8964612" cy="6119812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ru-RU" sz="1800" dirty="0" smtClean="0">
                <a:latin typeface="Arial" charset="0"/>
              </a:rPr>
              <a:t>- </a:t>
            </a:r>
            <a:r>
              <a:rPr lang="ru-RU" sz="2000" dirty="0" smtClean="0">
                <a:latin typeface="Arial" charset="0"/>
              </a:rPr>
              <a:t>уничтожены и продолжают уничтожаться тысячи видов растений и животных;</a:t>
            </a:r>
            <a:br>
              <a:rPr lang="ru-RU" sz="2000" dirty="0" smtClean="0">
                <a:latin typeface="Arial" charset="0"/>
              </a:rPr>
            </a:br>
            <a:r>
              <a:rPr lang="ru-RU" sz="2000" dirty="0" smtClean="0">
                <a:latin typeface="Arial" charset="0"/>
              </a:rPr>
              <a:t>- в значительной мере истреблен лесной покров;</a:t>
            </a:r>
            <a:br>
              <a:rPr lang="ru-RU" sz="2000" dirty="0" smtClean="0">
                <a:latin typeface="Arial" charset="0"/>
              </a:rPr>
            </a:br>
            <a:r>
              <a:rPr lang="ru-RU" sz="2000" dirty="0" smtClean="0">
                <a:latin typeface="Arial" charset="0"/>
              </a:rPr>
              <a:t>- стремительно сокращается имеющийся запас полезных ископаемых;</a:t>
            </a:r>
            <a:br>
              <a:rPr lang="ru-RU" sz="2000" dirty="0" smtClean="0">
                <a:latin typeface="Arial" charset="0"/>
              </a:rPr>
            </a:br>
            <a:r>
              <a:rPr lang="ru-RU" sz="2000" dirty="0" smtClean="0">
                <a:latin typeface="Arial" charset="0"/>
              </a:rPr>
              <a:t>- мировой океан не только истощается в результате уничтожения живых организмов, но и перестает быть регулятором природных процессов;</a:t>
            </a:r>
            <a:br>
              <a:rPr lang="ru-RU" sz="2000" dirty="0" smtClean="0">
                <a:latin typeface="Arial" charset="0"/>
              </a:rPr>
            </a:br>
            <a:r>
              <a:rPr lang="ru-RU" sz="2000" dirty="0" smtClean="0">
                <a:latin typeface="Arial" charset="0"/>
              </a:rPr>
              <a:t>- атмосфера во многих местах загрязнена до предельно допустимых размеров, а чистый воздух становится дефицитом;</a:t>
            </a:r>
            <a:br>
              <a:rPr lang="ru-RU" sz="2000" dirty="0" smtClean="0">
                <a:latin typeface="Arial" charset="0"/>
              </a:rPr>
            </a:br>
            <a:r>
              <a:rPr lang="ru-RU" sz="2000" dirty="0" smtClean="0">
                <a:latin typeface="Arial" charset="0"/>
              </a:rPr>
              <a:t>- частично нарушен озоновый слой, защищающий от губительного для всего живого космического излучения;</a:t>
            </a:r>
            <a:br>
              <a:rPr lang="ru-RU" sz="2000" dirty="0" smtClean="0">
                <a:latin typeface="Arial" charset="0"/>
              </a:rPr>
            </a:br>
            <a:r>
              <a:rPr lang="ru-RU" sz="2000" dirty="0" smtClean="0">
                <a:latin typeface="Arial" charset="0"/>
              </a:rPr>
              <a:t>- загрязнение поверхности и обезображивание природных ландшафтов: на Земле невозможно обнаружить ни одного квадратного метра поверхности, где бы не находилось искусственно созданных человеком элементов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хзщшгнекую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260350"/>
            <a:ext cx="1724025" cy="23034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8" name="Picture 6" descr="р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2708275"/>
            <a:ext cx="3062288" cy="20050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8199" name="Picture 7" descr="ипвппв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4797425"/>
            <a:ext cx="2808288" cy="187166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201" name="Picture 9" descr="i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7088" y="2708275"/>
            <a:ext cx="3159125" cy="2120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576263"/>
          </a:xfrm>
        </p:spPr>
        <p:txBody>
          <a:bodyPr/>
          <a:lstStyle/>
          <a:p>
            <a:pPr algn="ctr"/>
            <a:r>
              <a:rPr lang="ru-RU" sz="3200" b="1" dirty="0" smtClean="0">
                <a:latin typeface="Arial" charset="0"/>
              </a:rPr>
              <a:t>ЭКОЛОГИЧЕСКИЕ ПРЕСТУПЛЕНИЯ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179388" y="836613"/>
            <a:ext cx="8713787" cy="5832475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ru-RU" sz="1600" b="1" dirty="0" smtClean="0">
                <a:latin typeface="Arial" charset="0"/>
              </a:rPr>
              <a:t>В уголовном праве РФ преступления, посягающие на здоровую окружающую среду и ее отдельные элементы (объекты). 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1600" b="1" dirty="0" smtClean="0">
                <a:latin typeface="Arial" charset="0"/>
              </a:rPr>
              <a:t>К Экологическим преступлениям относятся: </a:t>
            </a:r>
          </a:p>
          <a:p>
            <a:pPr marL="0" indent="0"/>
            <a:r>
              <a:rPr lang="ru-RU" sz="1600" b="1" dirty="0" smtClean="0">
                <a:latin typeface="Arial" charset="0"/>
              </a:rPr>
              <a:t>нарушение правил охраны окружающей среды при производстве работ, правил обращения экологически опасных веществ и отходов, правил безопасности при обращении с микробиологическими либо другими биологическими агентами или токсинами; </a:t>
            </a:r>
          </a:p>
          <a:p>
            <a:pPr marL="0" indent="0"/>
            <a:r>
              <a:rPr lang="ru-RU" sz="1600" b="1" dirty="0" smtClean="0">
                <a:latin typeface="Arial" charset="0"/>
              </a:rPr>
              <a:t>нарушение ветеринарных правил и правил, установленных для борьбы с болезнями и вредителями растений; </a:t>
            </a:r>
          </a:p>
          <a:p>
            <a:pPr marL="0" indent="0"/>
            <a:r>
              <a:rPr lang="ru-RU" sz="1600" b="1" dirty="0" smtClean="0">
                <a:latin typeface="Arial" charset="0"/>
                <a:hlinkClick r:id="rId2"/>
              </a:rPr>
              <a:t>загрязнение вод</a:t>
            </a:r>
            <a:r>
              <a:rPr lang="ru-RU" sz="1600" b="1" dirty="0" smtClean="0">
                <a:latin typeface="Arial" charset="0"/>
              </a:rPr>
              <a:t>; </a:t>
            </a:r>
            <a:r>
              <a:rPr lang="ru-RU" sz="1600" b="1" dirty="0" smtClean="0">
                <a:latin typeface="Arial" charset="0"/>
                <a:hlinkClick r:id="rId3"/>
              </a:rPr>
              <a:t>загрязнение атмосферы</a:t>
            </a:r>
            <a:r>
              <a:rPr lang="ru-RU" sz="1600" b="1" dirty="0" smtClean="0">
                <a:latin typeface="Arial" charset="0"/>
              </a:rPr>
              <a:t>; </a:t>
            </a:r>
            <a:r>
              <a:rPr lang="ru-RU" sz="1600" b="1" dirty="0" smtClean="0">
                <a:latin typeface="Arial" charset="0"/>
                <a:hlinkClick r:id="rId4"/>
              </a:rPr>
              <a:t>загрязнение морской среды</a:t>
            </a:r>
            <a:r>
              <a:rPr lang="ru-RU" sz="1600" b="1" dirty="0" smtClean="0">
                <a:latin typeface="Arial" charset="0"/>
              </a:rPr>
              <a:t>;</a:t>
            </a:r>
          </a:p>
          <a:p>
            <a:pPr marL="0" indent="0"/>
            <a:r>
              <a:rPr lang="ru-RU" sz="1600" b="1" dirty="0" smtClean="0">
                <a:latin typeface="Arial" charset="0"/>
              </a:rPr>
              <a:t> нарушение законодательства РФ о континентальном шельфе и об исключительной экономической зоне РФ; </a:t>
            </a:r>
          </a:p>
          <a:p>
            <a:pPr marL="0" indent="0"/>
            <a:r>
              <a:rPr lang="ru-RU" sz="1600" b="1" dirty="0" smtClean="0">
                <a:solidFill>
                  <a:schemeClr val="accent1"/>
                </a:solidFill>
                <a:latin typeface="Arial" charset="0"/>
                <a:hlinkClick r:id="rId5"/>
              </a:rPr>
              <a:t>порча земли</a:t>
            </a:r>
            <a:r>
              <a:rPr lang="ru-RU" sz="1600" b="1" dirty="0" smtClean="0">
                <a:solidFill>
                  <a:schemeClr val="accent1"/>
                </a:solidFill>
                <a:latin typeface="Arial" charset="0"/>
              </a:rPr>
              <a:t>;</a:t>
            </a:r>
            <a:r>
              <a:rPr lang="ru-RU" sz="1600" b="1" dirty="0" smtClean="0">
                <a:latin typeface="Arial" charset="0"/>
              </a:rPr>
              <a:t> </a:t>
            </a:r>
          </a:p>
          <a:p>
            <a:pPr marL="0" indent="0"/>
            <a:r>
              <a:rPr lang="ru-RU" sz="1600" b="1" dirty="0" smtClean="0">
                <a:latin typeface="Arial" charset="0"/>
              </a:rPr>
              <a:t>нарушение правил охраны и использования недр; </a:t>
            </a:r>
          </a:p>
          <a:p>
            <a:pPr marL="0" indent="0"/>
            <a:r>
              <a:rPr lang="ru-RU" sz="1600" b="1" dirty="0" smtClean="0">
                <a:latin typeface="Arial" charset="0"/>
              </a:rPr>
              <a:t>незаконная добыча водных животных и растений; </a:t>
            </a:r>
          </a:p>
          <a:p>
            <a:pPr marL="0" indent="0"/>
            <a:r>
              <a:rPr lang="ru-RU" sz="1600" b="1" dirty="0" smtClean="0">
                <a:latin typeface="Arial" charset="0"/>
              </a:rPr>
              <a:t>нарушение правил охраны рыбных запасов; </a:t>
            </a:r>
            <a:r>
              <a:rPr lang="ru-RU" sz="1600" b="1" dirty="0" smtClean="0">
                <a:latin typeface="Arial" charset="0"/>
                <a:hlinkClick r:id="rId6"/>
              </a:rPr>
              <a:t>незаконная охота</a:t>
            </a:r>
            <a:r>
              <a:rPr lang="ru-RU" sz="1600" b="1" dirty="0" smtClean="0">
                <a:latin typeface="Arial" charset="0"/>
              </a:rPr>
              <a:t>; </a:t>
            </a:r>
          </a:p>
          <a:p>
            <a:pPr marL="0" indent="0"/>
            <a:r>
              <a:rPr lang="ru-RU" sz="1600" b="1" dirty="0" smtClean="0">
                <a:latin typeface="Arial" charset="0"/>
              </a:rPr>
              <a:t>уничтожение критических мест обитания организмов, занесенных в Красную книгу Российской Федерации; </a:t>
            </a:r>
          </a:p>
          <a:p>
            <a:pPr marL="0" indent="0"/>
            <a:r>
              <a:rPr lang="ru-RU" sz="1600" b="1" dirty="0" smtClean="0">
                <a:latin typeface="Arial" charset="0"/>
              </a:rPr>
              <a:t>незаконная порубка деревьев и кустарников;</a:t>
            </a:r>
          </a:p>
          <a:p>
            <a:pPr marL="0" indent="0"/>
            <a:r>
              <a:rPr lang="ru-RU" sz="1600" b="1" dirty="0" smtClean="0">
                <a:latin typeface="Arial" charset="0"/>
              </a:rPr>
              <a:t> уничтожение или повреждение лесов; нарушение режима особо охраняемых природных территорий и природных объектов.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92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92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2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92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орнп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2"/>
            <a:ext cx="3643338" cy="2746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6" name="Picture 6" descr="д-0-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57166"/>
            <a:ext cx="3724552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C:\Documents and Settings\школьник\Рабочий стол\0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857628"/>
            <a:ext cx="3529012" cy="2627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48" name="Picture 8" descr="rib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3643314"/>
            <a:ext cx="3355975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333375"/>
            <a:ext cx="8507412" cy="792163"/>
          </a:xfrm>
        </p:spPr>
        <p:txBody>
          <a:bodyPr/>
          <a:lstStyle/>
          <a:p>
            <a:pPr algn="ctr"/>
            <a:r>
              <a:rPr lang="ru-RU" sz="2800" b="1" dirty="0" smtClean="0"/>
              <a:t>Конституция Российской Федерации</a:t>
            </a:r>
            <a:r>
              <a:rPr lang="ru-RU" sz="4600" dirty="0" smtClean="0"/>
              <a:t> </a:t>
            </a:r>
          </a:p>
        </p:txBody>
      </p:sp>
      <p:sp>
        <p:nvSpPr>
          <p:cNvPr id="28675" name="Содержимое 2"/>
          <p:cNvSpPr>
            <a:spLocks noGrp="1"/>
          </p:cNvSpPr>
          <p:nvPr>
            <p:ph idx="4294967295"/>
          </p:nvPr>
        </p:nvSpPr>
        <p:spPr>
          <a:xfrm>
            <a:off x="395288" y="1341438"/>
            <a:ext cx="8229600" cy="2951162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ru-RU" dirty="0" smtClean="0">
                <a:latin typeface="Arial" charset="0"/>
              </a:rPr>
              <a:t>каждый имеет право на благоприятную окружающую среду, каждый обязан сохранять природу и окружающую среду, бережно относиться к природным богатствам, которые являются основой устойчивого развития, жизни и деятельности народов, проживающих на территории Российской Федерации.</a:t>
            </a:r>
            <a:r>
              <a:rPr lang="ru-RU" dirty="0" smtClean="0"/>
              <a:t> </a:t>
            </a:r>
          </a:p>
        </p:txBody>
      </p:sp>
      <p:pic>
        <p:nvPicPr>
          <p:cNvPr id="28676" name="Picture 4" descr="010606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2138" y="4292600"/>
            <a:ext cx="3384550" cy="21955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244</TotalTime>
  <Words>540</Words>
  <PresentationFormat>Экран (4:3)</PresentationFormat>
  <Paragraphs>55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Слёт юных экологов</vt:lpstr>
      <vt:lpstr>Слайд 2</vt:lpstr>
      <vt:lpstr>Слайд 3</vt:lpstr>
      <vt:lpstr>Что такое экология?</vt:lpstr>
      <vt:lpstr>   Глобальные экологические проблемы</vt:lpstr>
      <vt:lpstr>Слайд 6</vt:lpstr>
      <vt:lpstr>ЭКОЛОГИЧЕСКИЕ ПРЕСТУПЛЕНИЯ</vt:lpstr>
      <vt:lpstr>Слайд 8</vt:lpstr>
      <vt:lpstr>Конституция Российской Федерации </vt:lpstr>
      <vt:lpstr>Федеральный закон об охране окружающей среды </vt:lpstr>
      <vt:lpstr>Слайд 11</vt:lpstr>
      <vt:lpstr>1 АПРЕЛЯ– Международный день птиц </vt:lpstr>
      <vt:lpstr>Слайд 13</vt:lpstr>
      <vt:lpstr>22 апреля День Земли (акция «Марш парков») </vt:lpstr>
      <vt:lpstr>Слайд 15</vt:lpstr>
      <vt:lpstr>Слайд 16</vt:lpstr>
      <vt:lpstr>Синквей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Экология</dc:title>
  <cp:lastModifiedBy>софья</cp:lastModifiedBy>
  <cp:revision>24</cp:revision>
  <dcterms:modified xsi:type="dcterms:W3CDTF">2009-04-23T00:58:57Z</dcterms:modified>
</cp:coreProperties>
</file>