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19"/>
  </p:notesMasterIdLst>
  <p:sldIdLst>
    <p:sldId id="292" r:id="rId2"/>
    <p:sldId id="256" r:id="rId3"/>
    <p:sldId id="257" r:id="rId4"/>
    <p:sldId id="259" r:id="rId5"/>
    <p:sldId id="263" r:id="rId6"/>
    <p:sldId id="288" r:id="rId7"/>
    <p:sldId id="289" r:id="rId8"/>
    <p:sldId id="290" r:id="rId9"/>
    <p:sldId id="268" r:id="rId10"/>
    <p:sldId id="266" r:id="rId11"/>
    <p:sldId id="267" r:id="rId12"/>
    <p:sldId id="269" r:id="rId13"/>
    <p:sldId id="287" r:id="rId14"/>
    <p:sldId id="270" r:id="rId15"/>
    <p:sldId id="271" r:id="rId16"/>
    <p:sldId id="286" r:id="rId17"/>
    <p:sldId id="291" r:id="rId18"/>
  </p:sldIdLst>
  <p:sldSz cx="6858000" cy="9144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24" autoAdjust="0"/>
  </p:normalViewPr>
  <p:slideViewPr>
    <p:cSldViewPr>
      <p:cViewPr>
        <p:scale>
          <a:sx n="51" d="100"/>
          <a:sy n="51" d="100"/>
        </p:scale>
        <p:origin x="-2070" y="-8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252"/>
    </p:cViewPr>
  </p:sorterViewPr>
  <p:notesViewPr>
    <p:cSldViewPr>
      <p:cViewPr varScale="1">
        <p:scale>
          <a:sx n="54" d="100"/>
          <a:sy n="54" d="100"/>
        </p:scale>
        <p:origin x="-1854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AFE6F6B-AB42-466C-8C1D-3C12AC2FD2E4}" type="datetimeFigureOut">
              <a:rPr lang="ru-RU"/>
              <a:pPr>
                <a:defRPr/>
              </a:pPr>
              <a:t>11.03.2012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8FFA8AB-9AA4-4DCD-BC8B-D3E90C2FDA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4ACE154-0001-440F-85F8-3022027E8A73}" type="slidenum">
              <a:rPr lang="ru-RU" smtClean="0"/>
              <a:pPr/>
              <a:t>2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B7BF0D5-3F2C-4AC1-AC16-135FCAF775CE}" type="slidenum">
              <a:rPr lang="ru-RU" smtClean="0"/>
              <a:pPr/>
              <a:t>11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F3255A8-F176-420B-8135-04C7C4AE8468}" type="slidenum">
              <a:rPr lang="ru-RU" smtClean="0"/>
              <a:pPr/>
              <a:t>12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83E53A4-C90C-4A11-992D-7BB6E838F39E}" type="slidenum">
              <a:rPr lang="ru-RU" smtClean="0"/>
              <a:pPr/>
              <a:t>13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D43671C-E510-435B-AEDB-BE936FFE37F8}" type="slidenum">
              <a:rPr lang="ru-RU" smtClean="0"/>
              <a:pPr/>
              <a:t>14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1DC1895-AC00-4BDC-B112-E118A5165DF3}" type="slidenum">
              <a:rPr lang="ru-RU" smtClean="0"/>
              <a:pPr/>
              <a:t>15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50C0106-08A0-4DF9-8306-0A0860B525AF}" type="slidenum">
              <a:rPr lang="ru-RU" smtClean="0"/>
              <a:pPr/>
              <a:t>16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1EBCAA6-044A-4424-8926-221898C42408}" type="slidenum">
              <a:rPr lang="ru-RU" smtClean="0"/>
              <a:pPr/>
              <a:t>3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49926B0-7EBA-476D-821A-5912F580C507}" type="slidenum">
              <a:rPr lang="ru-RU" smtClean="0"/>
              <a:pPr/>
              <a:t>4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7B3A72F-1028-448E-B546-03607E815076}" type="slidenum">
              <a:rPr lang="ru-RU" smtClean="0"/>
              <a:pPr/>
              <a:t>5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6DD975B-89A7-4CB7-B41D-BC6B7B761518}" type="slidenum">
              <a:rPr lang="ru-RU" smtClean="0"/>
              <a:pPr/>
              <a:t>6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A35E3A2-15B1-4CF9-A439-AD7D20207210}" type="slidenum">
              <a:rPr lang="ru-RU" smtClean="0"/>
              <a:pPr/>
              <a:t>7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C3AA150-AC71-4963-8EA1-F917C2A6B110}" type="slidenum">
              <a:rPr lang="ru-RU" smtClean="0"/>
              <a:pPr/>
              <a:t>8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189DAE5-23EB-4A26-81B6-F0BA4BF3DB62}" type="slidenum">
              <a:rPr lang="ru-RU" smtClean="0"/>
              <a:pPr/>
              <a:t>9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D50678E-00FC-433B-B6F8-77E2B20733AC}" type="slidenum">
              <a:rPr lang="ru-RU" smtClean="0"/>
              <a:pPr/>
              <a:t>10</a:t>
            </a:fld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00050" y="1828800"/>
            <a:ext cx="5888736" cy="24384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00050" y="4304715"/>
            <a:ext cx="5891022" cy="23368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AC608-2C33-4198-ABF4-C5532725CFD4}" type="datetimeFigureOut">
              <a:rPr lang="ru-RU"/>
              <a:pPr>
                <a:defRPr/>
              </a:pPr>
              <a:t>11.03.2012</a:t>
            </a:fld>
            <a:endParaRPr lang="ru-RU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071BE-711F-4388-9F0C-CB864DB0DC3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AD22B-D990-464C-9AC1-4256346FBB4F}" type="datetimeFigureOut">
              <a:rPr lang="ru-RU"/>
              <a:pPr>
                <a:defRPr/>
              </a:pPr>
              <a:t>11.03.2012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C4F95-98CA-4C38-A2A8-A48F59CCA66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1219202"/>
            <a:ext cx="1543050" cy="69490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219202"/>
            <a:ext cx="4514850" cy="69490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BC7D7-8BF8-4749-98BF-8C31105E1325}" type="datetimeFigureOut">
              <a:rPr lang="ru-RU"/>
              <a:pPr>
                <a:defRPr/>
              </a:pPr>
              <a:t>11.03.2012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0C2DB-ABB0-4400-845F-9940923DE6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342900" y="389467"/>
            <a:ext cx="6172200" cy="18457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42900" y="2540000"/>
            <a:ext cx="3028950" cy="2641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486150" y="2540000"/>
            <a:ext cx="3028950" cy="2641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342900" y="5384800"/>
            <a:ext cx="3028950" cy="2641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6150" y="5384800"/>
            <a:ext cx="3028950" cy="2641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Рисунок SmartArt 10"/>
          <p:cNvSpPr>
            <a:spLocks noGrp="1"/>
          </p:cNvSpPr>
          <p:nvPr>
            <p:ph type="dgm" sz="quarter" idx="13"/>
          </p:nvPr>
        </p:nvSpPr>
        <p:spPr>
          <a:xfrm>
            <a:off x="571500" y="1214438"/>
            <a:ext cx="2357438" cy="428625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8" name="Дата 6"/>
          <p:cNvSpPr>
            <a:spLocks noGrp="1"/>
          </p:cNvSpPr>
          <p:nvPr>
            <p:ph type="dt" sz="half" idx="14"/>
          </p:nvPr>
        </p:nvSpPr>
        <p:spPr>
          <a:xfrm>
            <a:off x="342900" y="8326438"/>
            <a:ext cx="1600200" cy="635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ижний колонтитул 7"/>
          <p:cNvSpPr>
            <a:spLocks noGrp="1"/>
          </p:cNvSpPr>
          <p:nvPr>
            <p:ph type="ftr" sz="quarter" idx="15"/>
          </p:nvPr>
        </p:nvSpPr>
        <p:spPr>
          <a:xfrm>
            <a:off x="2343150" y="8326438"/>
            <a:ext cx="2171700" cy="635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" name="Номер слайда 8"/>
          <p:cNvSpPr>
            <a:spLocks noGrp="1"/>
          </p:cNvSpPr>
          <p:nvPr>
            <p:ph type="sldNum" sz="quarter" idx="16"/>
          </p:nvPr>
        </p:nvSpPr>
        <p:spPr>
          <a:xfrm>
            <a:off x="4914900" y="8326438"/>
            <a:ext cx="1600200" cy="635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609A7-28F4-4629-95AC-F33E08EA320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35E5F-7F74-4AB5-B320-9FB1A7D8B29E}" type="datetimeFigureOut">
              <a:rPr lang="ru-RU"/>
              <a:pPr>
                <a:defRPr/>
              </a:pPr>
              <a:t>11.03.2012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9CE40-9ADD-4655-86A9-6BDA8631C9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7764" y="1755648"/>
            <a:ext cx="5829300" cy="1816608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7764" y="3606219"/>
            <a:ext cx="5829300" cy="2012949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6AB26-BA39-49DA-806E-8B790724E036}" type="datetimeFigureOut">
              <a:rPr lang="ru-RU"/>
              <a:pPr>
                <a:defRPr/>
              </a:pPr>
              <a:t>11.03.2012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CD194-61C5-49F6-9E57-2A5BA397CA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938784"/>
            <a:ext cx="6172200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560113"/>
            <a:ext cx="3028950" cy="59131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560113"/>
            <a:ext cx="3028950" cy="59131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D4EC0-77C4-49D6-BB5E-0192C509DA96}" type="datetimeFigureOut">
              <a:rPr lang="ru-RU"/>
              <a:pPr>
                <a:defRPr/>
              </a:pPr>
              <a:t>11.03.2012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EEF86-0DF2-4298-A960-810B531587F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9387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473664"/>
            <a:ext cx="3030141" cy="879136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69" y="2479677"/>
            <a:ext cx="3031331" cy="873124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3352800"/>
            <a:ext cx="3030141" cy="5127627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3352800"/>
            <a:ext cx="3031331" cy="5127627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4C5DC-AE95-46E9-AFB7-579BEC180DE7}" type="datetimeFigureOut">
              <a:rPr lang="ru-RU"/>
              <a:pPr>
                <a:defRPr/>
              </a:pPr>
              <a:t>11.03.2012</a:t>
            </a:fld>
            <a:endParaRPr lang="ru-RU" dirty="0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4C8A7-7353-4FE3-AAE1-316FE7897F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938784"/>
            <a:ext cx="6229350" cy="1524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83859-217D-47D8-A3CF-A6C46022C23A}" type="datetimeFigureOut">
              <a:rPr lang="ru-RU"/>
              <a:pPr>
                <a:defRPr/>
              </a:pPr>
              <a:t>11.03.2012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6D29A-123F-409E-A02F-E695BC7E8FB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73225-FA29-4860-AFF6-D9BF70281EA2}" type="datetimeFigureOut">
              <a:rPr lang="ru-RU"/>
              <a:pPr>
                <a:defRPr/>
              </a:pPr>
              <a:t>11.03.2012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F9EAE-46E9-4D71-B1A1-8DE10BE56C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" y="685803"/>
            <a:ext cx="2057400" cy="15494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14350" y="2235200"/>
            <a:ext cx="2057400" cy="6096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681287" y="2235200"/>
            <a:ext cx="3833813" cy="6096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287E3-DF04-4EBA-8AD7-7081C51625CC}" type="datetimeFigureOut">
              <a:rPr lang="ru-RU"/>
              <a:pPr>
                <a:defRPr/>
              </a:pPr>
              <a:t>11.03.2012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A8BC7-56DD-41BD-BD19-A5B3C4FFD9C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13"/>
          <p:cNvSpPr>
            <a:spLocks noChangeArrowheads="1"/>
          </p:cNvSpPr>
          <p:nvPr/>
        </p:nvSpPr>
        <p:spPr bwMode="auto">
          <a:xfrm rot="420000" flipV="1">
            <a:off x="2374900" y="1477963"/>
            <a:ext cx="3943350" cy="5486400"/>
          </a:xfrm>
          <a:custGeom>
            <a:avLst/>
            <a:gdLst>
              <a:gd name="T0" fmla="*/ 3943350 w 3943350"/>
              <a:gd name="T1" fmla="*/ 2743200 h 5486400"/>
              <a:gd name="T2" fmla="*/ 1971675 w 3943350"/>
              <a:gd name="T3" fmla="*/ 5486400 h 5486400"/>
              <a:gd name="T4" fmla="*/ 0 w 3943350"/>
              <a:gd name="T5" fmla="*/ 2743200 h 5486400"/>
              <a:gd name="T6" fmla="*/ 1971675 w 3943350"/>
              <a:gd name="T7" fmla="*/ 0 h 54864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3943350"/>
              <a:gd name="T13" fmla="*/ 0 h 5486400"/>
              <a:gd name="T14" fmla="*/ 3871461 w 3943350"/>
              <a:gd name="T15" fmla="*/ 5486400 h 54864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943350" h="5486400">
                <a:moveTo>
                  <a:pt x="0" y="0"/>
                </a:moveTo>
                <a:lnTo>
                  <a:pt x="3799575" y="0"/>
                </a:lnTo>
                <a:lnTo>
                  <a:pt x="3943350" y="143775"/>
                </a:lnTo>
                <a:lnTo>
                  <a:pt x="3943350" y="5486400"/>
                </a:lnTo>
                <a:lnTo>
                  <a:pt x="0" y="54864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175" cap="rnd" algn="ctr">
            <a:solidFill>
              <a:srgbClr val="C0C0C0"/>
            </a:solidFill>
            <a:miter lim="800000"/>
            <a:headEnd/>
            <a:tailEnd/>
          </a:ln>
          <a:effectLst>
            <a:outerShdw dist="38500" dir="7500041" sx="98500" sy="100079" kx="99984" algn="tl" rotWithShape="0">
              <a:srgbClr val="000000">
                <a:alpha val="25000"/>
              </a:srgbClr>
            </a:outerShdw>
          </a:effectLst>
        </p:spPr>
        <p:txBody>
          <a:bodyPr rot="10800000"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6" name="Прямоугольный треугольник 5"/>
          <p:cNvSpPr>
            <a:spLocks noChangeArrowheads="1"/>
          </p:cNvSpPr>
          <p:nvPr/>
        </p:nvSpPr>
        <p:spPr bwMode="auto">
          <a:xfrm rot="420000" flipV="1">
            <a:off x="6002338" y="7148513"/>
            <a:ext cx="117475" cy="204787"/>
          </a:xfrm>
          <a:prstGeom prst="rtTriangle">
            <a:avLst/>
          </a:prstGeom>
          <a:solidFill>
            <a:srgbClr val="FFFFFF"/>
          </a:solidFill>
          <a:ln w="12700" algn="ctr">
            <a:solidFill>
              <a:srgbClr val="FFFFFF"/>
            </a:solidFill>
            <a:bevel/>
            <a:headEnd/>
            <a:tailEnd/>
          </a:ln>
          <a:effectLst>
            <a:outerShdw dist="6350" dir="12899787" algn="tl" rotWithShape="0">
              <a:srgbClr val="000000">
                <a:alpha val="46999"/>
              </a:srgbClr>
            </a:outerShdw>
          </a:effectLst>
        </p:spPr>
        <p:txBody>
          <a:bodyPr rot="10800000"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7938" y="7754938"/>
            <a:ext cx="6873876" cy="1389062"/>
          </a:xfrm>
          <a:custGeom>
            <a:avLst/>
            <a:gdLst>
              <a:gd name="T0" fmla="*/ 6 w 5772"/>
              <a:gd name="T1" fmla="*/ 2 h 656"/>
              <a:gd name="T2" fmla="*/ 2542 w 5772"/>
              <a:gd name="T3" fmla="*/ 0 h 656"/>
              <a:gd name="T4" fmla="*/ 4374 w 5772"/>
              <a:gd name="T5" fmla="*/ 367 h 656"/>
              <a:gd name="T6" fmla="*/ 5766 w 5772"/>
              <a:gd name="T7" fmla="*/ 55 h 656"/>
              <a:gd name="T8" fmla="*/ 5772 w 5772"/>
              <a:gd name="T9" fmla="*/ 213 h 656"/>
              <a:gd name="T10" fmla="*/ 4302 w 5772"/>
              <a:gd name="T11" fmla="*/ 439 h 656"/>
              <a:gd name="T12" fmla="*/ 1488 w 5772"/>
              <a:gd name="T13" fmla="*/ 201 h 656"/>
              <a:gd name="T14" fmla="*/ 0 w 5772"/>
              <a:gd name="T15" fmla="*/ 656 h 656"/>
              <a:gd name="T16" fmla="*/ 6 w 5772"/>
              <a:gd name="T17" fmla="*/ 2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</p:spPr>
        <p:txBody>
          <a:bodyPr rot="10800000"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3286125" y="8293100"/>
            <a:ext cx="3571875" cy="850900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00"/>
              <a:gd name="T16" fmla="*/ 0 h 595"/>
              <a:gd name="T17" fmla="*/ 3000 w 3000"/>
              <a:gd name="T18" fmla="*/ 595 h 59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</p:spPr>
        <p:txBody>
          <a:bodyPr rot="10800000"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69329"/>
            <a:ext cx="1659636" cy="211016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771713"/>
            <a:ext cx="1657350" cy="290576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2614345" y="1599356"/>
            <a:ext cx="3463290" cy="524256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2412A-86D2-4DF0-95FC-6F645ED02582}" type="datetimeFigureOut">
              <a:rPr lang="ru-RU"/>
              <a:pPr>
                <a:defRPr/>
              </a:pPr>
              <a:t>11.03.2012</a:t>
            </a:fld>
            <a:endParaRPr lang="ru-RU" dirty="0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057900" y="8475663"/>
            <a:ext cx="4572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32A0C-EF9E-4EFB-AD4F-83671D8229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7938" y="-11113"/>
            <a:ext cx="6873876" cy="13906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3286125" y="-11113"/>
            <a:ext cx="3571875" cy="854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342900" y="9382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342900" y="2582863"/>
            <a:ext cx="6172200" cy="584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9AAB76BC-5D90-4572-B420-14920931139C}" type="datetimeFigureOut">
              <a:rPr lang="ru-RU"/>
              <a:pPr>
                <a:defRPr/>
              </a:pPr>
              <a:t>11.03.2012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000250" y="8475663"/>
            <a:ext cx="2514600" cy="48577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5943600" y="8475663"/>
            <a:ext cx="571500" cy="48577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876482E-EDE4-474A-AE8A-91CEE614DA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4288" y="271463"/>
            <a:ext cx="6884988" cy="8636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58" r:id="rId2"/>
    <p:sldLayoutId id="2147483867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8" r:id="rId9"/>
    <p:sldLayoutId id="2147483864" r:id="rId10"/>
    <p:sldLayoutId id="2147483865" r:id="rId11"/>
    <p:sldLayoutId id="2147483869" r:id="rId12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pole.ru/i/trade/centre/15380615015707.jp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hyperlink" Target="http://eurotec.by.ru/imggrimme/3.jpg" TargetMode="Externa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033.radikal.ru/0711/2c/aafa6200e1d7.jp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otoclub.com.ua/_/106334.jpeg?0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hyperlink" Target="http://www.kidsoft.ru/files/dphoto/000103/000103.jpg" TargetMode="External"/><Relationship Id="rId3" Type="http://schemas.openxmlformats.org/officeDocument/2006/relationships/hyperlink" Target="http://nikkolai.flamber.ru/files/photos/1171545893/1182346186_f.jpg" TargetMode="External"/><Relationship Id="rId7" Type="http://schemas.openxmlformats.org/officeDocument/2006/relationships/hyperlink" Target="http://infarct.narod.ru/photos/k/4.jpg" TargetMode="External"/><Relationship Id="rId12" Type="http://schemas.openxmlformats.org/officeDocument/2006/relationships/image" Target="../media/image3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11" Type="http://schemas.openxmlformats.org/officeDocument/2006/relationships/hyperlink" Target="http://vorle.ru/forum/user_foto/612b0268af5e4d6bc53fdd4b37fb1c3b.jpeg" TargetMode="External"/><Relationship Id="rId5" Type="http://schemas.openxmlformats.org/officeDocument/2006/relationships/hyperlink" Target="http://www.photoforum.ru/f/photo/000/369/369706_83.jpg" TargetMode="External"/><Relationship Id="rId10" Type="http://schemas.openxmlformats.org/officeDocument/2006/relationships/image" Target="../media/image33.jpeg"/><Relationship Id="rId4" Type="http://schemas.openxmlformats.org/officeDocument/2006/relationships/image" Target="../media/image30.jpeg"/><Relationship Id="rId9" Type="http://schemas.openxmlformats.org/officeDocument/2006/relationships/hyperlink" Target="http://www.dphotographer.com.ua/gallery/data/media/12/P7152675.jpg" TargetMode="External"/><Relationship Id="rId1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hyperlink" Target="http://nstur.narod.ru/vyksa_pic/osen2006/P9190029.JPG" TargetMode="External"/><Relationship Id="rId7" Type="http://schemas.openxmlformats.org/officeDocument/2006/relationships/hyperlink" Target="http://dzhafaroff.flamber.ru/files/photos/1171545893/1182346186_e.jp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hyperlink" Target="http://www.olympus.partak.ru/photo/data/media/8/2004-07-04_164340.jpg" TargetMode="External"/><Relationship Id="rId4" Type="http://schemas.openxmlformats.org/officeDocument/2006/relationships/image" Target="../media/image36.jpeg"/><Relationship Id="rId9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i033.radikal.ru/0711/2c/aafa6200e1d7.jpg" TargetMode="External"/><Relationship Id="rId13" Type="http://schemas.openxmlformats.org/officeDocument/2006/relationships/hyperlink" Target="http://dzhafaroff.flamber.ru/files/photos/1171545893/1182346186_e.jpg" TargetMode="External"/><Relationship Id="rId18" Type="http://schemas.openxmlformats.org/officeDocument/2006/relationships/hyperlink" Target="http://www.dphotographer.com.ua/gallery/data/media/12/P7152675.jpg" TargetMode="External"/><Relationship Id="rId3" Type="http://schemas.openxmlformats.org/officeDocument/2006/relationships/hyperlink" Target="http://www.kartofel.org/bolezn/parsha/parsha.htm" TargetMode="External"/><Relationship Id="rId7" Type="http://schemas.openxmlformats.org/officeDocument/2006/relationships/hyperlink" Target="http://eurotec.by.ru/imggrimme/3.jpg" TargetMode="External"/><Relationship Id="rId12" Type="http://schemas.openxmlformats.org/officeDocument/2006/relationships/hyperlink" Target="http://www.zheldor.info/forums/uploads/1178019749/gallery_7397_11_88621.jpg" TargetMode="External"/><Relationship Id="rId17" Type="http://schemas.openxmlformats.org/officeDocument/2006/relationships/hyperlink" Target="http://www.kidsoft.ru/files/dphoto/000103/000103.jpg" TargetMode="External"/><Relationship Id="rId2" Type="http://schemas.openxmlformats.org/officeDocument/2006/relationships/hyperlink" Target="http://www.kartofel.org/bolezn/klubni/hranenie.htm" TargetMode="External"/><Relationship Id="rId16" Type="http://schemas.openxmlformats.org/officeDocument/2006/relationships/hyperlink" Target="http://infarct.narod.ru/photos/k/4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vpole.ru/i/trade/centre/15380615015707.jpg" TargetMode="External"/><Relationship Id="rId11" Type="http://schemas.openxmlformats.org/officeDocument/2006/relationships/hyperlink" Target="http://www.olympus.partak.ru/photo/data/media/8/2004-07-04_164340.jpg" TargetMode="External"/><Relationship Id="rId5" Type="http://schemas.openxmlformats.org/officeDocument/2006/relationships/hyperlink" Target="http://www.kartofel.org/bolezn/oosporoz/oosporoz.htm" TargetMode="External"/><Relationship Id="rId15" Type="http://schemas.openxmlformats.org/officeDocument/2006/relationships/hyperlink" Target="http://www.photoforum.ru/f/photo/000/369/369706_83.jpg" TargetMode="External"/><Relationship Id="rId10" Type="http://schemas.openxmlformats.org/officeDocument/2006/relationships/hyperlink" Target="http://nstur.narod.ru/vyksa_pic/osen2006/P9190029.JPG" TargetMode="External"/><Relationship Id="rId19" Type="http://schemas.openxmlformats.org/officeDocument/2006/relationships/hyperlink" Target="http://vorle.ru/forum/user_foto/612b0268af5e4d6bc53fdd4b37fb1c3b.jpeg" TargetMode="External"/><Relationship Id="rId4" Type="http://schemas.openxmlformats.org/officeDocument/2006/relationships/hyperlink" Target="http://www.kartofel.org/bolezn/wart/wart.htm" TargetMode="External"/><Relationship Id="rId9" Type="http://schemas.openxmlformats.org/officeDocument/2006/relationships/hyperlink" Target="http://www.photoclub.com.ua/_/106334.jpeg?0" TargetMode="External"/><Relationship Id="rId14" Type="http://schemas.openxmlformats.org/officeDocument/2006/relationships/hyperlink" Target="http://nikkolai.flamber.ru/files/photos/1171545893/1182346186_f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http://www.kartofel.org/bolezn/klubni/hranenie.htm" TargetMode="External"/><Relationship Id="rId7" Type="http://schemas.openxmlformats.org/officeDocument/2006/relationships/hyperlink" Target="http://www.kartofel.org/bolezn/wart/wart.ht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www.kartofel.org/bolezn/parsha/parsha.htm" TargetMode="External"/><Relationship Id="rId10" Type="http://schemas.openxmlformats.org/officeDocument/2006/relationships/image" Target="../media/image8.jpeg"/><Relationship Id="rId4" Type="http://schemas.openxmlformats.org/officeDocument/2006/relationships/image" Target="../media/image5.jpeg"/><Relationship Id="rId9" Type="http://schemas.openxmlformats.org/officeDocument/2006/relationships/hyperlink" Target="http://www.kartofel.org/bolezn/oosporoz/oosporoz.ht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erno-ua.com/img/ufiles/Image/2006July_4/ris_3_1a.gi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80" y="500034"/>
            <a:ext cx="5888736" cy="24384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C000"/>
                </a:solidFill>
              </a:rPr>
              <a:t>Презентация к занятию</a:t>
            </a:r>
            <a:br>
              <a:rPr lang="ru-RU" sz="3600" dirty="0" smtClean="0">
                <a:solidFill>
                  <a:srgbClr val="FFC000"/>
                </a:solidFill>
              </a:rPr>
            </a:br>
            <a:r>
              <a:rPr lang="ru-RU" sz="3600" dirty="0" smtClean="0">
                <a:solidFill>
                  <a:srgbClr val="FFC000"/>
                </a:solidFill>
              </a:rPr>
              <a:t>«Ах, картошечка, картошка!»</a:t>
            </a:r>
            <a:br>
              <a:rPr lang="ru-RU" sz="3600" dirty="0" smtClean="0">
                <a:solidFill>
                  <a:srgbClr val="FFC000"/>
                </a:solidFill>
              </a:rPr>
            </a:b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66" y="2643175"/>
            <a:ext cx="6500834" cy="2071702"/>
          </a:xfrm>
        </p:spPr>
        <p:txBody>
          <a:bodyPr/>
          <a:lstStyle/>
          <a:p>
            <a:pPr algn="ctr"/>
            <a:r>
              <a:rPr lang="ru-RU" dirty="0" smtClean="0"/>
              <a:t>Автор: Горобинская Лариса Владимировна, методист, педагог дополнительного образования</a:t>
            </a:r>
          </a:p>
          <a:p>
            <a:pPr algn="ctr"/>
            <a:r>
              <a:rPr lang="ru-RU" dirty="0" smtClean="0"/>
              <a:t>МОУ ДОД «Красноселькупский центр дополнительного образования детей» </a:t>
            </a:r>
            <a:endParaRPr lang="ru-RU" dirty="0"/>
          </a:p>
        </p:txBody>
      </p:sp>
      <p:pic>
        <p:nvPicPr>
          <p:cNvPr id="1026" name="Picture 2" descr="Изображение 07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22" y="4714876"/>
            <a:ext cx="4834267" cy="41576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357430" y="8572528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Красноселькуп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-2012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 descr="Картинка 8 из 96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287463"/>
            <a:ext cx="6858000" cy="499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2" descr="Картинка 27 из 96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929188"/>
            <a:ext cx="6858000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5286375" y="8643938"/>
            <a:ext cx="1571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Слайд № </a:t>
            </a:r>
            <a:r>
              <a:rPr lang="en-US" b="1" dirty="0" smtClean="0"/>
              <a:t>10</a:t>
            </a:r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14313" y="1071563"/>
            <a:ext cx="6643687" cy="939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4800" b="1" i="1" dirty="0">
                <a:solidFill>
                  <a:schemeClr val="tx2"/>
                </a:solidFill>
                <a:latin typeface="Consolas" pitchFamily="49" charset="0"/>
                <a:ea typeface="+mj-ea"/>
                <a:cs typeface="+mj-cs"/>
              </a:rPr>
              <a:t>Изготовление«ЁЖИКА»</a:t>
            </a:r>
          </a:p>
        </p:txBody>
      </p:sp>
      <p:pic>
        <p:nvPicPr>
          <p:cNvPr id="17411" name="Picture 4" descr="Картинка 5 из 15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430463"/>
            <a:ext cx="6858000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5214938" y="8858250"/>
            <a:ext cx="16430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dirty="0"/>
              <a:t>Слайд № </a:t>
            </a:r>
            <a:r>
              <a:rPr lang="ru-RU" dirty="0" smtClean="0"/>
              <a:t>1</a:t>
            </a:r>
            <a:r>
              <a:rPr lang="en-US" dirty="0" smtClean="0"/>
              <a:t>1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813" y="0"/>
            <a:ext cx="5572125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solidFill>
                  <a:schemeClr val="accent3">
                    <a:lumMod val="75000"/>
                  </a:schemeClr>
                </a:solidFill>
              </a:rPr>
              <a:t>Материалы необходимые для выполнения работы</a:t>
            </a:r>
          </a:p>
        </p:txBody>
      </p:sp>
      <p:pic>
        <p:nvPicPr>
          <p:cNvPr id="18435" name="Picture 3" descr="D:\Новая папка (2)\Лидер 2 смена -08 (2) 12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716213"/>
            <a:ext cx="6858000" cy="482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кругленная прямоугольная выноска 11"/>
          <p:cNvSpPr/>
          <p:nvPr/>
        </p:nvSpPr>
        <p:spPr>
          <a:xfrm>
            <a:off x="5143512" y="1714500"/>
            <a:ext cx="1428760" cy="612977"/>
          </a:xfrm>
          <a:prstGeom prst="wedgeRoundRectCallout">
            <a:avLst>
              <a:gd name="adj1" fmla="val -108833"/>
              <a:gd name="adj2" fmla="val 406698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/>
              <a:t>Картошка </a:t>
            </a: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2643182" y="1930334"/>
            <a:ext cx="1857388" cy="540555"/>
          </a:xfrm>
          <a:prstGeom prst="wedgeRoundRectCallout">
            <a:avLst>
              <a:gd name="adj1" fmla="val -27958"/>
              <a:gd name="adj2" fmla="val 16485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/>
              <a:t>Пластилин </a:t>
            </a: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285728" y="1714480"/>
            <a:ext cx="1857388" cy="755524"/>
          </a:xfrm>
          <a:prstGeom prst="wedgeRoundRectCallout">
            <a:avLst>
              <a:gd name="adj1" fmla="val -13056"/>
              <a:gd name="adj2" fmla="val 379284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Макароны </a:t>
            </a: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571480" y="8144487"/>
            <a:ext cx="2571768" cy="612148"/>
          </a:xfrm>
          <a:prstGeom prst="wedgeRoundRectCallout">
            <a:avLst>
              <a:gd name="adj1" fmla="val 76067"/>
              <a:gd name="adj2" fmla="val -245146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400" dirty="0"/>
              <a:t>Зубные палочки</a:t>
            </a:r>
          </a:p>
        </p:txBody>
      </p:sp>
      <p:sp>
        <p:nvSpPr>
          <p:cNvPr id="17" name="Скругленная прямоугольная выноска 16"/>
          <p:cNvSpPr/>
          <p:nvPr/>
        </p:nvSpPr>
        <p:spPr>
          <a:xfrm>
            <a:off x="4214818" y="7786710"/>
            <a:ext cx="1714512" cy="714380"/>
          </a:xfrm>
          <a:prstGeom prst="wedgeRoundRectCallout">
            <a:avLst>
              <a:gd name="adj1" fmla="val 52909"/>
              <a:gd name="adj2" fmla="val -298181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Булавки </a:t>
            </a:r>
          </a:p>
        </p:txBody>
      </p:sp>
      <p:sp>
        <p:nvSpPr>
          <p:cNvPr id="18451" name="TextBox 8"/>
          <p:cNvSpPr txBox="1">
            <a:spLocks noChangeArrowheads="1"/>
          </p:cNvSpPr>
          <p:nvPr/>
        </p:nvSpPr>
        <p:spPr bwMode="auto">
          <a:xfrm>
            <a:off x="5214938" y="8715375"/>
            <a:ext cx="16430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Слайд №</a:t>
            </a:r>
            <a:r>
              <a:rPr lang="ru-RU" dirty="0" smtClean="0"/>
              <a:t>1</a:t>
            </a:r>
            <a:r>
              <a:rPr lang="en-US" dirty="0" smtClean="0"/>
              <a:t>2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484438"/>
            <a:ext cx="3500438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55988" y="2484438"/>
            <a:ext cx="3402012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243513"/>
            <a:ext cx="34290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29000" y="5294313"/>
            <a:ext cx="3429000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TextBox 5"/>
          <p:cNvSpPr txBox="1">
            <a:spLocks noChangeArrowheads="1"/>
          </p:cNvSpPr>
          <p:nvPr/>
        </p:nvSpPr>
        <p:spPr bwMode="auto">
          <a:xfrm>
            <a:off x="5429250" y="8858250"/>
            <a:ext cx="14446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Слайд №</a:t>
            </a:r>
            <a:r>
              <a:rPr lang="ru-RU" dirty="0" smtClean="0"/>
              <a:t>1</a:t>
            </a:r>
            <a:r>
              <a:rPr lang="en-US" dirty="0" smtClean="0"/>
              <a:t>3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7" descr="Картинка 9 из 1274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38" y="4143372"/>
            <a:ext cx="6850062" cy="50006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4786322" y="8497888"/>
            <a:ext cx="18303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dirty="0"/>
              <a:t>Слайд № </a:t>
            </a:r>
            <a:r>
              <a:rPr lang="ru-RU" dirty="0" smtClean="0"/>
              <a:t>1</a:t>
            </a:r>
            <a:r>
              <a:rPr lang="en-US" dirty="0" smtClean="0"/>
              <a:t>4</a:t>
            </a:r>
            <a:endParaRPr lang="ru-RU" dirty="0"/>
          </a:p>
          <a:p>
            <a:pPr algn="r"/>
            <a:endParaRPr lang="ru-RU" dirty="0"/>
          </a:p>
        </p:txBody>
      </p:sp>
      <p:pic>
        <p:nvPicPr>
          <p:cNvPr id="4" name="Picture 6" descr="C:\Users\AleksPro\Desktop\аттестация 2009\Лидер 2 смена -08 (2) 122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"/>
            <a:ext cx="6858000" cy="47863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3" descr="Картинка 27 из 1274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3619483" cy="27146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7" name="Picture 7" descr="Картинка 5 из 12746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876" y="0"/>
            <a:ext cx="3731540" cy="26431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08" name="TextBox 5"/>
          <p:cNvSpPr txBox="1">
            <a:spLocks noChangeArrowheads="1"/>
          </p:cNvSpPr>
          <p:nvPr/>
        </p:nvSpPr>
        <p:spPr bwMode="auto">
          <a:xfrm>
            <a:off x="5286375" y="8643938"/>
            <a:ext cx="1444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Слайд №16</a:t>
            </a:r>
          </a:p>
          <a:p>
            <a:endParaRPr lang="ru-RU" dirty="0"/>
          </a:p>
        </p:txBody>
      </p:sp>
      <p:pic>
        <p:nvPicPr>
          <p:cNvPr id="7" name="Picture 9" descr="Картинка 20 из 12746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2643174"/>
            <a:ext cx="3524269" cy="30003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2" descr="Картинка 803 из 12746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0" y="5714976"/>
            <a:ext cx="3571876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Картинка 931 из 12746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3571876" y="4733238"/>
            <a:ext cx="3286124" cy="44107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5" descr="Картинка 890 из 12746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3374548" y="2571736"/>
            <a:ext cx="3483452" cy="2286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Прямоугольник 4"/>
          <p:cNvSpPr>
            <a:spLocks noChangeArrowheads="1"/>
          </p:cNvSpPr>
          <p:nvPr/>
        </p:nvSpPr>
        <p:spPr bwMode="auto">
          <a:xfrm>
            <a:off x="0" y="8774668"/>
            <a:ext cx="15087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Слайд №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8" y="0"/>
            <a:ext cx="657227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</a:rPr>
              <a:t>Ёжики на лесной поляночке</a:t>
            </a:r>
            <a:endParaRPr lang="ru-RU" sz="40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6869" name="Прямоугольник 4"/>
          <p:cNvSpPr>
            <a:spLocks noChangeArrowheads="1"/>
          </p:cNvSpPr>
          <p:nvPr/>
        </p:nvSpPr>
        <p:spPr bwMode="auto">
          <a:xfrm>
            <a:off x="5349875" y="8774113"/>
            <a:ext cx="15087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Слайд №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Picture 3" descr="Картинка 437 из 1274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66" y="5643570"/>
            <a:ext cx="1928775" cy="15430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5" descr="Картинка 391 из 12746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 t="-12008" r="-4574"/>
          <a:stretch>
            <a:fillRect/>
          </a:stretch>
        </p:blipFill>
        <p:spPr bwMode="auto">
          <a:xfrm>
            <a:off x="4214818" y="5643570"/>
            <a:ext cx="2071702" cy="15265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Картинка 353 из 12746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71678" y="7072330"/>
            <a:ext cx="2212322" cy="16463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2" descr="C:\Документы!\Мамино\D\с флеш 17.10.2009\фотографии мир природы\поделки\Изображение 200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85794" y="1357290"/>
            <a:ext cx="5207008" cy="39052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/>
          <p:cNvSpPr txBox="1">
            <a:spLocks/>
          </p:cNvSpPr>
          <p:nvPr/>
        </p:nvSpPr>
        <p:spPr>
          <a:xfrm>
            <a:off x="0" y="1142976"/>
            <a:ext cx="6858000" cy="642942"/>
          </a:xfrm>
          <a:prstGeom prst="rect">
            <a:avLst/>
          </a:prstGeom>
        </p:spPr>
        <p:txBody>
          <a:bodyPr>
            <a:normAutofit fontScale="67500" lnSpcReduction="200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Ссылки на источники в интернете 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2428860"/>
            <a:ext cx="6858000" cy="5143536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ru-RU" sz="1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http://www.kartofel.org/bolezn/klubni/hranenie.htm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http://www.kartofel.org/bolezn/parsha/parsha.htm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http://www.kartofel.org/bolezn/wart/wart.htm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http://www.kartofel.org/bolezn/oosporoz/oosporoz.htm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http://www.vpole.ru/i/trade/centre/15380615015707.jpg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http://eurotec.by.ru/imggrimme/3.jpg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http://i033.radikal.ru/0711/2c/aafa6200e1d7.jpg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http://www.photoclub.com.ua/_/106334.jpeg?0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10"/>
              </a:rPr>
              <a:t>http://nstur.narod.ru/vyksa_pic/osen2006/P9190029.JPG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11"/>
              </a:rPr>
              <a:t>http://www.olympus.partak.ru/photo/data/media/8/2004-07-04_164340.jpg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12"/>
              </a:rPr>
              <a:t>http://www.zheldor.info/forums/uploads/1178019749/gallery_7397_11_88621.jpg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13"/>
              </a:rPr>
              <a:t>http://dzhafaroff.flamber.ru/files/photos/1171545893/1182346186_e.jpg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14"/>
              </a:rPr>
              <a:t>http://nikkolai.flamber.ru/files/photos/1171545893/1182346186_f.jpg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15"/>
              </a:rPr>
              <a:t>http://www.photoforum.ru/f/photo/000/369/369706_83.jpg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16"/>
              </a:rPr>
              <a:t>http://infarct.narod.ru/photos/k/4.jpg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17"/>
              </a:rPr>
              <a:t>http://www.kidsoft.ru/files/dphoto/000103/000103.jpg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18"/>
              </a:rPr>
              <a:t>http://www.dphotographer.com.ua/gallery/data/media/12/P7152675.jpg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19"/>
              </a:rPr>
              <a:t>http://vorle.ru/forum/user_foto/612b0268af5e4d6bc53fdd4b37fb1c3b.jpeg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14500"/>
            <a:ext cx="6858000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0" y="357188"/>
            <a:ext cx="6858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FFC000"/>
                </a:solidFill>
                <a:latin typeface="Calibri" pitchFamily="34" charset="0"/>
              </a:rPr>
              <a:t>Тема занятия: </a:t>
            </a:r>
            <a:endParaRPr lang="ru-RU" sz="3600" b="1" i="1" dirty="0" smtClean="0">
              <a:solidFill>
                <a:srgbClr val="FFC000"/>
              </a:solidFill>
              <a:latin typeface="Calibri" pitchFamily="34" charset="0"/>
            </a:endParaRPr>
          </a:p>
          <a:p>
            <a:pPr algn="ctr"/>
            <a:r>
              <a:rPr lang="ru-RU" sz="3600" b="1" i="1" dirty="0" smtClean="0">
                <a:solidFill>
                  <a:srgbClr val="FFC000"/>
                </a:solidFill>
                <a:latin typeface="Calibri" pitchFamily="34" charset="0"/>
              </a:rPr>
              <a:t>«Ах</a:t>
            </a:r>
            <a:r>
              <a:rPr lang="ru-RU" sz="3600" b="1" i="1" dirty="0">
                <a:solidFill>
                  <a:srgbClr val="FFC000"/>
                </a:solidFill>
                <a:latin typeface="Calibri" pitchFamily="34" charset="0"/>
              </a:rPr>
              <a:t>, картошечка, </a:t>
            </a:r>
            <a:r>
              <a:rPr lang="ru-RU" sz="3600" b="1" i="1" dirty="0" smtClean="0">
                <a:solidFill>
                  <a:srgbClr val="FFC000"/>
                </a:solidFill>
                <a:latin typeface="Calibri" pitchFamily="34" charset="0"/>
              </a:rPr>
              <a:t>картошка!»</a:t>
            </a:r>
            <a:endParaRPr lang="ru-RU" sz="3600" b="1" i="1" dirty="0">
              <a:solidFill>
                <a:srgbClr val="FFC000"/>
              </a:solidFill>
              <a:latin typeface="Calibri" pitchFamily="34" charset="0"/>
            </a:endParaRPr>
          </a:p>
        </p:txBody>
      </p:sp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5541963" y="8774113"/>
            <a:ext cx="13163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Слайд </a:t>
            </a:r>
            <a:r>
              <a:rPr lang="ru-RU" dirty="0" smtClean="0"/>
              <a:t>№2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3" y="1214438"/>
            <a:ext cx="5527675" cy="721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Box 3"/>
          <p:cNvSpPr txBox="1">
            <a:spLocks noChangeArrowheads="1"/>
          </p:cNvSpPr>
          <p:nvPr/>
        </p:nvSpPr>
        <p:spPr bwMode="auto">
          <a:xfrm>
            <a:off x="5476875" y="8774113"/>
            <a:ext cx="13805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Слайд № </a:t>
            </a:r>
            <a:r>
              <a:rPr lang="en-US" dirty="0" smtClean="0"/>
              <a:t>3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938213"/>
            <a:ext cx="6172200" cy="1524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dirty="0" smtClean="0"/>
              <a:t> </a:t>
            </a:r>
            <a:r>
              <a:rPr lang="ru-RU" sz="4500" b="1" i="1" dirty="0" smtClean="0"/>
              <a:t>БОЛЕЗНИ</a:t>
            </a:r>
            <a:r>
              <a:rPr lang="en-US" sz="4500" b="1" i="1" dirty="0" smtClean="0"/>
              <a:t> </a:t>
            </a:r>
            <a:r>
              <a:rPr lang="ru-RU" sz="4500" b="1" i="1" dirty="0" smtClean="0"/>
              <a:t>И</a:t>
            </a:r>
            <a:r>
              <a:rPr lang="en-US" sz="4500" b="1" i="1" dirty="0" smtClean="0"/>
              <a:t> </a:t>
            </a:r>
            <a:r>
              <a:rPr lang="ru-RU" sz="4500" b="1" i="1" dirty="0" smtClean="0"/>
              <a:t>ВРЕДИТЕЛИ</a:t>
            </a:r>
            <a:r>
              <a:rPr lang="en-US" sz="4500" b="1" i="1" dirty="0" smtClean="0"/>
              <a:t> </a:t>
            </a:r>
            <a:r>
              <a:rPr lang="ru-RU" sz="4500" b="1" i="1" dirty="0" smtClean="0"/>
              <a:t>КАРТОФЕЛЯ</a:t>
            </a:r>
            <a:r>
              <a:rPr lang="en-US" sz="4500" dirty="0" smtClean="0"/>
              <a:t> </a:t>
            </a:r>
            <a:endParaRPr lang="ru-RU" sz="450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844675" y="1476375"/>
            <a:ext cx="3028950" cy="591185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b="1" i="1" dirty="0"/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5413375" y="8774113"/>
            <a:ext cx="14446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Слайд  № </a:t>
            </a:r>
            <a:r>
              <a:rPr lang="en-US" dirty="0" smtClean="0"/>
              <a:t>4</a:t>
            </a:r>
            <a:endParaRPr lang="ru-RU" dirty="0"/>
          </a:p>
        </p:txBody>
      </p:sp>
      <p:pic>
        <p:nvPicPr>
          <p:cNvPr id="819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00375"/>
            <a:ext cx="685800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торичный рост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66" y="2500298"/>
            <a:ext cx="2955195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Парша обыкновенная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14" y="2500298"/>
            <a:ext cx="2968948" cy="23971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244" name="TextBox 5"/>
          <p:cNvSpPr txBox="1">
            <a:spLocks noChangeArrowheads="1"/>
          </p:cNvSpPr>
          <p:nvPr/>
        </p:nvSpPr>
        <p:spPr bwMode="auto">
          <a:xfrm>
            <a:off x="5429250" y="8715375"/>
            <a:ext cx="13805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Слайд </a:t>
            </a:r>
            <a:r>
              <a:rPr lang="ru-RU" dirty="0" smtClean="0"/>
              <a:t>№</a:t>
            </a:r>
            <a:r>
              <a:rPr lang="en-US" dirty="0" smtClean="0"/>
              <a:t> 5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29066" y="2000232"/>
            <a:ext cx="2664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обыкновенная парша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604" y="1928794"/>
            <a:ext cx="26821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Деформация клубней</a:t>
            </a:r>
            <a:endParaRPr lang="ru-RU" dirty="0"/>
          </a:p>
        </p:txBody>
      </p:sp>
      <p:pic>
        <p:nvPicPr>
          <p:cNvPr id="8" name="Рисунок 7" descr="Рак картофеля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66" y="6286512"/>
            <a:ext cx="2928958" cy="2321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928670" y="5429256"/>
            <a:ext cx="1948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Рак картофеля</a:t>
            </a:r>
            <a:endParaRPr lang="ru-RU" dirty="0"/>
          </a:p>
        </p:txBody>
      </p:sp>
      <p:pic>
        <p:nvPicPr>
          <p:cNvPr id="10" name="Рисунок 9" descr="Ооспороз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643314" y="6357950"/>
            <a:ext cx="2857496" cy="21479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4071942" y="5357818"/>
            <a:ext cx="3429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Фитофтороз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85800" y="285720"/>
            <a:ext cx="6172200" cy="1524000"/>
          </a:xfrm>
        </p:spPr>
        <p:txBody>
          <a:bodyPr/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Болезни картофеля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42900" y="388938"/>
            <a:ext cx="6172200" cy="1182687"/>
          </a:xfrm>
        </p:spPr>
        <p:txBody>
          <a:bodyPr/>
          <a:lstStyle/>
          <a:p>
            <a:pPr eaLnBrk="1" hangingPunct="1"/>
            <a:r>
              <a:rPr lang="ru-RU" b="1" i="1" dirty="0" smtClean="0"/>
              <a:t>Картофельная моль</a:t>
            </a:r>
          </a:p>
        </p:txBody>
      </p:sp>
      <p:sp>
        <p:nvSpPr>
          <p:cNvPr id="12291" name="Rectangle 9"/>
          <p:cNvSpPr>
            <a:spLocks noGrp="1" noChangeArrowheads="1"/>
          </p:cNvSpPr>
          <p:nvPr>
            <p:ph sz="half" idx="4294967295"/>
          </p:nvPr>
        </p:nvSpPr>
        <p:spPr>
          <a:xfrm>
            <a:off x="342900" y="2540000"/>
            <a:ext cx="3028950" cy="5486400"/>
          </a:xfrm>
        </p:spPr>
        <p:txBody>
          <a:bodyPr/>
          <a:lstStyle/>
          <a:p>
            <a:pPr eaLnBrk="1" hangingPunct="1"/>
            <a:r>
              <a:rPr lang="ru-RU" sz="2800" dirty="0" smtClean="0"/>
              <a:t>теплолюбивое насекомое, способное развиваться не только летом, но и зимой при температуре хранения картофеля выше 10oС. </a:t>
            </a:r>
          </a:p>
        </p:txBody>
      </p:sp>
      <p:pic>
        <p:nvPicPr>
          <p:cNvPr id="12292" name="Picture 12" descr="Картофельная моль и ее личинка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3643313" y="1500188"/>
            <a:ext cx="2428875" cy="3316287"/>
          </a:xfrm>
          <a:noFill/>
        </p:spPr>
      </p:pic>
      <p:pic>
        <p:nvPicPr>
          <p:cNvPr id="12293" name="Picture 5" descr="Повреждения клубня личинкой картофельной моли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38" y="4786313"/>
            <a:ext cx="3429000" cy="347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TextBox 5"/>
          <p:cNvSpPr txBox="1">
            <a:spLocks noChangeArrowheads="1"/>
          </p:cNvSpPr>
          <p:nvPr/>
        </p:nvSpPr>
        <p:spPr bwMode="auto">
          <a:xfrm>
            <a:off x="5476875" y="8774113"/>
            <a:ext cx="13805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Слайд № </a:t>
            </a:r>
            <a:r>
              <a:rPr lang="en-US" dirty="0" smtClean="0"/>
              <a:t>6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42900" y="388938"/>
            <a:ext cx="6172200" cy="1846262"/>
          </a:xfrm>
        </p:spPr>
        <p:txBody>
          <a:bodyPr/>
          <a:lstStyle/>
          <a:p>
            <a:pPr eaLnBrk="1" hangingPunct="1"/>
            <a:r>
              <a:rPr lang="ru-RU" sz="4000" b="1" i="1" dirty="0" smtClean="0"/>
              <a:t>Проволочники</a:t>
            </a:r>
            <a:br>
              <a:rPr lang="ru-RU" sz="4000" b="1" i="1" dirty="0" smtClean="0"/>
            </a:br>
            <a:endParaRPr lang="ru-RU" sz="4000" b="1" i="1" dirty="0" smtClean="0"/>
          </a:p>
        </p:txBody>
      </p:sp>
      <p:sp>
        <p:nvSpPr>
          <p:cNvPr id="12292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0" y="1714500"/>
            <a:ext cx="3028950" cy="5486400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/>
              <a:t>Проволочники - желтоватые жесткие червячки длиной до 3 см - личинки жуков-щелкунов (полосатого, темного, посевного, черного, блестящего, степного, широкого, сибирского). </a:t>
            </a:r>
          </a:p>
        </p:txBody>
      </p:sp>
      <p:pic>
        <p:nvPicPr>
          <p:cNvPr id="13316" name="Picture 7" descr="Жук-щелкун и его личинка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257550" y="2144713"/>
            <a:ext cx="1622425" cy="2293937"/>
          </a:xfrm>
          <a:noFill/>
        </p:spPr>
      </p:pic>
      <p:pic>
        <p:nvPicPr>
          <p:cNvPr id="13317" name="Picture 8" descr="Личинки-проволочники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914900" y="2214563"/>
            <a:ext cx="1771650" cy="2279650"/>
          </a:xfrm>
          <a:noFill/>
        </p:spPr>
      </p:pic>
      <p:pic>
        <p:nvPicPr>
          <p:cNvPr id="13318" name="Picture 9" descr="provol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71800" y="5143500"/>
            <a:ext cx="1828800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0" descr="provol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00600" y="5143500"/>
            <a:ext cx="2057400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TextBox 7"/>
          <p:cNvSpPr txBox="1">
            <a:spLocks noChangeArrowheads="1"/>
          </p:cNvSpPr>
          <p:nvPr/>
        </p:nvSpPr>
        <p:spPr bwMode="auto">
          <a:xfrm>
            <a:off x="5500688" y="8786813"/>
            <a:ext cx="13805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Слайд № </a:t>
            </a:r>
            <a:r>
              <a:rPr lang="en-US" dirty="0" smtClean="0"/>
              <a:t>7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42900" y="388938"/>
            <a:ext cx="6172200" cy="1846262"/>
          </a:xfrm>
        </p:spPr>
        <p:txBody>
          <a:bodyPr/>
          <a:lstStyle/>
          <a:p>
            <a:pPr eaLnBrk="1" hangingPunct="1"/>
            <a:r>
              <a:rPr lang="ru-RU" sz="4000" b="1" i="1" dirty="0" smtClean="0"/>
              <a:t>Колорадский жук </a:t>
            </a:r>
            <a:br>
              <a:rPr lang="ru-RU" sz="4000" b="1" i="1" dirty="0" smtClean="0"/>
            </a:br>
            <a:endParaRPr lang="ru-RU" sz="4000" b="1" i="1" dirty="0" smtClean="0"/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28813"/>
            <a:ext cx="2800350" cy="3889375"/>
          </a:xfrm>
        </p:spPr>
        <p:txBody>
          <a:bodyPr/>
          <a:lstStyle/>
          <a:p>
            <a:pPr eaLnBrk="1" hangingPunct="1"/>
            <a:r>
              <a:rPr lang="ru-RU" sz="2800" dirty="0" smtClean="0"/>
              <a:t>Один из наиболее опасных вредителей картофеля и других пасленовых культур </a:t>
            </a:r>
          </a:p>
        </p:txBody>
      </p:sp>
      <p:pic>
        <p:nvPicPr>
          <p:cNvPr id="14340" name="Picture 8" descr="Колорадский жук, его личинка и куколка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14313" y="5786438"/>
            <a:ext cx="2928937" cy="3079750"/>
          </a:xfrm>
          <a:noFill/>
        </p:spPr>
      </p:pic>
      <p:pic>
        <p:nvPicPr>
          <p:cNvPr id="14341" name="Picture 9" descr="Самочка и яйца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2714625" y="1643063"/>
            <a:ext cx="3929063" cy="1739900"/>
          </a:xfrm>
          <a:noFill/>
        </p:spPr>
      </p:pic>
      <p:pic>
        <p:nvPicPr>
          <p:cNvPr id="14342" name="Picture 10" descr="Личинки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/>
          <a:srcRect/>
          <a:stretch>
            <a:fillRect/>
          </a:stretch>
        </p:blipFill>
        <p:spPr>
          <a:xfrm>
            <a:off x="2643188" y="3500438"/>
            <a:ext cx="3975100" cy="1636712"/>
          </a:xfrm>
          <a:noFill/>
        </p:spPr>
      </p:pic>
      <p:pic>
        <p:nvPicPr>
          <p:cNvPr id="14343" name="Picture 11" descr="Жуки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6"/>
          <a:srcRect/>
          <a:stretch>
            <a:fillRect/>
          </a:stretch>
        </p:blipFill>
        <p:spPr>
          <a:xfrm>
            <a:off x="3357563" y="5357813"/>
            <a:ext cx="3286125" cy="3359150"/>
          </a:xfrm>
          <a:noFill/>
        </p:spPr>
      </p:pic>
      <p:sp>
        <p:nvSpPr>
          <p:cNvPr id="14344" name="TextBox 7"/>
          <p:cNvSpPr txBox="1">
            <a:spLocks noChangeArrowheads="1"/>
          </p:cNvSpPr>
          <p:nvPr/>
        </p:nvSpPr>
        <p:spPr bwMode="auto">
          <a:xfrm>
            <a:off x="5476875" y="8820150"/>
            <a:ext cx="138050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Слайд № </a:t>
            </a:r>
            <a:r>
              <a:rPr lang="en-US" dirty="0" smtClean="0"/>
              <a:t>8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8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7" name="Rectangle 13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857250"/>
            <a:ext cx="6172200" cy="18462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/>
              <a:t>Специальная техника для посадки и уборки картофеля </a:t>
            </a:r>
            <a:r>
              <a:rPr lang="ru-RU" sz="4000" b="1" i="1" dirty="0"/>
              <a:t/>
            </a:r>
            <a:br>
              <a:rPr lang="ru-RU" sz="4000" b="1" i="1" dirty="0"/>
            </a:br>
            <a:endParaRPr lang="ru-RU" sz="4000" b="1" i="1" dirty="0"/>
          </a:p>
        </p:txBody>
      </p:sp>
      <p:pic>
        <p:nvPicPr>
          <p:cNvPr id="15363" name="Рисунок 15" descr="Картинка 1 из 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286000"/>
            <a:ext cx="68580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5357813" y="8715375"/>
            <a:ext cx="138050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Слайд № </a:t>
            </a:r>
            <a:r>
              <a:rPr lang="en-US" dirty="0" smtClean="0"/>
              <a:t>9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2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2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584</TotalTime>
  <Words>263</Words>
  <Application>Microsoft Office PowerPoint</Application>
  <PresentationFormat>Экран (4:3)</PresentationFormat>
  <Paragraphs>78</Paragraphs>
  <Slides>17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Презентация к занятию «Ах, картошечка, картошка!» </vt:lpstr>
      <vt:lpstr>Слайд 2</vt:lpstr>
      <vt:lpstr>Слайд 3</vt:lpstr>
      <vt:lpstr>  БОЛЕЗНИ И ВРЕДИТЕЛИ КАРТОФЕЛЯ </vt:lpstr>
      <vt:lpstr>Болезни картофеля</vt:lpstr>
      <vt:lpstr>Картофельная моль</vt:lpstr>
      <vt:lpstr>Проволочники </vt:lpstr>
      <vt:lpstr>Колорадский жук  </vt:lpstr>
      <vt:lpstr>Специальная техника для посадки и уборки картофеля 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muk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Valente</cp:lastModifiedBy>
  <cp:revision>54</cp:revision>
  <dcterms:created xsi:type="dcterms:W3CDTF">2008-02-28T09:29:26Z</dcterms:created>
  <dcterms:modified xsi:type="dcterms:W3CDTF">2012-03-11T20:29:05Z</dcterms:modified>
</cp:coreProperties>
</file>