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1" r:id="rId4"/>
    <p:sldId id="260" r:id="rId5"/>
    <p:sldId id="262" r:id="rId6"/>
    <p:sldId id="263" r:id="rId7"/>
    <p:sldId id="264" r:id="rId8"/>
    <p:sldId id="265" r:id="rId9"/>
    <p:sldId id="269" r:id="rId10"/>
    <p:sldId id="266" r:id="rId11"/>
    <p:sldId id="273" r:id="rId12"/>
    <p:sldId id="270" r:id="rId13"/>
    <p:sldId id="271" r:id="rId14"/>
    <p:sldId id="267" r:id="rId15"/>
    <p:sldId id="268" r:id="rId16"/>
    <p:sldId id="259" r:id="rId17"/>
    <p:sldId id="272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568450" y="4454525"/>
            <a:ext cx="7573963" cy="952500"/>
          </a:xfrm>
          <a:prstGeom prst="rect">
            <a:avLst/>
          </a:prstGeom>
          <a:solidFill>
            <a:schemeClr val="bg2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ru-RU" sz="2400">
              <a:latin typeface="Times New Roman" pitchFamily="18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6415088"/>
            <a:ext cx="9142413" cy="441325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ru-RU" sz="2400">
              <a:latin typeface="Times New Roman" pitchFamily="18" charset="0"/>
            </a:endParaRPr>
          </a:p>
        </p:txBody>
      </p:sp>
      <p:sp>
        <p:nvSpPr>
          <p:cNvPr id="6" name="Freeform 4"/>
          <p:cNvSpPr>
            <a:spLocks/>
          </p:cNvSpPr>
          <p:nvPr/>
        </p:nvSpPr>
        <p:spPr bwMode="auto">
          <a:xfrm>
            <a:off x="7573963" y="5902325"/>
            <a:ext cx="1570037" cy="955675"/>
          </a:xfrm>
          <a:custGeom>
            <a:avLst/>
            <a:gdLst/>
            <a:ahLst/>
            <a:cxnLst>
              <a:cxn ang="0">
                <a:pos x="243" y="0"/>
              </a:cxn>
              <a:cxn ang="0">
                <a:pos x="988" y="346"/>
              </a:cxn>
              <a:cxn ang="0">
                <a:pos x="953" y="600"/>
              </a:cxn>
              <a:cxn ang="0">
                <a:pos x="0" y="601"/>
              </a:cxn>
              <a:cxn ang="0">
                <a:pos x="243" y="0"/>
              </a:cxn>
            </a:cxnLst>
            <a:rect l="0" t="0" r="r" b="b"/>
            <a:pathLst>
              <a:path w="989" h="602">
                <a:moveTo>
                  <a:pt x="243" y="0"/>
                </a:moveTo>
                <a:lnTo>
                  <a:pt x="988" y="346"/>
                </a:lnTo>
                <a:lnTo>
                  <a:pt x="953" y="600"/>
                </a:lnTo>
                <a:lnTo>
                  <a:pt x="0" y="601"/>
                </a:lnTo>
                <a:lnTo>
                  <a:pt x="243" y="0"/>
                </a:lnTo>
              </a:path>
            </a:pathLst>
          </a:custGeom>
          <a:solidFill>
            <a:schemeClr val="tx1">
              <a:alpha val="50000"/>
            </a:schemeClr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>
            <a:off x="7575550" y="6176963"/>
            <a:ext cx="1568450" cy="681037"/>
          </a:xfrm>
          <a:custGeom>
            <a:avLst/>
            <a:gdLst/>
            <a:ahLst/>
            <a:cxnLst>
              <a:cxn ang="0">
                <a:pos x="0" y="428"/>
              </a:cxn>
              <a:cxn ang="0">
                <a:pos x="427" y="0"/>
              </a:cxn>
              <a:cxn ang="0">
                <a:pos x="987" y="219"/>
              </a:cxn>
              <a:cxn ang="0">
                <a:pos x="987" y="428"/>
              </a:cxn>
              <a:cxn ang="0">
                <a:pos x="0" y="428"/>
              </a:cxn>
            </a:cxnLst>
            <a:rect l="0" t="0" r="r" b="b"/>
            <a:pathLst>
              <a:path w="988" h="429">
                <a:moveTo>
                  <a:pt x="0" y="428"/>
                </a:moveTo>
                <a:lnTo>
                  <a:pt x="427" y="0"/>
                </a:lnTo>
                <a:lnTo>
                  <a:pt x="987" y="219"/>
                </a:lnTo>
                <a:lnTo>
                  <a:pt x="987" y="428"/>
                </a:lnTo>
                <a:lnTo>
                  <a:pt x="0" y="428"/>
                </a:lnTo>
              </a:path>
            </a:pathLst>
          </a:custGeom>
          <a:solidFill>
            <a:schemeClr val="folHlink"/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9142413" cy="1295400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ru-RU" sz="2400">
              <a:latin typeface="Times New Roman" pitchFamily="18" charset="0"/>
            </a:endParaRPr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0" y="0"/>
            <a:ext cx="2211388" cy="68580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392" y="240"/>
              </a:cxn>
              <a:cxn ang="0">
                <a:pos x="288" y="4319"/>
              </a:cxn>
              <a:cxn ang="0">
                <a:pos x="0" y="4319"/>
              </a:cxn>
              <a:cxn ang="0">
                <a:pos x="0" y="0"/>
              </a:cxn>
            </a:cxnLst>
            <a:rect l="0" t="0" r="r" b="b"/>
            <a:pathLst>
              <a:path w="1393" h="4320">
                <a:moveTo>
                  <a:pt x="0" y="0"/>
                </a:moveTo>
                <a:lnTo>
                  <a:pt x="1392" y="240"/>
                </a:lnTo>
                <a:lnTo>
                  <a:pt x="288" y="4319"/>
                </a:lnTo>
                <a:lnTo>
                  <a:pt x="0" y="4319"/>
                </a:lnTo>
                <a:lnTo>
                  <a:pt x="0" y="0"/>
                </a:lnTo>
              </a:path>
            </a:pathLst>
          </a:custGeom>
          <a:solidFill>
            <a:schemeClr val="tx1">
              <a:alpha val="50000"/>
            </a:schemeClr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3175" y="-15875"/>
            <a:ext cx="1522413" cy="68738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58" y="346"/>
              </a:cxn>
              <a:cxn ang="0">
                <a:pos x="286" y="4329"/>
              </a:cxn>
              <a:cxn ang="0">
                <a:pos x="0" y="4329"/>
              </a:cxn>
              <a:cxn ang="0">
                <a:pos x="0" y="0"/>
              </a:cxn>
            </a:cxnLst>
            <a:rect l="0" t="0" r="r" b="b"/>
            <a:pathLst>
              <a:path w="959" h="4330">
                <a:moveTo>
                  <a:pt x="0" y="0"/>
                </a:moveTo>
                <a:lnTo>
                  <a:pt x="958" y="346"/>
                </a:lnTo>
                <a:lnTo>
                  <a:pt x="286" y="4329"/>
                </a:lnTo>
                <a:lnTo>
                  <a:pt x="0" y="4329"/>
                </a:lnTo>
                <a:lnTo>
                  <a:pt x="0" y="0"/>
                </a:lnTo>
              </a:path>
            </a:pathLst>
          </a:custGeom>
          <a:solidFill>
            <a:schemeClr val="folHlink"/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321544" name="Rectangle 8"/>
          <p:cNvSpPr>
            <a:spLocks noGrp="1" noChangeArrowheads="1"/>
          </p:cNvSpPr>
          <p:nvPr>
            <p:ph type="ctrTitle" sz="quarter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21549" name="Rectangle 1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600200" y="4495800"/>
            <a:ext cx="6781800" cy="914400"/>
          </a:xfrm>
          <a:ln w="12700" cap="sq">
            <a:headEnd type="none" w="sm" len="sm"/>
            <a:tailEnd type="none" w="sm" len="sm"/>
          </a:ln>
        </p:spPr>
        <p:txBody>
          <a:bodyPr lIns="91440" tIns="45720" rIns="91440" bIns="45720" anchor="ctr"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1" name="Rectangle 1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772400" y="6415088"/>
            <a:ext cx="1371600" cy="42386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9475B3-C01A-4C5D-B8CA-8D075486BA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2" name="Rectangle 1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12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809D37-297D-46C2-91A1-FC1DFBFA6433}" type="datetimeFigureOut">
              <a:rPr lang="ru-RU"/>
              <a:pPr>
                <a:defRPr/>
              </a:pPr>
              <a:t>11.03.2012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9723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676460-D278-46F2-8E11-A9DF0C6D6479}" type="datetimeFigureOut">
              <a:rPr lang="ru-RU"/>
              <a:pPr>
                <a:defRPr/>
              </a:pPr>
              <a:t>11.03.2012</a:t>
            </a:fld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8123E-9B32-45ED-960B-4F092A2607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32801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269163" y="0"/>
            <a:ext cx="1716087" cy="60785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117725" y="0"/>
            <a:ext cx="4999038" cy="60785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18ACB8-5526-45EA-A62D-3D5C825A5E87}" type="datetimeFigureOut">
              <a:rPr lang="ru-RU"/>
              <a:pPr>
                <a:defRPr/>
              </a:pPr>
              <a:t>11.03.2012</a:t>
            </a:fld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9E20A6-39ED-4BAF-91EB-295B9D6B44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0021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94147D-5FF5-4A1F-BDB8-0A9AB5AB8186}" type="datetimeFigureOut">
              <a:rPr lang="ru-RU"/>
              <a:pPr>
                <a:defRPr/>
              </a:pPr>
              <a:t>11.03.2012</a:t>
            </a:fld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138727-AF49-44CC-B09F-4C97B6549E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67698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B3FB11-82BD-4DBF-8936-1C937A1DF33F}" type="datetimeFigureOut">
              <a:rPr lang="ru-RU"/>
              <a:pPr>
                <a:defRPr/>
              </a:pPr>
              <a:t>11.03.2012</a:t>
            </a:fld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9A1979-602B-4D1E-AF69-F3F6371A69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3907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209800" y="1927225"/>
            <a:ext cx="3311525" cy="4151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673725" y="1927225"/>
            <a:ext cx="3311525" cy="4151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3FC560-A226-4039-B61E-A3FBC0D42A3A}" type="datetimeFigureOut">
              <a:rPr lang="ru-RU"/>
              <a:pPr>
                <a:defRPr/>
              </a:pPr>
              <a:t>11.03.2012</a:t>
            </a:fld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8CE239-31F6-4001-95AB-7BAAE77343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42177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F541B8-8EC7-4CEE-8666-98CAE0722805}" type="datetimeFigureOut">
              <a:rPr lang="ru-RU"/>
              <a:pPr>
                <a:defRPr/>
              </a:pPr>
              <a:t>11.03.2012</a:t>
            </a:fld>
            <a:endParaRPr lang="ru-RU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214B7C-10B2-4343-A910-2F6175C20B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5461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F1AD7C-CC9B-497E-A959-BF0A973341A6}" type="datetimeFigureOut">
              <a:rPr lang="ru-RU"/>
              <a:pPr>
                <a:defRPr/>
              </a:pPr>
              <a:t>11.03.2012</a:t>
            </a:fld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28162-3262-470B-ABC4-C1A09C2593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9591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4A2297-DEE8-4218-8AEA-8E69474FBBB3}" type="datetimeFigureOut">
              <a:rPr lang="ru-RU"/>
              <a:pPr>
                <a:defRPr/>
              </a:pPr>
              <a:t>11.03.2012</a:t>
            </a:fld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F53BCA-39BB-4433-B20C-52A5191412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62581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A9DB0E-0429-4F25-A934-C36DD6E6F5A0}" type="datetimeFigureOut">
              <a:rPr lang="ru-RU"/>
              <a:pPr>
                <a:defRPr/>
              </a:pPr>
              <a:t>11.03.2012</a:t>
            </a:fld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01FE53-C41D-413B-BD61-1567555F7D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3555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D3C9EB-2356-4A4A-87BF-4F6DC6DA388D}" type="datetimeFigureOut">
              <a:rPr lang="ru-RU"/>
              <a:pPr>
                <a:defRPr/>
              </a:pPr>
              <a:t>11.03.2012</a:t>
            </a:fld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B80303-1A7B-4897-885D-EC96E8A3DB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2570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514" name="Rectangle 2"/>
          <p:cNvSpPr>
            <a:spLocks noChangeArrowheads="1"/>
          </p:cNvSpPr>
          <p:nvPr/>
        </p:nvSpPr>
        <p:spPr bwMode="auto">
          <a:xfrm>
            <a:off x="0" y="6415088"/>
            <a:ext cx="9142413" cy="441325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ru-RU" sz="2400">
              <a:latin typeface="Times New Roman" pitchFamily="18" charset="0"/>
            </a:endParaRPr>
          </a:p>
        </p:txBody>
      </p:sp>
      <p:sp>
        <p:nvSpPr>
          <p:cNvPr id="320515" name="Freeform 3"/>
          <p:cNvSpPr>
            <a:spLocks/>
          </p:cNvSpPr>
          <p:nvPr/>
        </p:nvSpPr>
        <p:spPr bwMode="auto">
          <a:xfrm>
            <a:off x="7573963" y="5902325"/>
            <a:ext cx="1570037" cy="955675"/>
          </a:xfrm>
          <a:custGeom>
            <a:avLst/>
            <a:gdLst/>
            <a:ahLst/>
            <a:cxnLst>
              <a:cxn ang="0">
                <a:pos x="243" y="0"/>
              </a:cxn>
              <a:cxn ang="0">
                <a:pos x="988" y="346"/>
              </a:cxn>
              <a:cxn ang="0">
                <a:pos x="953" y="600"/>
              </a:cxn>
              <a:cxn ang="0">
                <a:pos x="0" y="601"/>
              </a:cxn>
              <a:cxn ang="0">
                <a:pos x="243" y="0"/>
              </a:cxn>
            </a:cxnLst>
            <a:rect l="0" t="0" r="r" b="b"/>
            <a:pathLst>
              <a:path w="989" h="602">
                <a:moveTo>
                  <a:pt x="243" y="0"/>
                </a:moveTo>
                <a:lnTo>
                  <a:pt x="988" y="346"/>
                </a:lnTo>
                <a:lnTo>
                  <a:pt x="953" y="600"/>
                </a:lnTo>
                <a:lnTo>
                  <a:pt x="0" y="601"/>
                </a:lnTo>
                <a:lnTo>
                  <a:pt x="243" y="0"/>
                </a:lnTo>
              </a:path>
            </a:pathLst>
          </a:custGeom>
          <a:solidFill>
            <a:schemeClr val="tx1">
              <a:alpha val="50000"/>
            </a:schemeClr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320516" name="Freeform 4"/>
          <p:cNvSpPr>
            <a:spLocks/>
          </p:cNvSpPr>
          <p:nvPr/>
        </p:nvSpPr>
        <p:spPr bwMode="auto">
          <a:xfrm>
            <a:off x="7575550" y="6176963"/>
            <a:ext cx="1568450" cy="681037"/>
          </a:xfrm>
          <a:custGeom>
            <a:avLst/>
            <a:gdLst/>
            <a:ahLst/>
            <a:cxnLst>
              <a:cxn ang="0">
                <a:pos x="0" y="428"/>
              </a:cxn>
              <a:cxn ang="0">
                <a:pos x="427" y="0"/>
              </a:cxn>
              <a:cxn ang="0">
                <a:pos x="987" y="219"/>
              </a:cxn>
              <a:cxn ang="0">
                <a:pos x="987" y="428"/>
              </a:cxn>
              <a:cxn ang="0">
                <a:pos x="0" y="428"/>
              </a:cxn>
            </a:cxnLst>
            <a:rect l="0" t="0" r="r" b="b"/>
            <a:pathLst>
              <a:path w="988" h="429">
                <a:moveTo>
                  <a:pt x="0" y="428"/>
                </a:moveTo>
                <a:lnTo>
                  <a:pt x="427" y="0"/>
                </a:lnTo>
                <a:lnTo>
                  <a:pt x="987" y="219"/>
                </a:lnTo>
                <a:lnTo>
                  <a:pt x="987" y="428"/>
                </a:lnTo>
                <a:lnTo>
                  <a:pt x="0" y="428"/>
                </a:lnTo>
              </a:path>
            </a:pathLst>
          </a:custGeom>
          <a:solidFill>
            <a:schemeClr val="folHlink"/>
          </a:solidFill>
          <a:ln w="9525" cap="flat" cmpd="sng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320517" name="Rectangle 5"/>
          <p:cNvSpPr>
            <a:spLocks noChangeArrowheads="1"/>
          </p:cNvSpPr>
          <p:nvPr/>
        </p:nvSpPr>
        <p:spPr bwMode="auto">
          <a:xfrm>
            <a:off x="0" y="0"/>
            <a:ext cx="9142413" cy="1295400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ru-RU" sz="2400">
              <a:latin typeface="Times New Roman" pitchFamily="18" charset="0"/>
            </a:endParaRPr>
          </a:p>
        </p:txBody>
      </p:sp>
      <p:sp>
        <p:nvSpPr>
          <p:cNvPr id="320518" name="Freeform 6"/>
          <p:cNvSpPr>
            <a:spLocks/>
          </p:cNvSpPr>
          <p:nvPr/>
        </p:nvSpPr>
        <p:spPr bwMode="auto">
          <a:xfrm>
            <a:off x="0" y="0"/>
            <a:ext cx="2211388" cy="68580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392" y="240"/>
              </a:cxn>
              <a:cxn ang="0">
                <a:pos x="288" y="4319"/>
              </a:cxn>
              <a:cxn ang="0">
                <a:pos x="0" y="4319"/>
              </a:cxn>
              <a:cxn ang="0">
                <a:pos x="0" y="0"/>
              </a:cxn>
            </a:cxnLst>
            <a:rect l="0" t="0" r="r" b="b"/>
            <a:pathLst>
              <a:path w="1393" h="4320">
                <a:moveTo>
                  <a:pt x="0" y="0"/>
                </a:moveTo>
                <a:lnTo>
                  <a:pt x="1392" y="240"/>
                </a:lnTo>
                <a:lnTo>
                  <a:pt x="288" y="4319"/>
                </a:lnTo>
                <a:lnTo>
                  <a:pt x="0" y="4319"/>
                </a:lnTo>
                <a:lnTo>
                  <a:pt x="0" y="0"/>
                </a:lnTo>
              </a:path>
            </a:pathLst>
          </a:custGeom>
          <a:solidFill>
            <a:schemeClr val="tx1">
              <a:alpha val="50000"/>
            </a:schemeClr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320519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79438" y="6415088"/>
            <a:ext cx="1593850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effectLst/>
                <a:latin typeface="+mn-lt"/>
              </a:defRPr>
            </a:lvl1pPr>
          </a:lstStyle>
          <a:p>
            <a:pPr>
              <a:defRPr/>
            </a:pPr>
            <a:fld id="{81A57000-B8CA-4516-81F1-1CE1B3FEBAF7}" type="datetimeFigureOut">
              <a:rPr lang="ru-RU"/>
              <a:pPr>
                <a:defRPr/>
              </a:pPr>
              <a:t>11.03.2012</a:t>
            </a:fld>
            <a:endParaRPr lang="ru-RU"/>
          </a:p>
        </p:txBody>
      </p:sp>
      <p:sp>
        <p:nvSpPr>
          <p:cNvPr id="320520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27263" y="6415088"/>
            <a:ext cx="5091112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sz="1400">
                <a:effectLst/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2117725" y="0"/>
            <a:ext cx="6867525" cy="1065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20522" name="Freeform 10"/>
          <p:cNvSpPr>
            <a:spLocks/>
          </p:cNvSpPr>
          <p:nvPr/>
        </p:nvSpPr>
        <p:spPr bwMode="auto">
          <a:xfrm>
            <a:off x="0" y="-15875"/>
            <a:ext cx="1522413" cy="68738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58" y="346"/>
              </a:cxn>
              <a:cxn ang="0">
                <a:pos x="286" y="4329"/>
              </a:cxn>
              <a:cxn ang="0">
                <a:pos x="0" y="4329"/>
              </a:cxn>
              <a:cxn ang="0">
                <a:pos x="0" y="0"/>
              </a:cxn>
            </a:cxnLst>
            <a:rect l="0" t="0" r="r" b="b"/>
            <a:pathLst>
              <a:path w="959" h="4330">
                <a:moveTo>
                  <a:pt x="0" y="0"/>
                </a:moveTo>
                <a:lnTo>
                  <a:pt x="958" y="346"/>
                </a:lnTo>
                <a:lnTo>
                  <a:pt x="286" y="4329"/>
                </a:lnTo>
                <a:lnTo>
                  <a:pt x="0" y="4329"/>
                </a:lnTo>
                <a:lnTo>
                  <a:pt x="0" y="0"/>
                </a:lnTo>
              </a:path>
            </a:pathLst>
          </a:custGeom>
          <a:solidFill>
            <a:schemeClr val="folHlink"/>
          </a:solidFill>
          <a:ln w="9525" cap="flat" cmpd="sng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09800" y="1927225"/>
            <a:ext cx="6775450" cy="415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20524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923213" y="6415088"/>
            <a:ext cx="969962" cy="423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effectLst/>
                <a:latin typeface="+mn-lt"/>
              </a:defRPr>
            </a:lvl1pPr>
          </a:lstStyle>
          <a:p>
            <a:pPr>
              <a:defRPr/>
            </a:pPr>
            <a:fld id="{BDFE4EEE-5276-47D4-8477-84B5F627D6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5000"/>
        <a:buFont typeface="Wingdings" pitchFamily="2" charset="2"/>
        <a:buChar char="u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1600">
          <a:solidFill>
            <a:schemeClr val="tx1"/>
          </a:solidFill>
          <a:latin typeface="+mn-lt"/>
        </a:defRPr>
      </a:lvl5pPr>
      <a:lvl6pPr marL="222885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1600">
          <a:solidFill>
            <a:schemeClr val="tx1"/>
          </a:solidFill>
          <a:latin typeface="+mn-lt"/>
        </a:defRPr>
      </a:lvl6pPr>
      <a:lvl7pPr marL="268605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1600">
          <a:solidFill>
            <a:schemeClr val="tx1"/>
          </a:solidFill>
          <a:latin typeface="+mn-lt"/>
        </a:defRPr>
      </a:lvl7pPr>
      <a:lvl8pPr marL="314325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1600">
          <a:solidFill>
            <a:schemeClr val="tx1"/>
          </a:solidFill>
          <a:latin typeface="+mn-lt"/>
        </a:defRPr>
      </a:lvl8pPr>
      <a:lvl9pPr marL="360045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16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4"/>
          <p:cNvSpPr>
            <a:spLocks noGrp="1"/>
          </p:cNvSpPr>
          <p:nvPr>
            <p:ph type="ctrTitle" sz="quarter"/>
          </p:nvPr>
        </p:nvSpPr>
        <p:spPr>
          <a:xfrm>
            <a:off x="1714500" y="0"/>
            <a:ext cx="7270750" cy="2500313"/>
          </a:xfrm>
        </p:spPr>
        <p:txBody>
          <a:bodyPr/>
          <a:lstStyle/>
          <a:p>
            <a:r>
              <a:rPr lang="ru-RU" sz="8000" b="1" smtClean="0">
                <a:latin typeface="Comic Sans MS" pitchFamily="66" charset="0"/>
              </a:rPr>
              <a:t>Люди и труд</a:t>
            </a:r>
          </a:p>
        </p:txBody>
      </p:sp>
      <p:sp>
        <p:nvSpPr>
          <p:cNvPr id="3075" name="Подзаголовок 5"/>
          <p:cNvSpPr>
            <a:spLocks noGrp="1"/>
          </p:cNvSpPr>
          <p:nvPr>
            <p:ph type="subTitle" sz="quarter" idx="1"/>
          </p:nvPr>
        </p:nvSpPr>
        <p:spPr>
          <a:xfrm>
            <a:off x="5286375" y="4500563"/>
            <a:ext cx="3095625" cy="914400"/>
          </a:xfrm>
          <a:ln w="9525"/>
          <a:extLst>
            <a:ext uri="{91240B29-F687-4F45-9708-019B960494DF}">
              <a14:hiddenLine xmlns:a14="http://schemas.microsoft.com/office/drawing/2010/main" w="9525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r>
              <a:rPr lang="ru-RU" sz="3200" b="1" smtClean="0"/>
              <a:t>8 класс</a:t>
            </a:r>
          </a:p>
        </p:txBody>
      </p:sp>
      <p:pic>
        <p:nvPicPr>
          <p:cNvPr id="3076" name="Picture 2" descr="PE01892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75" y="3286125"/>
            <a:ext cx="3357563" cy="284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285750" y="0"/>
            <a:ext cx="8858250" cy="1714500"/>
          </a:xfrm>
        </p:spPr>
        <p:txBody>
          <a:bodyPr/>
          <a:lstStyle/>
          <a:p>
            <a:pPr algn="ctr"/>
            <a:r>
              <a:rPr lang="ru-RU" sz="4800" b="1" smtClean="0">
                <a:latin typeface="Comic Sans MS" pitchFamily="66" charset="0"/>
              </a:rPr>
              <a:t>Уровень зарегистрированной безработицы (%)</a:t>
            </a:r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>
          <a:xfrm>
            <a:off x="1428750" y="1927225"/>
            <a:ext cx="7556500" cy="4151313"/>
          </a:xfrm>
        </p:spPr>
        <p:txBody>
          <a:bodyPr/>
          <a:lstStyle/>
          <a:p>
            <a:r>
              <a:rPr lang="ru-RU" sz="4000" b="1" smtClean="0">
                <a:latin typeface="Comic Sans MS" pitchFamily="66" charset="0"/>
              </a:rPr>
              <a:t>Г. Москва - 0,8</a:t>
            </a:r>
          </a:p>
          <a:p>
            <a:r>
              <a:rPr lang="ru-RU" sz="4000" b="1" smtClean="0">
                <a:latin typeface="Comic Sans MS" pitchFamily="66" charset="0"/>
              </a:rPr>
              <a:t>Ярославская область – 1,7</a:t>
            </a:r>
          </a:p>
          <a:p>
            <a:r>
              <a:rPr lang="ru-RU" sz="4000" b="1" smtClean="0">
                <a:latin typeface="Comic Sans MS" pitchFamily="66" charset="0"/>
              </a:rPr>
              <a:t>Самарская область – 1,7</a:t>
            </a:r>
          </a:p>
          <a:p>
            <a:r>
              <a:rPr lang="ru-RU" sz="4000" b="1" smtClean="0">
                <a:latin typeface="Comic Sans MS" pitchFamily="66" charset="0"/>
              </a:rPr>
              <a:t>Липецкая область – 0,8</a:t>
            </a:r>
          </a:p>
          <a:p>
            <a:r>
              <a:rPr lang="ru-RU" sz="4000" b="1" smtClean="0">
                <a:latin typeface="Comic Sans MS" pitchFamily="66" charset="0"/>
              </a:rPr>
              <a:t>Московская область – 3,3</a:t>
            </a:r>
          </a:p>
        </p:txBody>
      </p:sp>
      <p:pic>
        <p:nvPicPr>
          <p:cNvPr id="4" name="Picture 10" descr="ооэоэ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14813"/>
            <a:ext cx="1585913" cy="220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285750" y="1927225"/>
            <a:ext cx="8699500" cy="4151313"/>
          </a:xfrm>
        </p:spPr>
        <p:txBody>
          <a:bodyPr/>
          <a:lstStyle/>
          <a:p>
            <a:r>
              <a:rPr lang="ru-RU" sz="4800" b="1" smtClean="0">
                <a:latin typeface="Comic Sans MS" pitchFamily="66" charset="0"/>
              </a:rPr>
              <a:t>Рузский </a:t>
            </a:r>
          </a:p>
          <a:p>
            <a:r>
              <a:rPr lang="ru-RU" sz="4800" b="1" smtClean="0">
                <a:latin typeface="Comic Sans MS" pitchFamily="66" charset="0"/>
              </a:rPr>
              <a:t>район – </a:t>
            </a:r>
          </a:p>
          <a:p>
            <a:r>
              <a:rPr lang="ru-RU" sz="4800" b="1" smtClean="0">
                <a:latin typeface="Comic Sans MS" pitchFamily="66" charset="0"/>
              </a:rPr>
              <a:t> 2,1%</a:t>
            </a:r>
          </a:p>
          <a:p>
            <a:endParaRPr lang="ru-RU" sz="4800" smtClean="0"/>
          </a:p>
        </p:txBody>
      </p:sp>
      <p:pic>
        <p:nvPicPr>
          <p:cNvPr id="13316" name="Picture 2" descr="C:\Documents and Settings\Сергей\Рабочий стол\Ruz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7625" y="357188"/>
            <a:ext cx="5032375" cy="6091237"/>
          </a:xfrm>
          <a:prstGeom prst="rect">
            <a:avLst/>
          </a:prstGeom>
          <a:noFill/>
          <a:ln w="38100">
            <a:solidFill>
              <a:srgbClr val="99FF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2071688" y="0"/>
            <a:ext cx="6913562" cy="1214438"/>
          </a:xfrm>
        </p:spPr>
        <p:txBody>
          <a:bodyPr/>
          <a:lstStyle/>
          <a:p>
            <a:pPr algn="ctr"/>
            <a:r>
              <a:rPr lang="ru-RU" sz="5400" b="1" smtClean="0">
                <a:latin typeface="Comic Sans MS" pitchFamily="66" charset="0"/>
              </a:rPr>
              <a:t>Средний уровень:</a:t>
            </a:r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>
          <a:xfrm>
            <a:off x="571500" y="1927225"/>
            <a:ext cx="8413750" cy="4151313"/>
          </a:xfrm>
        </p:spPr>
        <p:txBody>
          <a:bodyPr/>
          <a:lstStyle/>
          <a:p>
            <a:pPr algn="ctr"/>
            <a:r>
              <a:rPr lang="ru-RU" sz="4000" b="1" smtClean="0">
                <a:latin typeface="Comic Sans MS" pitchFamily="66" charset="0"/>
              </a:rPr>
              <a:t>Северо-Запад, Юг Западной Сибири, Восточная Сибирь</a:t>
            </a:r>
          </a:p>
        </p:txBody>
      </p:sp>
      <p:pic>
        <p:nvPicPr>
          <p:cNvPr id="14340" name="Picture 2" descr="C:\Documents and Settings\Сергей\Рабочий стол\1263921753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25" y="3357563"/>
            <a:ext cx="5357813" cy="320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ELD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500063"/>
            <a:ext cx="1038225" cy="270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2117725" y="0"/>
            <a:ext cx="6867525" cy="1214438"/>
          </a:xfrm>
        </p:spPr>
        <p:txBody>
          <a:bodyPr/>
          <a:lstStyle/>
          <a:p>
            <a:pPr algn="ctr"/>
            <a:r>
              <a:rPr lang="ru-RU" sz="5400" b="1" smtClean="0">
                <a:latin typeface="Comic Sans MS" pitchFamily="66" charset="0"/>
              </a:rPr>
              <a:t>Высокий уровень:</a:t>
            </a:r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>
          <a:xfrm>
            <a:off x="928688" y="1357313"/>
            <a:ext cx="8056562" cy="4721225"/>
          </a:xfrm>
        </p:spPr>
        <p:txBody>
          <a:bodyPr/>
          <a:lstStyle/>
          <a:p>
            <a:pPr algn="ctr"/>
            <a:r>
              <a:rPr lang="ru-RU" sz="4000" b="1" smtClean="0">
                <a:latin typeface="Comic Sans MS" pitchFamily="66" charset="0"/>
              </a:rPr>
              <a:t>Северный Кавказ, Юг Восточной Сибири, Кольский полуостров</a:t>
            </a:r>
          </a:p>
        </p:txBody>
      </p:sp>
      <p:pic>
        <p:nvPicPr>
          <p:cNvPr id="15364" name="Picture 2" descr="C:\Documents and Settings\Сергей\Рабочий стол\1263921753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4563" y="3221038"/>
            <a:ext cx="5214937" cy="3636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ELD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500063"/>
            <a:ext cx="1038225" cy="270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285750" y="0"/>
            <a:ext cx="8858250" cy="1714500"/>
          </a:xfrm>
        </p:spPr>
        <p:txBody>
          <a:bodyPr/>
          <a:lstStyle/>
          <a:p>
            <a:pPr algn="ctr"/>
            <a:r>
              <a:rPr lang="ru-RU" sz="4800" b="1" smtClean="0">
                <a:latin typeface="Comic Sans MS" pitchFamily="66" charset="0"/>
              </a:rPr>
              <a:t>Уровень зарегистрированной безработицы (%)</a:t>
            </a:r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>
          <a:xfrm>
            <a:off x="571500" y="1927225"/>
            <a:ext cx="8413750" cy="4151313"/>
          </a:xfrm>
        </p:spPr>
        <p:txBody>
          <a:bodyPr/>
          <a:lstStyle/>
          <a:p>
            <a:r>
              <a:rPr lang="ru-RU" sz="4000" b="1" smtClean="0">
                <a:latin typeface="Comic Sans MS" pitchFamily="66" charset="0"/>
              </a:rPr>
              <a:t>Республика Ингушетия – 23,9</a:t>
            </a:r>
          </a:p>
          <a:p>
            <a:r>
              <a:rPr lang="ru-RU" sz="4000" b="1" smtClean="0">
                <a:latin typeface="Comic Sans MS" pitchFamily="66" charset="0"/>
              </a:rPr>
              <a:t>Кабардино-Балкарская республика – 9,1</a:t>
            </a:r>
          </a:p>
          <a:p>
            <a:r>
              <a:rPr lang="ru-RU" sz="4000" b="1" smtClean="0">
                <a:latin typeface="Comic Sans MS" pitchFamily="66" charset="0"/>
              </a:rPr>
              <a:t>Республика Тыва – 9,0</a:t>
            </a:r>
          </a:p>
          <a:p>
            <a:r>
              <a:rPr lang="ru-RU" sz="4000" b="1" smtClean="0">
                <a:latin typeface="Comic Sans MS" pitchFamily="66" charset="0"/>
              </a:rPr>
              <a:t>Чеченская республика – 74,2</a:t>
            </a:r>
          </a:p>
        </p:txBody>
      </p:sp>
      <p:pic>
        <p:nvPicPr>
          <p:cNvPr id="4" name="Picture 6" descr="т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9500" y="2500313"/>
            <a:ext cx="1428750" cy="225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400" b="1" smtClean="0">
                <a:latin typeface="Comic Sans MS" pitchFamily="66" charset="0"/>
              </a:rPr>
              <a:t>Трудовая миграция</a:t>
            </a:r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928688" y="1927225"/>
            <a:ext cx="8056562" cy="4151313"/>
          </a:xfrm>
        </p:spPr>
        <p:txBody>
          <a:bodyPr/>
          <a:lstStyle/>
          <a:p>
            <a:r>
              <a:rPr lang="ru-RU" sz="4000" b="1" smtClean="0">
                <a:solidFill>
                  <a:schemeClr val="tx2"/>
                </a:solidFill>
                <a:latin typeface="Comic Sans MS" pitchFamily="66" charset="0"/>
              </a:rPr>
              <a:t>Эмиграция:</a:t>
            </a:r>
            <a:r>
              <a:rPr lang="ru-RU" sz="4000" b="1" smtClean="0">
                <a:latin typeface="Comic Sans MS" pitchFamily="66" charset="0"/>
              </a:rPr>
              <a:t> США, Греция, Кипр, Великобритания, Германия</a:t>
            </a:r>
          </a:p>
          <a:p>
            <a:r>
              <a:rPr lang="ru-RU" sz="4000" b="1" smtClean="0">
                <a:solidFill>
                  <a:schemeClr val="tx2"/>
                </a:solidFill>
                <a:latin typeface="Comic Sans MS" pitchFamily="66" charset="0"/>
              </a:rPr>
              <a:t>Иммиграция:</a:t>
            </a:r>
            <a:r>
              <a:rPr lang="ru-RU" sz="4000" b="1" smtClean="0">
                <a:latin typeface="Comic Sans MS" pitchFamily="66" charset="0"/>
              </a:rPr>
              <a:t> Украина, Турция, Китай, Молдавия, Вьетнам, Болгария, Грузия</a:t>
            </a:r>
          </a:p>
        </p:txBody>
      </p:sp>
      <p:pic>
        <p:nvPicPr>
          <p:cNvPr id="25602" name="Picture 2" descr="C:\Documents and Settings\Сергей\Рабочий стол\1862182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52"/>
            <a:ext cx="2500298" cy="200026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3" name="Picture 41" descr="janitor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8063" y="2643188"/>
            <a:ext cx="2071687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8435" name="Содержимое 2"/>
          <p:cNvSpPr>
            <a:spLocks noGrp="1"/>
          </p:cNvSpPr>
          <p:nvPr>
            <p:ph idx="1"/>
          </p:nvPr>
        </p:nvSpPr>
        <p:spPr>
          <a:xfrm flipV="1">
            <a:off x="8786813" y="6078538"/>
            <a:ext cx="198437" cy="136525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4" name="Шестиугольник 3"/>
          <p:cNvSpPr/>
          <p:nvPr/>
        </p:nvSpPr>
        <p:spPr bwMode="auto">
          <a:xfrm>
            <a:off x="2286000" y="2286000"/>
            <a:ext cx="4714875" cy="2643188"/>
          </a:xfrm>
          <a:prstGeom prst="hexago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Конкурентно-</a:t>
            </a:r>
          </a:p>
          <a:p>
            <a:pPr algn="ctr">
              <a:defRPr/>
            </a:pPr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способность трудовых ресурсов</a:t>
            </a:r>
          </a:p>
        </p:txBody>
      </p:sp>
      <p:sp>
        <p:nvSpPr>
          <p:cNvPr id="5" name="Прямоугольник с двумя вырезанными противолежащими углами 4"/>
          <p:cNvSpPr/>
          <p:nvPr/>
        </p:nvSpPr>
        <p:spPr bwMode="auto">
          <a:xfrm>
            <a:off x="428625" y="714375"/>
            <a:ext cx="3500438" cy="1214438"/>
          </a:xfrm>
          <a:prstGeom prst="snip2Diag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Базовое </a:t>
            </a:r>
          </a:p>
          <a:p>
            <a:pPr algn="ctr"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образование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6" name="Прямоугольник с двумя вырезанными противолежащими углами 5"/>
          <p:cNvSpPr/>
          <p:nvPr/>
        </p:nvSpPr>
        <p:spPr bwMode="auto">
          <a:xfrm>
            <a:off x="5143500" y="714375"/>
            <a:ext cx="3500438" cy="1214438"/>
          </a:xfrm>
          <a:prstGeom prst="snip2Diag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Полученные навыки работы</a:t>
            </a:r>
          </a:p>
        </p:txBody>
      </p:sp>
      <p:sp>
        <p:nvSpPr>
          <p:cNvPr id="7" name="Прямоугольник с двумя вырезанными противолежащими углами 6"/>
          <p:cNvSpPr/>
          <p:nvPr/>
        </p:nvSpPr>
        <p:spPr bwMode="auto">
          <a:xfrm>
            <a:off x="571500" y="5286375"/>
            <a:ext cx="3214688" cy="1357313"/>
          </a:xfrm>
          <a:prstGeom prst="snip2Diag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Способность учиться новому, переучиваться</a:t>
            </a:r>
          </a:p>
        </p:txBody>
      </p:sp>
      <p:sp>
        <p:nvSpPr>
          <p:cNvPr id="8" name="Прямоугольник с двумя вырезанными противолежащими углами 7"/>
          <p:cNvSpPr/>
          <p:nvPr/>
        </p:nvSpPr>
        <p:spPr bwMode="auto">
          <a:xfrm>
            <a:off x="5214938" y="5286375"/>
            <a:ext cx="3500437" cy="1428750"/>
          </a:xfrm>
          <a:prstGeom prst="snip2Diag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Коммуникабельность, умение общаться с людьми</a:t>
            </a:r>
          </a:p>
        </p:txBody>
      </p:sp>
      <p:sp>
        <p:nvSpPr>
          <p:cNvPr id="9" name="Стрелка вниз 8"/>
          <p:cNvSpPr/>
          <p:nvPr/>
        </p:nvSpPr>
        <p:spPr bwMode="auto">
          <a:xfrm rot="2106332">
            <a:off x="1643063" y="4286250"/>
            <a:ext cx="500062" cy="714375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ru-RU" sz="48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10" name="Стрелка вниз 9"/>
          <p:cNvSpPr/>
          <p:nvPr/>
        </p:nvSpPr>
        <p:spPr bwMode="auto">
          <a:xfrm rot="19794762">
            <a:off x="6929438" y="4357688"/>
            <a:ext cx="500062" cy="78581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ru-RU" sz="48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11" name="Стрелка вниз 10"/>
          <p:cNvSpPr/>
          <p:nvPr/>
        </p:nvSpPr>
        <p:spPr bwMode="auto">
          <a:xfrm rot="7963211">
            <a:off x="1757363" y="2043113"/>
            <a:ext cx="501650" cy="93980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ru-RU" sz="48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12" name="Стрелка вправо 11"/>
          <p:cNvSpPr/>
          <p:nvPr/>
        </p:nvSpPr>
        <p:spPr bwMode="auto">
          <a:xfrm rot="19096183">
            <a:off x="6786563" y="2428875"/>
            <a:ext cx="785812" cy="428625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ru-RU" sz="48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pic>
        <p:nvPicPr>
          <p:cNvPr id="13" name="Picture 2" descr="C:\Documents and Settings\Сергей\Рабочий стол\1862182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26" y="2714620"/>
            <a:ext cx="2500298" cy="200026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8" descr="эд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2571750"/>
            <a:ext cx="1536700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857250" y="0"/>
            <a:ext cx="8128000" cy="1357313"/>
          </a:xfrm>
        </p:spPr>
        <p:txBody>
          <a:bodyPr/>
          <a:lstStyle/>
          <a:p>
            <a:pPr algn="ctr"/>
            <a:r>
              <a:rPr lang="ru-RU" sz="5400" b="1" smtClean="0">
                <a:latin typeface="Comic Sans MS" pitchFamily="66" charset="0"/>
              </a:rPr>
              <a:t>Домашнее задание:</a:t>
            </a:r>
          </a:p>
        </p:txBody>
      </p:sp>
      <p:sp>
        <p:nvSpPr>
          <p:cNvPr id="1945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b="1" smtClean="0">
                <a:latin typeface="Comic Sans MS" pitchFamily="66" charset="0"/>
              </a:rPr>
              <a:t>§44</a:t>
            </a:r>
          </a:p>
          <a:p>
            <a:r>
              <a:rPr lang="ru-RU" sz="4000" b="1" smtClean="0">
                <a:latin typeface="Comic Sans MS" pitchFamily="66" charset="0"/>
              </a:rPr>
              <a:t>Повторить § 38- 44</a:t>
            </a:r>
          </a:p>
          <a:p>
            <a:r>
              <a:rPr lang="ru-RU" sz="4000" b="1" smtClean="0">
                <a:latin typeface="Comic Sans MS" pitchFamily="66" charset="0"/>
              </a:rPr>
              <a:t>Подготовиться к зачету</a:t>
            </a:r>
          </a:p>
          <a:p>
            <a:endParaRPr lang="ru-RU" sz="4000" b="1" smtClean="0">
              <a:latin typeface="Comic Sans MS" pitchFamily="66" charset="0"/>
            </a:endParaRPr>
          </a:p>
        </p:txBody>
      </p:sp>
      <p:pic>
        <p:nvPicPr>
          <p:cNvPr id="19460" name="Picture 6" descr="e1075e9add3dff37868c66b2cf1e3229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7625" y="4500563"/>
            <a:ext cx="2460625" cy="2179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вал 6"/>
          <p:cNvSpPr/>
          <p:nvPr/>
        </p:nvSpPr>
        <p:spPr bwMode="auto">
          <a:xfrm>
            <a:off x="2571750" y="428625"/>
            <a:ext cx="4286250" cy="1571625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Население </a:t>
            </a:r>
          </a:p>
          <a:p>
            <a:pPr algn="ctr"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России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142 млн.чел.</a:t>
            </a:r>
          </a:p>
        </p:txBody>
      </p:sp>
      <p:sp>
        <p:nvSpPr>
          <p:cNvPr id="4" name="Скругленный прямоугольник 3"/>
          <p:cNvSpPr/>
          <p:nvPr/>
        </p:nvSpPr>
        <p:spPr bwMode="auto">
          <a:xfrm>
            <a:off x="571500" y="2786063"/>
            <a:ext cx="2643188" cy="2714625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Моложе трудоспособного возраста</a:t>
            </a:r>
          </a:p>
          <a:p>
            <a:pPr algn="ctr"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(0-16 лет)</a:t>
            </a:r>
          </a:p>
          <a:p>
            <a:pPr algn="ctr">
              <a:defRPr/>
            </a:pP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  <a:p>
            <a:pPr algn="ctr">
              <a:defRPr/>
            </a:pPr>
            <a:r>
              <a:rPr lang="ru-RU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25 млн. чел</a:t>
            </a:r>
          </a:p>
        </p:txBody>
      </p:sp>
      <p:sp>
        <p:nvSpPr>
          <p:cNvPr id="4100" name="Заголовок 1"/>
          <p:cNvSpPr>
            <a:spLocks noGrp="1"/>
          </p:cNvSpPr>
          <p:nvPr>
            <p:ph type="title"/>
          </p:nvPr>
        </p:nvSpPr>
        <p:spPr>
          <a:xfrm>
            <a:off x="2500313" y="0"/>
            <a:ext cx="6484937" cy="142875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4101" name="Содержимое 2"/>
          <p:cNvSpPr>
            <a:spLocks noGrp="1"/>
          </p:cNvSpPr>
          <p:nvPr>
            <p:ph idx="1"/>
          </p:nvPr>
        </p:nvSpPr>
        <p:spPr>
          <a:xfrm>
            <a:off x="3714750" y="5929313"/>
            <a:ext cx="5429250" cy="7778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ru-RU" smtClean="0"/>
          </a:p>
          <a:p>
            <a:pPr>
              <a:buFont typeface="Wingdings" pitchFamily="2" charset="2"/>
              <a:buNone/>
            </a:pPr>
            <a:endParaRPr lang="ru-RU" smtClean="0"/>
          </a:p>
          <a:p>
            <a:pPr>
              <a:buFont typeface="Wingdings" pitchFamily="2" charset="2"/>
              <a:buNone/>
            </a:pPr>
            <a:endParaRPr lang="ru-RU" smtClean="0"/>
          </a:p>
        </p:txBody>
      </p:sp>
      <p:sp>
        <p:nvSpPr>
          <p:cNvPr id="5" name="Скругленный прямоугольник 4"/>
          <p:cNvSpPr/>
          <p:nvPr/>
        </p:nvSpPr>
        <p:spPr bwMode="auto">
          <a:xfrm>
            <a:off x="3357563" y="2786063"/>
            <a:ext cx="2857500" cy="2714625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Трудоспособный</a:t>
            </a:r>
          </a:p>
          <a:p>
            <a:pPr algn="ctr"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возраст</a:t>
            </a:r>
          </a:p>
          <a:p>
            <a:pPr algn="ctr"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(16-55,60 лет)</a:t>
            </a:r>
          </a:p>
          <a:p>
            <a:pPr algn="ctr">
              <a:defRPr/>
            </a:pP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  <a:p>
            <a:pPr algn="ctr">
              <a:defRPr/>
            </a:pP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  <a:p>
            <a:pPr algn="ctr">
              <a:defRPr/>
            </a:pPr>
            <a:r>
              <a:rPr lang="ru-RU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90 млн. чел.</a:t>
            </a:r>
          </a:p>
        </p:txBody>
      </p:sp>
      <p:sp>
        <p:nvSpPr>
          <p:cNvPr id="6" name="Скругленный прямоугольник 5"/>
          <p:cNvSpPr/>
          <p:nvPr/>
        </p:nvSpPr>
        <p:spPr bwMode="auto">
          <a:xfrm>
            <a:off x="6357938" y="2786063"/>
            <a:ext cx="2571750" cy="2714625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Старше трудоспособного возраста</a:t>
            </a:r>
          </a:p>
          <a:p>
            <a:pPr algn="ctr"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( старше 55,60 лет)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27 млн. чел</a:t>
            </a:r>
          </a:p>
          <a:p>
            <a:pPr algn="ctr">
              <a:defRPr/>
            </a:pP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  <a:p>
            <a:pPr algn="ctr">
              <a:defRPr/>
            </a:pP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8" name="Стрелка вниз 7"/>
          <p:cNvSpPr/>
          <p:nvPr/>
        </p:nvSpPr>
        <p:spPr bwMode="auto">
          <a:xfrm>
            <a:off x="4429125" y="2071688"/>
            <a:ext cx="428625" cy="642937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ru-RU" sz="48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9" name="Стрелка вниз 8"/>
          <p:cNvSpPr/>
          <p:nvPr/>
        </p:nvSpPr>
        <p:spPr bwMode="auto">
          <a:xfrm rot="1923260">
            <a:off x="2286000" y="1714500"/>
            <a:ext cx="500063" cy="1000125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ru-RU" sz="48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10" name="Стрелка вниз 9"/>
          <p:cNvSpPr/>
          <p:nvPr/>
        </p:nvSpPr>
        <p:spPr bwMode="auto">
          <a:xfrm rot="19581427">
            <a:off x="6445250" y="1773238"/>
            <a:ext cx="490538" cy="97790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ru-RU" sz="48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 bwMode="auto">
          <a:xfrm>
            <a:off x="1500188" y="5786438"/>
            <a:ext cx="3143250" cy="928687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Нетрудоспособные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3 млн. чел</a:t>
            </a:r>
          </a:p>
        </p:txBody>
      </p:sp>
      <p:sp>
        <p:nvSpPr>
          <p:cNvPr id="12" name="Скругленный прямоугольник 11"/>
          <p:cNvSpPr/>
          <p:nvPr/>
        </p:nvSpPr>
        <p:spPr bwMode="auto">
          <a:xfrm>
            <a:off x="4857750" y="5786438"/>
            <a:ext cx="2857500" cy="928687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Трудоспособные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87  млн.чел</a:t>
            </a:r>
          </a:p>
        </p:txBody>
      </p:sp>
      <p:sp>
        <p:nvSpPr>
          <p:cNvPr id="13" name="Стрелка вниз 12"/>
          <p:cNvSpPr/>
          <p:nvPr/>
        </p:nvSpPr>
        <p:spPr bwMode="auto">
          <a:xfrm>
            <a:off x="3857625" y="5500688"/>
            <a:ext cx="357188" cy="28575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ru-RU" sz="48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14" name="Стрелка вниз 13"/>
          <p:cNvSpPr/>
          <p:nvPr/>
        </p:nvSpPr>
        <p:spPr bwMode="auto">
          <a:xfrm>
            <a:off x="5214938" y="5500688"/>
            <a:ext cx="357187" cy="28575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ru-RU" sz="48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pic>
        <p:nvPicPr>
          <p:cNvPr id="15" name="Picture 6" descr="ELDE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500063"/>
            <a:ext cx="1038225" cy="270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smtClean="0">
                <a:latin typeface="Comic Sans MS" pitchFamily="66" charset="0"/>
              </a:rPr>
              <a:t>Трудовые ресурсы</a:t>
            </a:r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1285875" y="1927225"/>
            <a:ext cx="7699375" cy="4151313"/>
          </a:xfrm>
        </p:spPr>
        <p:txBody>
          <a:bodyPr/>
          <a:lstStyle/>
          <a:p>
            <a:pPr algn="ctr"/>
            <a:r>
              <a:rPr lang="ru-RU" sz="5400" smtClean="0">
                <a:latin typeface="Comic Sans MS" pitchFamily="66" charset="0"/>
              </a:rPr>
              <a:t>Часть населения страны, способная работать в хозяйстве</a:t>
            </a:r>
          </a:p>
        </p:txBody>
      </p:sp>
      <p:pic>
        <p:nvPicPr>
          <p:cNvPr id="5" name="Picture 11" descr="ALCOHO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2938"/>
            <a:ext cx="1571625" cy="154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 descr="4(3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4688" y="4357688"/>
            <a:ext cx="3214687" cy="23383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вал 6"/>
          <p:cNvSpPr/>
          <p:nvPr/>
        </p:nvSpPr>
        <p:spPr bwMode="auto">
          <a:xfrm>
            <a:off x="2571750" y="428625"/>
            <a:ext cx="4286250" cy="1571625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Трудовые ресурсы</a:t>
            </a:r>
          </a:p>
          <a:p>
            <a:pPr algn="ctr">
              <a:defRPr/>
            </a:pP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  <a:p>
            <a:pPr algn="ctr">
              <a:defRPr/>
            </a:pPr>
            <a:r>
              <a:rPr lang="ru-RU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90 млн.чел.</a:t>
            </a:r>
          </a:p>
        </p:txBody>
      </p:sp>
      <p:sp>
        <p:nvSpPr>
          <p:cNvPr id="4" name="Скругленный прямоугольник 3"/>
          <p:cNvSpPr/>
          <p:nvPr/>
        </p:nvSpPr>
        <p:spPr bwMode="auto">
          <a:xfrm>
            <a:off x="0" y="2786063"/>
            <a:ext cx="2143125" cy="22860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Учащиеся </a:t>
            </a:r>
          </a:p>
          <a:p>
            <a:pPr algn="ctr"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( 14 – 16 лет)</a:t>
            </a:r>
          </a:p>
          <a:p>
            <a:pPr algn="ctr">
              <a:defRPr/>
            </a:pP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  <a:p>
            <a:pPr algn="ctr">
              <a:defRPr/>
            </a:pPr>
            <a:r>
              <a:rPr lang="ru-RU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8 млн. чел</a:t>
            </a:r>
          </a:p>
        </p:txBody>
      </p:sp>
      <p:sp>
        <p:nvSpPr>
          <p:cNvPr id="6148" name="Заголовок 1"/>
          <p:cNvSpPr>
            <a:spLocks noGrp="1"/>
          </p:cNvSpPr>
          <p:nvPr>
            <p:ph type="title"/>
          </p:nvPr>
        </p:nvSpPr>
        <p:spPr>
          <a:xfrm>
            <a:off x="2500313" y="0"/>
            <a:ext cx="6484937" cy="142875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6149" name="Содержимое 2"/>
          <p:cNvSpPr>
            <a:spLocks noGrp="1"/>
          </p:cNvSpPr>
          <p:nvPr>
            <p:ph idx="1"/>
          </p:nvPr>
        </p:nvSpPr>
        <p:spPr>
          <a:xfrm>
            <a:off x="3714750" y="5929313"/>
            <a:ext cx="5429250" cy="7778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ru-RU" smtClean="0"/>
          </a:p>
          <a:p>
            <a:pPr>
              <a:buFont typeface="Wingdings" pitchFamily="2" charset="2"/>
              <a:buNone/>
            </a:pPr>
            <a:endParaRPr lang="ru-RU" smtClean="0"/>
          </a:p>
          <a:p>
            <a:pPr>
              <a:buFont typeface="Wingdings" pitchFamily="2" charset="2"/>
              <a:buNone/>
            </a:pPr>
            <a:endParaRPr lang="ru-RU" smtClean="0"/>
          </a:p>
        </p:txBody>
      </p:sp>
      <p:sp>
        <p:nvSpPr>
          <p:cNvPr id="5" name="Скругленный прямоугольник 4"/>
          <p:cNvSpPr/>
          <p:nvPr/>
        </p:nvSpPr>
        <p:spPr bwMode="auto">
          <a:xfrm>
            <a:off x="2286000" y="2786063"/>
            <a:ext cx="2214563" cy="2357437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Занятые в личном подсобном хозяйстве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10 млн. чел.</a:t>
            </a:r>
          </a:p>
        </p:txBody>
      </p:sp>
      <p:sp>
        <p:nvSpPr>
          <p:cNvPr id="6" name="Скругленный прямоугольник 5"/>
          <p:cNvSpPr/>
          <p:nvPr/>
        </p:nvSpPr>
        <p:spPr bwMode="auto">
          <a:xfrm>
            <a:off x="6786563" y="2786063"/>
            <a:ext cx="2214562" cy="2357437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Работающие пенсионеры</a:t>
            </a:r>
          </a:p>
          <a:p>
            <a:pPr algn="ctr">
              <a:defRPr/>
            </a:pP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  <a:p>
            <a:pPr algn="ctr">
              <a:defRPr/>
            </a:pP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  <a:p>
            <a:pPr algn="ctr">
              <a:defRPr/>
            </a:pPr>
            <a:r>
              <a:rPr lang="ru-RU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3 млн. чел</a:t>
            </a:r>
          </a:p>
          <a:p>
            <a:pPr algn="ctr">
              <a:defRPr/>
            </a:pP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  <a:p>
            <a:pPr algn="ctr">
              <a:defRPr/>
            </a:pP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8" name="Стрелка вниз 7"/>
          <p:cNvSpPr/>
          <p:nvPr/>
        </p:nvSpPr>
        <p:spPr bwMode="auto">
          <a:xfrm rot="21093994">
            <a:off x="5286375" y="2071688"/>
            <a:ext cx="428625" cy="642937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ru-RU" sz="48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9" name="Стрелка вниз 8"/>
          <p:cNvSpPr/>
          <p:nvPr/>
        </p:nvSpPr>
        <p:spPr bwMode="auto">
          <a:xfrm rot="2521607">
            <a:off x="1592263" y="1265238"/>
            <a:ext cx="500062" cy="166211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ru-RU" sz="48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10" name="Стрелка вниз 9"/>
          <p:cNvSpPr/>
          <p:nvPr/>
        </p:nvSpPr>
        <p:spPr bwMode="auto">
          <a:xfrm rot="19182571">
            <a:off x="6789738" y="1614488"/>
            <a:ext cx="431800" cy="125571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ru-RU" sz="48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 bwMode="auto">
          <a:xfrm>
            <a:off x="2428875" y="5500688"/>
            <a:ext cx="3143250" cy="928687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Занятое население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63 млн. чел</a:t>
            </a:r>
          </a:p>
        </p:txBody>
      </p:sp>
      <p:sp>
        <p:nvSpPr>
          <p:cNvPr id="12" name="Скругленный прямоугольник 11"/>
          <p:cNvSpPr/>
          <p:nvPr/>
        </p:nvSpPr>
        <p:spPr bwMode="auto">
          <a:xfrm>
            <a:off x="5929313" y="5500688"/>
            <a:ext cx="2857500" cy="928687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Безработные 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6  млн.чел</a:t>
            </a:r>
          </a:p>
        </p:txBody>
      </p:sp>
      <p:sp>
        <p:nvSpPr>
          <p:cNvPr id="13" name="Стрелка вниз 12"/>
          <p:cNvSpPr/>
          <p:nvPr/>
        </p:nvSpPr>
        <p:spPr bwMode="auto">
          <a:xfrm>
            <a:off x="4929188" y="5214938"/>
            <a:ext cx="357187" cy="28575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ru-RU" sz="48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14" name="Стрелка вниз 13"/>
          <p:cNvSpPr/>
          <p:nvPr/>
        </p:nvSpPr>
        <p:spPr bwMode="auto">
          <a:xfrm>
            <a:off x="6143625" y="5214938"/>
            <a:ext cx="357188" cy="28575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ru-RU" sz="48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 bwMode="auto">
          <a:xfrm>
            <a:off x="4643438" y="2786063"/>
            <a:ext cx="2071687" cy="2357437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Экономически активное население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69 млн.чел</a:t>
            </a:r>
          </a:p>
        </p:txBody>
      </p:sp>
      <p:sp>
        <p:nvSpPr>
          <p:cNvPr id="16" name="Стрелка вниз 15"/>
          <p:cNvSpPr/>
          <p:nvPr/>
        </p:nvSpPr>
        <p:spPr bwMode="auto">
          <a:xfrm rot="816633">
            <a:off x="3286125" y="2000250"/>
            <a:ext cx="428625" cy="714375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ru-RU" sz="48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pic>
        <p:nvPicPr>
          <p:cNvPr id="17" name="Picture 6" descr="ELDE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250" y="142875"/>
            <a:ext cx="1038225" cy="270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1643063" y="0"/>
            <a:ext cx="7342187" cy="1643063"/>
          </a:xfrm>
        </p:spPr>
        <p:txBody>
          <a:bodyPr/>
          <a:lstStyle/>
          <a:p>
            <a:pPr algn="ctr"/>
            <a:r>
              <a:rPr lang="ru-RU" sz="4800" b="1" smtClean="0">
                <a:latin typeface="Comic Sans MS" pitchFamily="66" charset="0"/>
              </a:rPr>
              <a:t>Экономически активное население</a:t>
            </a: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1428750" y="1927225"/>
            <a:ext cx="7556500" cy="4151313"/>
          </a:xfrm>
        </p:spPr>
        <p:txBody>
          <a:bodyPr/>
          <a:lstStyle/>
          <a:p>
            <a:pPr algn="ctr"/>
            <a:r>
              <a:rPr lang="ru-RU" sz="5400" b="1" smtClean="0">
                <a:latin typeface="Comic Sans MS" pitchFamily="66" charset="0"/>
              </a:rPr>
              <a:t>Лица, занятые в экономике и безработные</a:t>
            </a:r>
          </a:p>
        </p:txBody>
      </p:sp>
      <p:pic>
        <p:nvPicPr>
          <p:cNvPr id="7172" name="Picture 4" descr="D:\аним5\human135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63" y="4357688"/>
            <a:ext cx="2286000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j039840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2313" y="4357688"/>
            <a:ext cx="1663700" cy="2236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2117725" y="0"/>
            <a:ext cx="6867525" cy="1785938"/>
          </a:xfrm>
        </p:spPr>
        <p:txBody>
          <a:bodyPr/>
          <a:lstStyle/>
          <a:p>
            <a:pPr algn="ctr"/>
            <a:r>
              <a:rPr lang="ru-RU" sz="5400" b="1" smtClean="0">
                <a:latin typeface="Comic Sans MS" pitchFamily="66" charset="0"/>
              </a:rPr>
              <a:t>Безработные – </a:t>
            </a:r>
            <a:br>
              <a:rPr lang="ru-RU" sz="5400" b="1" smtClean="0">
                <a:latin typeface="Comic Sans MS" pitchFamily="66" charset="0"/>
              </a:rPr>
            </a:br>
            <a:r>
              <a:rPr lang="ru-RU" sz="5400" b="1" smtClean="0">
                <a:latin typeface="Comic Sans MS" pitchFamily="66" charset="0"/>
              </a:rPr>
              <a:t>это люди:</a:t>
            </a:r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>
          <a:xfrm>
            <a:off x="1928813" y="1927225"/>
            <a:ext cx="7056437" cy="4151313"/>
          </a:xfrm>
        </p:spPr>
        <p:txBody>
          <a:bodyPr/>
          <a:lstStyle/>
          <a:p>
            <a:pPr algn="ctr"/>
            <a:r>
              <a:rPr lang="ru-RU" sz="4000" b="1" smtClean="0">
                <a:latin typeface="Comic Sans MS" pitchFamily="66" charset="0"/>
              </a:rPr>
              <a:t>Не имеющие работы</a:t>
            </a:r>
          </a:p>
          <a:p>
            <a:pPr algn="ctr"/>
            <a:r>
              <a:rPr lang="ru-RU" sz="4000" b="1" smtClean="0">
                <a:latin typeface="Comic Sans MS" pitchFamily="66" charset="0"/>
              </a:rPr>
              <a:t>Занимающиеся поиском работы</a:t>
            </a:r>
          </a:p>
          <a:p>
            <a:pPr algn="ctr"/>
            <a:r>
              <a:rPr lang="ru-RU" sz="4000" b="1" smtClean="0">
                <a:latin typeface="Comic Sans MS" pitchFamily="66" charset="0"/>
              </a:rPr>
              <a:t>Готовые приступить к работе в течение определенного времени</a:t>
            </a:r>
          </a:p>
        </p:txBody>
      </p:sp>
      <p:pic>
        <p:nvPicPr>
          <p:cNvPr id="4" name="Picture 4" descr="C:\Documents and Settings\Сергей\Рабочий стол\481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142875"/>
            <a:ext cx="2286000" cy="17367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1571625" y="0"/>
            <a:ext cx="7358063" cy="1285875"/>
          </a:xfrm>
        </p:spPr>
        <p:txBody>
          <a:bodyPr/>
          <a:lstStyle/>
          <a:p>
            <a:pPr algn="ctr"/>
            <a:r>
              <a:rPr lang="ru-RU" sz="4800" b="1" smtClean="0">
                <a:latin typeface="Comic Sans MS" pitchFamily="66" charset="0"/>
              </a:rPr>
              <a:t>Причины безработицы</a:t>
            </a:r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>
          <a:xfrm>
            <a:off x="1000125" y="1571625"/>
            <a:ext cx="7985125" cy="3937000"/>
          </a:xfrm>
        </p:spPr>
        <p:txBody>
          <a:bodyPr/>
          <a:lstStyle/>
          <a:p>
            <a:pPr algn="ctr"/>
            <a:r>
              <a:rPr lang="ru-RU" sz="3600" b="1" smtClean="0">
                <a:latin typeface="Comic Sans MS" pitchFamily="66" charset="0"/>
              </a:rPr>
              <a:t>СОЦИАЛЬНО-ЭКОНОМИЧЕСКИЙ КРИЗИС:</a:t>
            </a:r>
          </a:p>
          <a:p>
            <a:pPr algn="ctr">
              <a:buFont typeface="Wingdings" pitchFamily="2" charset="2"/>
              <a:buNone/>
            </a:pPr>
            <a:r>
              <a:rPr lang="ru-RU" sz="3600" b="1" smtClean="0">
                <a:latin typeface="Comic Sans MS" pitchFamily="66" charset="0"/>
              </a:rPr>
              <a:t>  сокращение производства</a:t>
            </a:r>
          </a:p>
        </p:txBody>
      </p:sp>
      <p:pic>
        <p:nvPicPr>
          <p:cNvPr id="10244" name="Picture 4" descr="C:\Documents and Settings\Сергей\Рабочий стол\481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88" y="3571875"/>
            <a:ext cx="3951287" cy="3001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45" name="Picture 5" descr="C:\Documents and Settings\Сергей\Рабочий стол\1265829484_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5" y="3571875"/>
            <a:ext cx="4000500" cy="3000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285750" y="0"/>
            <a:ext cx="8858250" cy="1714500"/>
          </a:xfrm>
        </p:spPr>
        <p:txBody>
          <a:bodyPr/>
          <a:lstStyle/>
          <a:p>
            <a:pPr algn="ctr"/>
            <a:r>
              <a:rPr lang="ru-RU" sz="4800" b="1" smtClean="0">
                <a:latin typeface="Comic Sans MS" pitchFamily="66" charset="0"/>
              </a:rPr>
              <a:t>Уровень зарегистрированной безработицы (%)</a:t>
            </a:r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>
          <a:xfrm>
            <a:off x="500063" y="1927225"/>
            <a:ext cx="8485187" cy="415131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5400" b="1" i="1" smtClean="0">
                <a:latin typeface="Comic Sans MS" pitchFamily="66" charset="0"/>
              </a:rPr>
              <a:t>6%  -  средний по РФ</a:t>
            </a:r>
          </a:p>
        </p:txBody>
      </p:sp>
      <p:pic>
        <p:nvPicPr>
          <p:cNvPr id="26626" name="Picture 2" descr="C:\Documents and Settings\Сергей\Рабочий стол\483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88" y="2928938"/>
            <a:ext cx="4953000" cy="3714750"/>
          </a:xfrm>
          <a:prstGeom prst="rect">
            <a:avLst/>
          </a:prstGeom>
          <a:ln w="28575">
            <a:solidFill>
              <a:srgbClr val="99FF33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1928813" y="0"/>
            <a:ext cx="7056437" cy="1357313"/>
          </a:xfrm>
        </p:spPr>
        <p:txBody>
          <a:bodyPr/>
          <a:lstStyle/>
          <a:p>
            <a:pPr algn="ctr"/>
            <a:r>
              <a:rPr lang="ru-RU" sz="5400" b="1" smtClean="0">
                <a:latin typeface="Comic Sans MS" pitchFamily="66" charset="0"/>
              </a:rPr>
              <a:t>Низкий уровень:</a:t>
            </a:r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>
          <a:xfrm>
            <a:off x="857250" y="1571625"/>
            <a:ext cx="8128000" cy="4506913"/>
          </a:xfrm>
        </p:spPr>
        <p:txBody>
          <a:bodyPr/>
          <a:lstStyle/>
          <a:p>
            <a:pPr algn="ctr"/>
            <a:r>
              <a:rPr lang="ru-RU" sz="4000" b="1" smtClean="0">
                <a:latin typeface="Comic Sans MS" pitchFamily="66" charset="0"/>
              </a:rPr>
              <a:t>Центральная Россия, Север Западной Сибири, Поволжье, Юг Урала</a:t>
            </a:r>
          </a:p>
        </p:txBody>
      </p:sp>
      <p:pic>
        <p:nvPicPr>
          <p:cNvPr id="11268" name="Picture 2" descr="C:\Documents and Settings\Сергей\Рабочий стол\1263921753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688" y="3429000"/>
            <a:ext cx="600075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ELD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500063"/>
            <a:ext cx="1038225" cy="270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Employee Orientation">
  <a:themeElements>
    <a:clrScheme name="Employee Orientation 4">
      <a:dk1>
        <a:srgbClr val="000000"/>
      </a:dk1>
      <a:lt1>
        <a:srgbClr val="0099CC"/>
      </a:lt1>
      <a:dk2>
        <a:srgbClr val="FFFFFF"/>
      </a:dk2>
      <a:lt2>
        <a:srgbClr val="868686"/>
      </a:lt2>
      <a:accent1>
        <a:srgbClr val="00FFCC"/>
      </a:accent1>
      <a:accent2>
        <a:srgbClr val="969696"/>
      </a:accent2>
      <a:accent3>
        <a:srgbClr val="AACAE2"/>
      </a:accent3>
      <a:accent4>
        <a:srgbClr val="000000"/>
      </a:accent4>
      <a:accent5>
        <a:srgbClr val="AAFFE2"/>
      </a:accent5>
      <a:accent6>
        <a:srgbClr val="878787"/>
      </a:accent6>
      <a:hlink>
        <a:srgbClr val="00FFCC"/>
      </a:hlink>
      <a:folHlink>
        <a:srgbClr val="0000FF"/>
      </a:folHlink>
    </a:clrScheme>
    <a:fontScheme name="Employee Orientation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4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4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</a:defRPr>
        </a:defPPr>
      </a:lstStyle>
    </a:lnDef>
  </a:objectDefaults>
  <a:extraClrSchemeLst>
    <a:extraClrScheme>
      <a:clrScheme name="Employee Orientation 1">
        <a:dk1>
          <a:srgbClr val="000000"/>
        </a:dk1>
        <a:lt1>
          <a:srgbClr val="0099CC"/>
        </a:lt1>
        <a:dk2>
          <a:srgbClr val="FFFFFF"/>
        </a:dk2>
        <a:lt2>
          <a:srgbClr val="868686"/>
        </a:lt2>
        <a:accent1>
          <a:srgbClr val="00FFCC"/>
        </a:accent1>
        <a:accent2>
          <a:srgbClr val="969696"/>
        </a:accent2>
        <a:accent3>
          <a:srgbClr val="AACAE2"/>
        </a:accent3>
        <a:accent4>
          <a:srgbClr val="000000"/>
        </a:accent4>
        <a:accent5>
          <a:srgbClr val="AAFFE2"/>
        </a:accent5>
        <a:accent6>
          <a:srgbClr val="878787"/>
        </a:accent6>
        <a:hlink>
          <a:srgbClr val="00FFCC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mployee Orientation 2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3366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ADB8FF"/>
        </a:accent5>
        <a:accent6>
          <a:srgbClr val="008A00"/>
        </a:accent6>
        <a:hlink>
          <a:srgbClr val="FF0033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mployee Orientation 3">
        <a:dk1>
          <a:srgbClr val="5F5F5F"/>
        </a:dk1>
        <a:lt1>
          <a:srgbClr val="FFFFFF"/>
        </a:lt1>
        <a:dk2>
          <a:srgbClr val="5F5F5F"/>
        </a:dk2>
        <a:lt2>
          <a:srgbClr val="808080"/>
        </a:lt2>
        <a:accent1>
          <a:srgbClr val="969696"/>
        </a:accent1>
        <a:accent2>
          <a:srgbClr val="000000"/>
        </a:accent2>
        <a:accent3>
          <a:srgbClr val="FFFFFF"/>
        </a:accent3>
        <a:accent4>
          <a:srgbClr val="505050"/>
        </a:accent4>
        <a:accent5>
          <a:srgbClr val="C9C9C9"/>
        </a:accent5>
        <a:accent6>
          <a:srgbClr val="000000"/>
        </a:accent6>
        <a:hlink>
          <a:srgbClr val="777777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mployee Orientation 4">
        <a:dk1>
          <a:srgbClr val="000000"/>
        </a:dk1>
        <a:lt1>
          <a:srgbClr val="0099CC"/>
        </a:lt1>
        <a:dk2>
          <a:srgbClr val="FFFFFF"/>
        </a:dk2>
        <a:lt2>
          <a:srgbClr val="868686"/>
        </a:lt2>
        <a:accent1>
          <a:srgbClr val="00FFCC"/>
        </a:accent1>
        <a:accent2>
          <a:srgbClr val="969696"/>
        </a:accent2>
        <a:accent3>
          <a:srgbClr val="AACAE2"/>
        </a:accent3>
        <a:accent4>
          <a:srgbClr val="000000"/>
        </a:accent4>
        <a:accent5>
          <a:srgbClr val="AAFFE2"/>
        </a:accent5>
        <a:accent6>
          <a:srgbClr val="878787"/>
        </a:accent6>
        <a:hlink>
          <a:srgbClr val="00FFCC"/>
        </a:hlink>
        <a:folHlink>
          <a:srgbClr val="00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mployee Orientation 5">
        <a:dk1>
          <a:srgbClr val="D1CC00"/>
        </a:dk1>
        <a:lt1>
          <a:srgbClr val="FFFFFF"/>
        </a:lt1>
        <a:dk2>
          <a:srgbClr val="CCCC00"/>
        </a:dk2>
        <a:lt2>
          <a:srgbClr val="F3F5B1"/>
        </a:lt2>
        <a:accent1>
          <a:srgbClr val="808000"/>
        </a:accent1>
        <a:accent2>
          <a:srgbClr val="AEAA00"/>
        </a:accent2>
        <a:accent3>
          <a:srgbClr val="E2E2AA"/>
        </a:accent3>
        <a:accent4>
          <a:srgbClr val="DADADA"/>
        </a:accent4>
        <a:accent5>
          <a:srgbClr val="C0C0AA"/>
        </a:accent5>
        <a:accent6>
          <a:srgbClr val="9D9A00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mployee Orientation 6">
        <a:dk1>
          <a:srgbClr val="ACAF23"/>
        </a:dk1>
        <a:lt1>
          <a:srgbClr val="FFFFFF"/>
        </a:lt1>
        <a:dk2>
          <a:srgbClr val="CCCC00"/>
        </a:dk2>
        <a:lt2>
          <a:srgbClr val="F3F5B1"/>
        </a:lt2>
        <a:accent1>
          <a:srgbClr val="808000"/>
        </a:accent1>
        <a:accent2>
          <a:srgbClr val="AEAA00"/>
        </a:accent2>
        <a:accent3>
          <a:srgbClr val="E2E2AA"/>
        </a:accent3>
        <a:accent4>
          <a:srgbClr val="DADADA"/>
        </a:accent4>
        <a:accent5>
          <a:srgbClr val="C0C0AA"/>
        </a:accent5>
        <a:accent6>
          <a:srgbClr val="9D9A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mployee Orientation 7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000000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000000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mployee Orientation 8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000000"/>
        </a:accent1>
        <a:accent2>
          <a:srgbClr val="000000"/>
        </a:accent2>
        <a:accent3>
          <a:srgbClr val="AAB8E2"/>
        </a:accent3>
        <a:accent4>
          <a:srgbClr val="DADADA"/>
        </a:accent4>
        <a:accent5>
          <a:srgbClr val="AAAAAA"/>
        </a:accent5>
        <a:accent6>
          <a:srgbClr val="000000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mployee Orientation 9">
        <a:dk1>
          <a:srgbClr val="003B76"/>
        </a:dk1>
        <a:lt1>
          <a:srgbClr val="FFFFFF"/>
        </a:lt1>
        <a:dk2>
          <a:srgbClr val="0066CC"/>
        </a:dk2>
        <a:lt2>
          <a:srgbClr val="000000"/>
        </a:lt2>
        <a:accent1>
          <a:srgbClr val="33CC33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AD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mployee Orientation 10">
        <a:dk1>
          <a:srgbClr val="003B76"/>
        </a:dk1>
        <a:lt1>
          <a:srgbClr val="FFFFFF"/>
        </a:lt1>
        <a:dk2>
          <a:srgbClr val="0066CC"/>
        </a:dk2>
        <a:lt2>
          <a:srgbClr val="009900"/>
        </a:lt2>
        <a:accent1>
          <a:srgbClr val="33CC33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AD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mployee Orientation 11">
        <a:dk1>
          <a:srgbClr val="003B76"/>
        </a:dk1>
        <a:lt1>
          <a:srgbClr val="FFFFFF"/>
        </a:lt1>
        <a:dk2>
          <a:srgbClr val="0066CC"/>
        </a:dk2>
        <a:lt2>
          <a:srgbClr val="009900"/>
        </a:lt2>
        <a:accent1>
          <a:srgbClr val="33CC33"/>
        </a:accent1>
        <a:accent2>
          <a:srgbClr val="0000FF"/>
        </a:accent2>
        <a:accent3>
          <a:srgbClr val="AAB8E2"/>
        </a:accent3>
        <a:accent4>
          <a:srgbClr val="DADADA"/>
        </a:accent4>
        <a:accent5>
          <a:srgbClr val="ADE2AD"/>
        </a:accent5>
        <a:accent6>
          <a:srgbClr val="0000E7"/>
        </a:accent6>
        <a:hlink>
          <a:srgbClr val="FF0066"/>
        </a:hlink>
        <a:folHlink>
          <a:srgbClr val="9900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mployee Orientation 12">
        <a:dk1>
          <a:srgbClr val="FF3399"/>
        </a:dk1>
        <a:lt1>
          <a:srgbClr val="FFFFFF"/>
        </a:lt1>
        <a:dk2>
          <a:srgbClr val="0066CC"/>
        </a:dk2>
        <a:lt2>
          <a:srgbClr val="009900"/>
        </a:lt2>
        <a:accent1>
          <a:srgbClr val="33CC33"/>
        </a:accent1>
        <a:accent2>
          <a:srgbClr val="0000FF"/>
        </a:accent2>
        <a:accent3>
          <a:srgbClr val="AAB8E2"/>
        </a:accent3>
        <a:accent4>
          <a:srgbClr val="DADADA"/>
        </a:accent4>
        <a:accent5>
          <a:srgbClr val="ADE2AD"/>
        </a:accent5>
        <a:accent6>
          <a:srgbClr val="0000E7"/>
        </a:accent6>
        <a:hlink>
          <a:srgbClr val="FF0066"/>
        </a:hlink>
        <a:folHlink>
          <a:srgbClr val="9900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mployee Orientation 13">
        <a:dk1>
          <a:srgbClr val="FF0000"/>
        </a:dk1>
        <a:lt1>
          <a:srgbClr val="008080"/>
        </a:lt1>
        <a:dk2>
          <a:srgbClr val="FFFF00"/>
        </a:dk2>
        <a:lt2>
          <a:srgbClr val="F6511E"/>
        </a:lt2>
        <a:accent1>
          <a:srgbClr val="00FF00"/>
        </a:accent1>
        <a:accent2>
          <a:srgbClr val="00CCFF"/>
        </a:accent2>
        <a:accent3>
          <a:srgbClr val="AAC0C0"/>
        </a:accent3>
        <a:accent4>
          <a:srgbClr val="DA0000"/>
        </a:accent4>
        <a:accent5>
          <a:srgbClr val="AAFFAA"/>
        </a:accent5>
        <a:accent6>
          <a:srgbClr val="00B9E7"/>
        </a:accent6>
        <a:hlink>
          <a:srgbClr val="270FD9"/>
        </a:hlink>
        <a:folHlink>
          <a:srgbClr val="9900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mployee Orientation 14">
        <a:dk1>
          <a:srgbClr val="FF0000"/>
        </a:dk1>
        <a:lt1>
          <a:srgbClr val="008080"/>
        </a:lt1>
        <a:dk2>
          <a:srgbClr val="FFFF00"/>
        </a:dk2>
        <a:lt2>
          <a:srgbClr val="000000"/>
        </a:lt2>
        <a:accent1>
          <a:srgbClr val="00FF00"/>
        </a:accent1>
        <a:accent2>
          <a:srgbClr val="00CCFF"/>
        </a:accent2>
        <a:accent3>
          <a:srgbClr val="AAC0C0"/>
        </a:accent3>
        <a:accent4>
          <a:srgbClr val="DA0000"/>
        </a:accent4>
        <a:accent5>
          <a:srgbClr val="AAFFAA"/>
        </a:accent5>
        <a:accent6>
          <a:srgbClr val="00B9E7"/>
        </a:accent6>
        <a:hlink>
          <a:srgbClr val="270FD9"/>
        </a:hlink>
        <a:folHlink>
          <a:srgbClr val="9900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mployee Orientation 15">
        <a:dk1>
          <a:srgbClr val="FF0000"/>
        </a:dk1>
        <a:lt1>
          <a:srgbClr val="008080"/>
        </a:lt1>
        <a:dk2>
          <a:srgbClr val="FFFF00"/>
        </a:dk2>
        <a:lt2>
          <a:srgbClr val="000000"/>
        </a:lt2>
        <a:accent1>
          <a:srgbClr val="00FF00"/>
        </a:accent1>
        <a:accent2>
          <a:srgbClr val="000000"/>
        </a:accent2>
        <a:accent3>
          <a:srgbClr val="AAC0C0"/>
        </a:accent3>
        <a:accent4>
          <a:srgbClr val="DA0000"/>
        </a:accent4>
        <a:accent5>
          <a:srgbClr val="AAFFAA"/>
        </a:accent5>
        <a:accent6>
          <a:srgbClr val="000000"/>
        </a:accent6>
        <a:hlink>
          <a:srgbClr val="270FD9"/>
        </a:hlink>
        <a:folHlink>
          <a:srgbClr val="9900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mployee Orientation 16">
        <a:dk1>
          <a:srgbClr val="FF0000"/>
        </a:dk1>
        <a:lt1>
          <a:srgbClr val="FF0066"/>
        </a:lt1>
        <a:dk2>
          <a:srgbClr val="FFFF00"/>
        </a:dk2>
        <a:lt2>
          <a:srgbClr val="000000"/>
        </a:lt2>
        <a:accent1>
          <a:srgbClr val="00FF00"/>
        </a:accent1>
        <a:accent2>
          <a:srgbClr val="000000"/>
        </a:accent2>
        <a:accent3>
          <a:srgbClr val="FFAAB8"/>
        </a:accent3>
        <a:accent4>
          <a:srgbClr val="DA0000"/>
        </a:accent4>
        <a:accent5>
          <a:srgbClr val="AAFFAA"/>
        </a:accent5>
        <a:accent6>
          <a:srgbClr val="000000"/>
        </a:accent6>
        <a:hlink>
          <a:srgbClr val="270FD9"/>
        </a:hlink>
        <a:folHlink>
          <a:srgbClr val="9900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</TotalTime>
  <Words>300</Words>
  <Application>Microsoft Office PowerPoint</Application>
  <PresentationFormat>Экран (4:3)</PresentationFormat>
  <Paragraphs>90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4" baseType="lpstr">
      <vt:lpstr>Arial</vt:lpstr>
      <vt:lpstr>Times New Roman</vt:lpstr>
      <vt:lpstr>Wingdings</vt:lpstr>
      <vt:lpstr>Calibri</vt:lpstr>
      <vt:lpstr>Comic Sans MS</vt:lpstr>
      <vt:lpstr>Tahoma</vt:lpstr>
      <vt:lpstr>Employee Orientation</vt:lpstr>
      <vt:lpstr>Люди и труд</vt:lpstr>
      <vt:lpstr>Презентация PowerPoint</vt:lpstr>
      <vt:lpstr>Трудовые ресурсы</vt:lpstr>
      <vt:lpstr>Презентация PowerPoint</vt:lpstr>
      <vt:lpstr>Экономически активное население</vt:lpstr>
      <vt:lpstr>Безработные –  это люди:</vt:lpstr>
      <vt:lpstr>Причины безработицы</vt:lpstr>
      <vt:lpstr>Уровень зарегистрированной безработицы (%)</vt:lpstr>
      <vt:lpstr>Низкий уровень:</vt:lpstr>
      <vt:lpstr>Уровень зарегистрированной безработицы (%)</vt:lpstr>
      <vt:lpstr>Презентация PowerPoint</vt:lpstr>
      <vt:lpstr>Средний уровень:</vt:lpstr>
      <vt:lpstr>Высокий уровень:</vt:lpstr>
      <vt:lpstr>Уровень зарегистрированной безработицы (%)</vt:lpstr>
      <vt:lpstr>Трудовая миграция</vt:lpstr>
      <vt:lpstr>Презентация PowerPoint</vt:lpstr>
      <vt:lpstr>Домашнее задание: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Nastia</cp:lastModifiedBy>
  <cp:revision>21</cp:revision>
  <dcterms:created xsi:type="dcterms:W3CDTF">2010-03-25T19:00:12Z</dcterms:created>
  <dcterms:modified xsi:type="dcterms:W3CDTF">2012-03-10T20:20:58Z</dcterms:modified>
</cp:coreProperties>
</file>