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5" r:id="rId5"/>
    <p:sldId id="266" r:id="rId6"/>
    <p:sldId id="267" r:id="rId7"/>
    <p:sldId id="268" r:id="rId8"/>
    <p:sldId id="262" r:id="rId9"/>
    <p:sldId id="263"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1" d="100"/>
          <a:sy n="51"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6E6F132-EDAD-42F9-8AA6-9E4A7929581F}" type="datetimeFigureOut">
              <a:rPr lang="ru-RU" smtClean="0"/>
              <a:pPr/>
              <a:t>11.03.2012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DD8192-B27E-4395-AA3A-5432CBE38B54}"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6E6F132-EDAD-42F9-8AA6-9E4A7929581F}" type="datetimeFigureOut">
              <a:rPr lang="ru-RU" smtClean="0"/>
              <a:pPr/>
              <a:t>11.03.2012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DD8192-B27E-4395-AA3A-5432CBE38B5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6E6F132-EDAD-42F9-8AA6-9E4A7929581F}" type="datetimeFigureOut">
              <a:rPr lang="ru-RU" smtClean="0"/>
              <a:pPr/>
              <a:t>11.03.2012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DD8192-B27E-4395-AA3A-5432CBE38B5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6E6F132-EDAD-42F9-8AA6-9E4A7929581F}" type="datetimeFigureOut">
              <a:rPr lang="ru-RU" smtClean="0"/>
              <a:pPr/>
              <a:t>11.03.2012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DD8192-B27E-4395-AA3A-5432CBE38B5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6E6F132-EDAD-42F9-8AA6-9E4A7929581F}" type="datetimeFigureOut">
              <a:rPr lang="ru-RU" smtClean="0"/>
              <a:pPr/>
              <a:t>11.03.2012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DD8192-B27E-4395-AA3A-5432CBE38B54}"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6E6F132-EDAD-42F9-8AA6-9E4A7929581F}" type="datetimeFigureOut">
              <a:rPr lang="ru-RU" smtClean="0"/>
              <a:pPr/>
              <a:t>11.03.2012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EDD8192-B27E-4395-AA3A-5432CBE38B5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6E6F132-EDAD-42F9-8AA6-9E4A7929581F}" type="datetimeFigureOut">
              <a:rPr lang="ru-RU" smtClean="0"/>
              <a:pPr/>
              <a:t>11.03.2012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EDD8192-B27E-4395-AA3A-5432CBE38B5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6E6F132-EDAD-42F9-8AA6-9E4A7929581F}" type="datetimeFigureOut">
              <a:rPr lang="ru-RU" smtClean="0"/>
              <a:pPr/>
              <a:t>11.03.2012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EDD8192-B27E-4395-AA3A-5432CBE38B5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6E6F132-EDAD-42F9-8AA6-9E4A7929581F}" type="datetimeFigureOut">
              <a:rPr lang="ru-RU" smtClean="0"/>
              <a:pPr/>
              <a:t>11.03.2012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EDD8192-B27E-4395-AA3A-5432CBE38B5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6E6F132-EDAD-42F9-8AA6-9E4A7929581F}" type="datetimeFigureOut">
              <a:rPr lang="ru-RU" smtClean="0"/>
              <a:pPr/>
              <a:t>11.03.2012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EDD8192-B27E-4395-AA3A-5432CBE38B5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6E6F132-EDAD-42F9-8AA6-9E4A7929581F}" type="datetimeFigureOut">
              <a:rPr lang="ru-RU" smtClean="0"/>
              <a:pPr/>
              <a:t>11.03.2012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EDD8192-B27E-4395-AA3A-5432CBE38B54}"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E6F132-EDAD-42F9-8AA6-9E4A7929581F}" type="datetimeFigureOut">
              <a:rPr lang="ru-RU" smtClean="0"/>
              <a:pPr/>
              <a:t>11.03.2012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DD8192-B27E-4395-AA3A-5432CBE38B5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upload.wikimedia.org/wikipedia/commons/d/d1/Jean_B%C3%A9raud_Boulevard_des_capucines.jp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006.radikal.ru/i214/1011/69/d3012e37a1e5.jp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s44.radikal.ru/i106/1001/25/e90fe40a4c73.jp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29058" y="500043"/>
            <a:ext cx="4529142" cy="2000263"/>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Поэтика романа А.И.Куприна «</a:t>
            </a:r>
            <a:r>
              <a:rPr lang="ru-RU" sz="36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Жанета</a:t>
            </a:r>
            <a:r>
              <a:rPr lang="ru-RU"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ru-RU"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Подзаголовок 2"/>
          <p:cNvSpPr>
            <a:spLocks noGrp="1"/>
          </p:cNvSpPr>
          <p:nvPr>
            <p:ph type="subTitle" idx="1"/>
          </p:nvPr>
        </p:nvSpPr>
        <p:spPr>
          <a:xfrm>
            <a:off x="1371600" y="2214554"/>
            <a:ext cx="6400800" cy="3424246"/>
          </a:xfrm>
        </p:spPr>
        <p:txBody>
          <a:bodyPr/>
          <a:lstStyle/>
          <a:p>
            <a:endParaRPr lang="ru-RU" dirty="0"/>
          </a:p>
        </p:txBody>
      </p:sp>
      <p:pic>
        <p:nvPicPr>
          <p:cNvPr id="4" name="Рисунок 3" descr="http://www.rulex.ru/portret/31-061.jpg"/>
          <p:cNvPicPr/>
          <p:nvPr/>
        </p:nvPicPr>
        <p:blipFill>
          <a:blip r:embed="rId2"/>
          <a:srcRect/>
          <a:stretch>
            <a:fillRect/>
          </a:stretch>
        </p:blipFill>
        <p:spPr bwMode="auto">
          <a:xfrm>
            <a:off x="1357290" y="2214554"/>
            <a:ext cx="2786082" cy="34290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3829048" cy="4583122"/>
          </a:xfrm>
        </p:spPr>
        <p:txBody>
          <a:bodyPr>
            <a:normAutofit/>
          </a:bodyPr>
          <a:lstStyle/>
          <a:p>
            <a:endParaRPr lang="ru-RU" sz="1100" dirty="0"/>
          </a:p>
        </p:txBody>
      </p:sp>
      <p:sp>
        <p:nvSpPr>
          <p:cNvPr id="3" name="Содержимое 2"/>
          <p:cNvSpPr>
            <a:spLocks noGrp="1"/>
          </p:cNvSpPr>
          <p:nvPr>
            <p:ph idx="1"/>
          </p:nvPr>
        </p:nvSpPr>
        <p:spPr>
          <a:xfrm>
            <a:off x="4714876" y="785794"/>
            <a:ext cx="3929090" cy="5340369"/>
          </a:xfrm>
        </p:spPr>
        <p:txBody>
          <a:bodyPr>
            <a:normAutofit fontScale="92500"/>
          </a:bodyPr>
          <a:lstStyle/>
          <a:p>
            <a:pPr>
              <a:buNone/>
            </a:pPr>
            <a:r>
              <a:rPr lang="ru-RU" sz="2800" dirty="0" smtClean="0"/>
              <a:t>     </a:t>
            </a:r>
            <a:r>
              <a:rPr lang="ru-RU" sz="2800" b="1" dirty="0" smtClean="0"/>
              <a:t>Цель нашей работы </a:t>
            </a:r>
            <a:r>
              <a:rPr lang="ru-RU" sz="2800" dirty="0" smtClean="0"/>
              <a:t>– познакомить с романом – настроением А.И.Куприна «</a:t>
            </a:r>
            <a:r>
              <a:rPr lang="ru-RU" sz="2800" dirty="0" err="1" smtClean="0"/>
              <a:t>Жанета</a:t>
            </a:r>
            <a:r>
              <a:rPr lang="ru-RU" sz="2800" dirty="0" smtClean="0"/>
              <a:t>»</a:t>
            </a:r>
          </a:p>
          <a:p>
            <a:pPr>
              <a:buNone/>
            </a:pPr>
            <a:r>
              <a:rPr lang="ru-RU" sz="2800" dirty="0" smtClean="0"/>
              <a:t>     Роман «</a:t>
            </a:r>
            <a:r>
              <a:rPr lang="ru-RU" sz="2800" dirty="0" err="1" smtClean="0"/>
              <a:t>Жанета</a:t>
            </a:r>
            <a:r>
              <a:rPr lang="ru-RU" sz="2800" dirty="0" smtClean="0"/>
              <a:t>» - произведение малоизученное, исследовательских работ незначительное количество, что говорит об </a:t>
            </a:r>
            <a:r>
              <a:rPr lang="ru-RU" sz="2800" b="1" dirty="0" smtClean="0"/>
              <a:t>актуальности</a:t>
            </a:r>
            <a:r>
              <a:rPr lang="ru-RU" sz="2800" dirty="0" smtClean="0"/>
              <a:t>  нашей работы.</a:t>
            </a:r>
          </a:p>
          <a:p>
            <a:endParaRPr lang="ru-RU" sz="2800" dirty="0"/>
          </a:p>
        </p:txBody>
      </p:sp>
      <p:pic>
        <p:nvPicPr>
          <p:cNvPr id="4" name="Содержимое 3" descr="http://img0.liveinternet.ru/images/attach/c/4/81/81/81081472_large_13.jpg"/>
          <p:cNvPicPr>
            <a:picLocks/>
          </p:cNvPicPr>
          <p:nvPr/>
        </p:nvPicPr>
        <p:blipFill>
          <a:blip r:embed="rId2"/>
          <a:srcRect/>
          <a:stretch>
            <a:fillRect/>
          </a:stretch>
        </p:blipFill>
        <p:spPr bwMode="auto">
          <a:xfrm>
            <a:off x="285720" y="928670"/>
            <a:ext cx="4714908" cy="478634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8229600" cy="2082792"/>
          </a:xfrm>
        </p:spPr>
        <p:txBody>
          <a:bodyPr>
            <a:noAutofit/>
          </a:bodyPr>
          <a:lstStyle/>
          <a:p>
            <a:pPr algn="l"/>
            <a:r>
              <a:rPr lang="ru-RU" sz="2800" b="1" dirty="0" smtClean="0"/>
              <a:t>Работа состоит из введения, 6 – </a:t>
            </a:r>
            <a:r>
              <a:rPr lang="ru-RU" sz="2800" b="1" dirty="0" err="1" smtClean="0"/>
              <a:t>ти</a:t>
            </a:r>
            <a:r>
              <a:rPr lang="ru-RU" sz="2800" b="1" dirty="0" smtClean="0"/>
              <a:t> небольших глав, заключения, библиографии. Структура и содержание работы определены логикой развертывания проблемы.</a:t>
            </a:r>
            <a:r>
              <a:rPr lang="ru-RU" sz="2400" dirty="0" smtClean="0"/>
              <a:t/>
            </a:r>
            <a:br>
              <a:rPr lang="ru-RU" sz="2400" dirty="0" smtClean="0"/>
            </a:br>
            <a:endParaRPr lang="ru-RU" sz="2400" dirty="0"/>
          </a:p>
        </p:txBody>
      </p:sp>
      <p:sp>
        <p:nvSpPr>
          <p:cNvPr id="3" name="Содержимое 2"/>
          <p:cNvSpPr>
            <a:spLocks noGrp="1"/>
          </p:cNvSpPr>
          <p:nvPr>
            <p:ph idx="1"/>
          </p:nvPr>
        </p:nvSpPr>
        <p:spPr>
          <a:xfrm>
            <a:off x="457200" y="2857496"/>
            <a:ext cx="8229600" cy="3268667"/>
          </a:xfrm>
        </p:spPr>
        <p:txBody>
          <a:bodyPr/>
          <a:lstStyle/>
          <a:p>
            <a:pPr>
              <a:buNone/>
            </a:pP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 глава </a:t>
            </a:r>
            <a:r>
              <a:rPr lang="ru-RU" dirty="0" smtClean="0"/>
              <a:t>повествует об истории создания романа</a:t>
            </a:r>
          </a:p>
          <a:p>
            <a:pPr>
              <a:buNone/>
            </a:pP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2 глава </a:t>
            </a:r>
            <a:r>
              <a:rPr lang="ru-RU" dirty="0" smtClean="0"/>
              <a:t>рассказывает об отборе автором лексического материала, особенностях интонационных строений высказываний персонажей</a:t>
            </a:r>
          </a:p>
          <a:p>
            <a:pPr>
              <a:buNone/>
            </a:pP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lnSpcReduction="10000"/>
          </a:bodyPr>
          <a:lstStyle/>
          <a:p>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В 3- ей </a:t>
            </a:r>
            <a:r>
              <a:rPr lang="ru-RU" dirty="0" smtClean="0"/>
              <a:t>происходит знакомство с главным героем – профессором Симоновым.</a:t>
            </a:r>
          </a:p>
          <a:p>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4 глава </a:t>
            </a:r>
            <a:r>
              <a:rPr lang="ru-RU" dirty="0" smtClean="0"/>
              <a:t>– здесь образ героя соотносится с образом дороги, перепутья.</a:t>
            </a:r>
          </a:p>
          <a:p>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В 5 главе </a:t>
            </a:r>
            <a:r>
              <a:rPr lang="ru-RU" dirty="0" smtClean="0"/>
              <a:t>повествуется об особенностях видения автором прекрасной поры детства</a:t>
            </a:r>
          </a:p>
          <a:p>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6 глава </a:t>
            </a:r>
            <a:r>
              <a:rPr lang="ru-RU" dirty="0" smtClean="0"/>
              <a:t>отражает пересмотр авторских жизненных установок в сопоставлении культур России и Франции</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3471858" cy="4368808"/>
          </a:xfrm>
        </p:spPr>
        <p:txBody>
          <a:bodyPr/>
          <a:lstStyle/>
          <a:p>
            <a:endParaRPr lang="ru-RU" dirty="0"/>
          </a:p>
        </p:txBody>
      </p:sp>
      <p:sp>
        <p:nvSpPr>
          <p:cNvPr id="3" name="Содержимое 2"/>
          <p:cNvSpPr>
            <a:spLocks noGrp="1"/>
          </p:cNvSpPr>
          <p:nvPr>
            <p:ph idx="1"/>
          </p:nvPr>
        </p:nvSpPr>
        <p:spPr>
          <a:xfrm>
            <a:off x="4143372" y="428604"/>
            <a:ext cx="4543428" cy="5929354"/>
          </a:xfrm>
        </p:spPr>
        <p:txBody>
          <a:bodyPr>
            <a:normAutofit fontScale="40000" lnSpcReduction="20000"/>
          </a:bodyPr>
          <a:lstStyle/>
          <a:p>
            <a:pPr>
              <a:buNone/>
            </a:pPr>
            <a:r>
              <a:rPr lang="ru-RU" dirty="0" smtClean="0"/>
              <a:t>      </a:t>
            </a:r>
            <a:r>
              <a:rPr lang="ru-RU" sz="4200" dirty="0" smtClean="0"/>
              <a:t>В настоящее время в школьную программу все чаще стали включаться произведения, созданные  русскими писателями за рубежом. Одним из таких произведений, которое может войти в изучение курса литературы, мы считаем роман «</a:t>
            </a:r>
            <a:r>
              <a:rPr lang="ru-RU" sz="4200" dirty="0" err="1" smtClean="0"/>
              <a:t>Жанета</a:t>
            </a:r>
            <a:r>
              <a:rPr lang="ru-RU" sz="4200" dirty="0" smtClean="0"/>
              <a:t>» - лучшее творение А.И.Куприна за рубежом, художественное и воспитательное достоинство которого неоспоримо, замечательный человеческий документ, глубоко выстраданный самим автором. В поздних произведениях Куприна отмечается отсутствие какого бы то ни было критического пафоса, социальной направленности. Независимо от того, какой материал лежал в основе сюжетов произведений, все они пережиты автором, пропущены через  самые глубокие тайники души и предстают перед читателем в самых добрых, жизнелюбивых тонах.</a:t>
            </a:r>
            <a:endParaRPr lang="ru-RU" sz="4200" dirty="0"/>
          </a:p>
        </p:txBody>
      </p:sp>
      <p:pic>
        <p:nvPicPr>
          <p:cNvPr id="4" name="i-main-pic" descr="Картинка 8 из 9259">
            <a:hlinkClick r:id="rId2" tgtFrame="_blank"/>
          </p:cNvPr>
          <p:cNvPicPr>
            <a:picLocks noGrp="1"/>
          </p:cNvPicPr>
          <p:nvPr>
            <p:ph idx="1"/>
          </p:nvPr>
        </p:nvPicPr>
        <p:blipFill>
          <a:blip r:embed="rId3"/>
          <a:srcRect/>
          <a:stretch>
            <a:fillRect/>
          </a:stretch>
        </p:blipFill>
        <p:spPr bwMode="auto">
          <a:xfrm>
            <a:off x="285720" y="785794"/>
            <a:ext cx="3643338" cy="55721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43306" y="274638"/>
            <a:ext cx="5043494" cy="6083320"/>
          </a:xfrm>
        </p:spPr>
        <p:txBody>
          <a:bodyPr/>
          <a:lstStyle/>
          <a:p>
            <a:endParaRPr lang="ru-RU" dirty="0"/>
          </a:p>
        </p:txBody>
      </p:sp>
      <p:sp>
        <p:nvSpPr>
          <p:cNvPr id="3" name="Содержимое 2"/>
          <p:cNvSpPr>
            <a:spLocks noGrp="1"/>
          </p:cNvSpPr>
          <p:nvPr>
            <p:ph idx="1"/>
          </p:nvPr>
        </p:nvSpPr>
        <p:spPr>
          <a:xfrm>
            <a:off x="457200" y="357166"/>
            <a:ext cx="3114668" cy="6000792"/>
          </a:xfrm>
        </p:spPr>
        <p:txBody>
          <a:bodyPr>
            <a:normAutofit/>
          </a:bodyPr>
          <a:lstStyle/>
          <a:p>
            <a:pPr>
              <a:buNone/>
            </a:pPr>
            <a:r>
              <a:rPr lang="ru-RU" sz="1400" dirty="0" smtClean="0"/>
              <a:t>        Роман «</a:t>
            </a:r>
            <a:r>
              <a:rPr lang="ru-RU" sz="1400" dirty="0" err="1" smtClean="0"/>
              <a:t>Жанета</a:t>
            </a:r>
            <a:r>
              <a:rPr lang="ru-RU" sz="1400" dirty="0" smtClean="0"/>
              <a:t>» завораживает читателя с первых страниц светлыми, немного грустными картинами эмигрантской жизни, и в первую очередь самим героем, «святой широкой душой», «бессребреником и ротозеем», предстающим в какой – то мере  воплощением русского характера.</a:t>
            </a:r>
          </a:p>
          <a:p>
            <a:pPr>
              <a:buNone/>
            </a:pPr>
            <a:r>
              <a:rPr lang="ru-RU" sz="1400" dirty="0" smtClean="0"/>
              <a:t>        Помимо содержательного плана созданию элегической тональности произведения служит повествовательная структура, интонационное строение высказываний персонажей, отбор лексического материала. Центральный персонаж предстает перед читателем преимущественно во внешнем движении, чему соответствует его сложная внутренняя жизнь. Указание на движение содержатся во всей структуре романа.</a:t>
            </a:r>
          </a:p>
          <a:p>
            <a:endParaRPr lang="ru-RU" sz="1400" dirty="0"/>
          </a:p>
        </p:txBody>
      </p:sp>
      <p:pic>
        <p:nvPicPr>
          <p:cNvPr id="4" name="Содержимое 3" descr="http://artnow.ru/img/522000/522719.jpg"/>
          <p:cNvPicPr>
            <a:picLocks noGrp="1"/>
          </p:cNvPicPr>
          <p:nvPr>
            <p:ph idx="1"/>
          </p:nvPr>
        </p:nvPicPr>
        <p:blipFill>
          <a:blip r:embed="rId2"/>
          <a:srcRect/>
          <a:stretch>
            <a:fillRect/>
          </a:stretch>
        </p:blipFill>
        <p:spPr bwMode="auto">
          <a:xfrm>
            <a:off x="3643306" y="285728"/>
            <a:ext cx="5072098" cy="607223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43306" y="274638"/>
            <a:ext cx="5043494" cy="6083320"/>
          </a:xfrm>
        </p:spPr>
        <p:txBody>
          <a:bodyPr/>
          <a:lstStyle/>
          <a:p>
            <a:endParaRPr lang="ru-RU" dirty="0"/>
          </a:p>
        </p:txBody>
      </p:sp>
      <p:sp>
        <p:nvSpPr>
          <p:cNvPr id="3" name="Содержимое 2"/>
          <p:cNvSpPr>
            <a:spLocks noGrp="1"/>
          </p:cNvSpPr>
          <p:nvPr>
            <p:ph idx="1"/>
          </p:nvPr>
        </p:nvSpPr>
        <p:spPr>
          <a:xfrm>
            <a:off x="457200" y="285728"/>
            <a:ext cx="3114668" cy="6000792"/>
          </a:xfrm>
        </p:spPr>
        <p:txBody>
          <a:bodyPr>
            <a:normAutofit fontScale="55000" lnSpcReduction="20000"/>
          </a:bodyPr>
          <a:lstStyle/>
          <a:p>
            <a:pPr>
              <a:buNone/>
            </a:pPr>
            <a:r>
              <a:rPr lang="ru-RU" smtClean="0"/>
              <a:t>      В </a:t>
            </a:r>
            <a:r>
              <a:rPr lang="ru-RU" dirty="0" smtClean="0"/>
              <a:t>романе в контексте ситуации, близкой  к обращениям персонажей к важнейшим вопросам бытия, поднимается вопрос о смысле жизни. Выводом, к которому приходит герой, звучат афоризмы: «О, чего же стоят все утехи, радости и наслаждения мира в сравнении с этим самым простым, самым чистым, божественным ощущением детского доверия». «Тот, кто написал хорошую книгу для детей или изобрел детские штанишки, не связывающие движений и приятные в носке, - тот гораздо больше достоин благодарного бессмертия, чем все изобретатели машин и завоеватели стран».</a:t>
            </a:r>
          </a:p>
          <a:p>
            <a:endParaRPr lang="ru-RU" dirty="0"/>
          </a:p>
        </p:txBody>
      </p:sp>
      <p:pic>
        <p:nvPicPr>
          <p:cNvPr id="4" name="i-main-pic" descr="Картинка 13 из 9259">
            <a:hlinkClick r:id="rId2" tgtFrame="_blank"/>
          </p:cNvPr>
          <p:cNvPicPr>
            <a:picLocks noGrp="1"/>
          </p:cNvPicPr>
          <p:nvPr>
            <p:ph idx="1"/>
          </p:nvPr>
        </p:nvPicPr>
        <p:blipFill>
          <a:blip r:embed="rId3"/>
          <a:srcRect/>
          <a:stretch>
            <a:fillRect/>
          </a:stretch>
        </p:blipFill>
        <p:spPr bwMode="auto">
          <a:xfrm>
            <a:off x="3643306" y="285728"/>
            <a:ext cx="5143536" cy="607223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6248" y="571480"/>
            <a:ext cx="4400552" cy="5786478"/>
          </a:xfrm>
        </p:spPr>
        <p:txBody>
          <a:bodyPr>
            <a:noAutofit/>
          </a:bodyPr>
          <a:lstStyle/>
          <a:p>
            <a:pPr algn="l"/>
            <a:r>
              <a:rPr lang="ru-RU" sz="1800" dirty="0" smtClean="0"/>
              <a:t>Роман «</a:t>
            </a:r>
            <a:r>
              <a:rPr lang="ru-RU" sz="1800" dirty="0" err="1" smtClean="0"/>
              <a:t>Жанета</a:t>
            </a:r>
            <a:r>
              <a:rPr lang="ru-RU" sz="1800" dirty="0" smtClean="0"/>
              <a:t>» - небольшое произведение, в котором сконцентрированы настроения, взгляды, мировидение  Куприна зрелого, мудрого, дающего ответы на самые сокровенные жизненные вопросы. Читатель найдет в романе как черты, характерные для всего творчества автора, так и новые. На наш взгляд, ни одно из ранее написанных Куприным в России произведений не может сравниться с «</a:t>
            </a:r>
            <a:r>
              <a:rPr lang="ru-RU" sz="1800" dirty="0" err="1" smtClean="0"/>
              <a:t>Жанетой</a:t>
            </a:r>
            <a:r>
              <a:rPr lang="ru-RU" sz="1800" dirty="0" smtClean="0"/>
              <a:t>» по своей мягкости, элегичности. Может быть, впервые в русской прозе талантливо и психологически точно объективировано сознание пожилого человека с присущим этому возрасту эмоциональным комплексом. Автор выразил в романе свой взгляд на детство – как этап становления человека</a:t>
            </a:r>
            <a:endParaRPr lang="ru-RU" sz="1800" dirty="0"/>
          </a:p>
        </p:txBody>
      </p:sp>
      <p:pic>
        <p:nvPicPr>
          <p:cNvPr id="4" name="i-main-pic" descr="Картинка 64 из 9259">
            <a:hlinkClick r:id="rId2" tgtFrame="_blank"/>
          </p:cNvPr>
          <p:cNvPicPr>
            <a:picLocks noGrp="1"/>
          </p:cNvPicPr>
          <p:nvPr>
            <p:ph idx="1"/>
          </p:nvPr>
        </p:nvPicPr>
        <p:blipFill>
          <a:blip r:embed="rId3"/>
          <a:srcRect/>
          <a:stretch>
            <a:fillRect/>
          </a:stretch>
        </p:blipFill>
        <p:spPr bwMode="auto">
          <a:xfrm>
            <a:off x="357158" y="1428736"/>
            <a:ext cx="3786214" cy="4929222"/>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3543296" cy="6643710"/>
          </a:xfrm>
        </p:spPr>
        <p:txBody>
          <a:bodyPr>
            <a:noAutofit/>
          </a:bodyPr>
          <a:lstStyle/>
          <a:p>
            <a:pPr algn="l"/>
            <a:r>
              <a:rPr lang="ru-RU" sz="1400" dirty="0" smtClean="0"/>
              <a:t>В «</a:t>
            </a:r>
            <a:r>
              <a:rPr lang="ru-RU" sz="1400" dirty="0" err="1" smtClean="0"/>
              <a:t>Жанете</a:t>
            </a:r>
            <a:r>
              <a:rPr lang="ru-RU" sz="1400" dirty="0" smtClean="0"/>
              <a:t>» </a:t>
            </a:r>
            <a:r>
              <a:rPr lang="ru-RU" sz="1400" dirty="0" err="1" smtClean="0"/>
              <a:t>в</a:t>
            </a:r>
            <a:r>
              <a:rPr lang="ru-RU" sz="1400" dirty="0" smtClean="0"/>
              <a:t> сопоставлении культур России и Франции запечатлен пересмотр жизненных установок автора – отход от приятия революционного духа в жизни, культуре и понимание важности для их сохранения незыблемых национальных традиций, ценностей.</a:t>
            </a:r>
            <a:br>
              <a:rPr lang="ru-RU" sz="1400" dirty="0" smtClean="0"/>
            </a:br>
            <a:r>
              <a:rPr lang="ru-RU" sz="1400" dirty="0" smtClean="0"/>
              <a:t>В последние годы Куприн пришел к заключению, что в наш суровый практический век для писателя особенно важно своим творчеством всячески содействовать сохранению живой души в человеке, развивать в нем способность понимать красоту и восхищаться ею во всех ее проявлениях: в природе, в человеке, в искусстве. Измученному войнами и революциями человечеству, чтобы выйти из лабиринта сложных противоречий современности, нужен не огонь  обличений, который теперь только губит и уничтожает даже здоровое и цветущее, а духовное просветление, социальное  благоустройство и примирение. Ведь главное, чего не хватает людям нашего времени – это культуры духа, соответствующей требованиям современности. Поэтому совестливый художник должен стремиться к духовному возвышению людей, что и сделал Куприн в романе «</a:t>
            </a:r>
            <a:r>
              <a:rPr lang="ru-RU" sz="1400" dirty="0" err="1" smtClean="0"/>
              <a:t>Жанета</a:t>
            </a:r>
            <a:r>
              <a:rPr lang="ru-RU" sz="1400" dirty="0" smtClean="0"/>
              <a:t>»</a:t>
            </a:r>
            <a:br>
              <a:rPr lang="ru-RU" sz="1400" dirty="0" smtClean="0"/>
            </a:br>
            <a:endParaRPr lang="ru-RU" sz="1400" dirty="0"/>
          </a:p>
        </p:txBody>
      </p:sp>
      <p:pic>
        <p:nvPicPr>
          <p:cNvPr id="4" name="Содержимое 3" descr="http://i067.radikal.ru/1004/a1/f4cf3e30c720.jpg"/>
          <p:cNvPicPr>
            <a:picLocks noGrp="1"/>
          </p:cNvPicPr>
          <p:nvPr>
            <p:ph idx="1"/>
          </p:nvPr>
        </p:nvPicPr>
        <p:blipFill>
          <a:blip r:embed="rId2"/>
          <a:srcRect/>
          <a:stretch>
            <a:fillRect/>
          </a:stretch>
        </p:blipFill>
        <p:spPr bwMode="auto">
          <a:xfrm>
            <a:off x="4071933" y="1142984"/>
            <a:ext cx="4714909" cy="4983179"/>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116</TotalTime>
  <Words>581</Words>
  <Application>Microsoft Office PowerPoint</Application>
  <PresentationFormat>Экран (4:3)</PresentationFormat>
  <Paragraphs>16</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Тема Office</vt:lpstr>
      <vt:lpstr>Поэтика романа А.И.Куприна «Жанета»</vt:lpstr>
      <vt:lpstr>Слайд 2</vt:lpstr>
      <vt:lpstr>Работа состоит из введения, 6 – ти небольших глав, заключения, библиографии. Структура и содержание работы определены логикой развертывания проблемы. </vt:lpstr>
      <vt:lpstr>Слайд 4</vt:lpstr>
      <vt:lpstr>Слайд 5</vt:lpstr>
      <vt:lpstr>Слайд 6</vt:lpstr>
      <vt:lpstr>Слайд 7</vt:lpstr>
      <vt:lpstr>Роман «Жанета» - небольшое произведение, в котором сконцентрированы настроения, взгляды, мировидение  Куприна зрелого, мудрого, дающего ответы на самые сокровенные жизненные вопросы. Читатель найдет в романе как черты, характерные для всего творчества автора, так и новые. На наш взгляд, ни одно из ранее написанных Куприным в России произведений не может сравниться с «Жанетой» по своей мягкости, элегичности. Может быть, впервые в русской прозе талантливо и психологически точно объективировано сознание пожилого человека с присущим этому возрасту эмоциональным комплексом. Автор выразил в романе свой взгляд на детство – как этап становления человека</vt:lpstr>
      <vt:lpstr>В «Жанете» в сопоставлении культур России и Франции запечатлен пересмотр жизненных установок автора – отход от приятия революционного духа в жизни, культуре и понимание важности для их сохранения незыблемых национальных традиций, ценностей. В последние годы Куприн пришел к заключению, что в наш суровый практический век для писателя особенно важно своим творчеством всячески содействовать сохранению живой души в человеке, развивать в нем способность понимать красоту и восхищаться ею во всех ее проявлениях: в природе, в человеке, в искусстве. Измученному войнами и революциями человечеству, чтобы выйти из лабиринта сложных противоречий современности, нужен не огонь  обличений, который теперь только губит и уничтожает даже здоровое и цветущее, а духовное просветление, социальное  благоустройство и примирение. Ведь главное, чего не хватает людям нашего времени – это культуры духа, соответствующей требованиям современности. Поэтому совестливый художник должен стремиться к духовному возвышению людей, что и сделал Куприн в романе «Жанета»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Поэтика романа А.И.Куприна «Жанета»</dc:title>
  <dc:creator>800045</dc:creator>
  <cp:lastModifiedBy>800045</cp:lastModifiedBy>
  <cp:revision>13</cp:revision>
  <dcterms:created xsi:type="dcterms:W3CDTF">2012-02-23T14:41:49Z</dcterms:created>
  <dcterms:modified xsi:type="dcterms:W3CDTF">2012-03-11T15:20:15Z</dcterms:modified>
</cp:coreProperties>
</file>