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9" r:id="rId4"/>
    <p:sldId id="268" r:id="rId5"/>
    <p:sldId id="270" r:id="rId6"/>
    <p:sldId id="260" r:id="rId7"/>
    <p:sldId id="258" r:id="rId8"/>
    <p:sldId id="261" r:id="rId9"/>
    <p:sldId id="262" r:id="rId10"/>
    <p:sldId id="259" r:id="rId11"/>
    <p:sldId id="267" r:id="rId12"/>
    <p:sldId id="263" r:id="rId13"/>
    <p:sldId id="265" r:id="rId14"/>
    <p:sldId id="266" r:id="rId15"/>
    <p:sldId id="264"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23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245BC93-EDB7-4C1A-A19F-9AB17C7A82CD}" type="datetimeFigureOut">
              <a:rPr lang="ru-RU" smtClean="0"/>
              <a:pPr/>
              <a:t>11.03.2012</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F6624883-E9BF-46A0-89B5-7570E567AF2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245BC93-EDB7-4C1A-A19F-9AB17C7A82CD}"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6624883-E9BF-46A0-89B5-7570E567AF2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A245BC93-EDB7-4C1A-A19F-9AB17C7A82CD}" type="datetimeFigureOut">
              <a:rPr lang="ru-RU" smtClean="0"/>
              <a:pPr/>
              <a:t>11.03.2012</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F6624883-E9BF-46A0-89B5-7570E567AF2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245BC93-EDB7-4C1A-A19F-9AB17C7A82CD}"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6624883-E9BF-46A0-89B5-7570E567AF2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245BC93-EDB7-4C1A-A19F-9AB17C7A82CD}" type="datetimeFigureOut">
              <a:rPr lang="ru-RU" smtClean="0"/>
              <a:pPr/>
              <a:t>11.03.2012</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F6624883-E9BF-46A0-89B5-7570E567AF2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A245BC93-EDB7-4C1A-A19F-9AB17C7A82CD}" type="datetimeFigureOut">
              <a:rPr lang="ru-RU" smtClean="0"/>
              <a:pPr/>
              <a:t>11.03.2012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6624883-E9BF-46A0-89B5-7570E567AF2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A245BC93-EDB7-4C1A-A19F-9AB17C7A82CD}" type="datetimeFigureOut">
              <a:rPr lang="ru-RU" smtClean="0"/>
              <a:pPr/>
              <a:t>11.03.2012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F6624883-E9BF-46A0-89B5-7570E567AF2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A245BC93-EDB7-4C1A-A19F-9AB17C7A82CD}" type="datetimeFigureOut">
              <a:rPr lang="ru-RU" smtClean="0"/>
              <a:pPr/>
              <a:t>11.03.2012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F6624883-E9BF-46A0-89B5-7570E567AF2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A245BC93-EDB7-4C1A-A19F-9AB17C7A82CD}" type="datetimeFigureOut">
              <a:rPr lang="ru-RU" smtClean="0"/>
              <a:pPr/>
              <a:t>11.03.2012</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F6624883-E9BF-46A0-89B5-7570E567AF2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A245BC93-EDB7-4C1A-A19F-9AB17C7A82CD}" type="datetimeFigureOut">
              <a:rPr lang="ru-RU" smtClean="0"/>
              <a:pPr/>
              <a:t>11.03.2012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6624883-E9BF-46A0-89B5-7570E567AF2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A245BC93-EDB7-4C1A-A19F-9AB17C7A82CD}" type="datetimeFigureOut">
              <a:rPr lang="ru-RU" smtClean="0"/>
              <a:pPr/>
              <a:t>11.03.2012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6624883-E9BF-46A0-89B5-7570E567AF2F}"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245BC93-EDB7-4C1A-A19F-9AB17C7A82CD}" type="datetimeFigureOut">
              <a:rPr lang="ru-RU" smtClean="0"/>
              <a:pPr/>
              <a:t>11.03.2012</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F6624883-E9BF-46A0-89B5-7570E567AF2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slideLayout" Target="../slideLayouts/slideLayout1.xml"/><Relationship Id="rId1" Type="http://schemas.openxmlformats.org/officeDocument/2006/relationships/audio" Target="file:///C:\Documents%20and%20Settings\&#1059;&#1095;&#1077;&#1085;&#1080;&#1082;\&#1056;&#1072;&#1073;&#1086;&#1095;&#1080;&#1081;%20&#1089;&#1090;&#1086;&#1083;\Luciano_Pavarotti_-_Ave_Maria_Schubert_(www.mp3xa.net).mp3"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3.xml"/><Relationship Id="rId4" Type="http://schemas.openxmlformats.org/officeDocument/2006/relationships/image" Target="../media/image21.gif"/></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3.xml"/><Relationship Id="rId4" Type="http://schemas.openxmlformats.org/officeDocument/2006/relationships/image" Target="../media/image15.gif"/></Relationships>
</file>

<file path=ppt/slides/_rels/slide9.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jpeg"/><Relationship Id="rId1" Type="http://schemas.openxmlformats.org/officeDocument/2006/relationships/slideLayout" Target="../slideLayouts/slideLayout3.xml"/><Relationship Id="rId4" Type="http://schemas.openxmlformats.org/officeDocument/2006/relationships/image" Target="../media/image18.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1428736"/>
            <a:ext cx="5419974" cy="2571768"/>
          </a:xfrm>
        </p:spPr>
        <p:txBody>
          <a:bodyPr/>
          <a:lstStyle/>
          <a:p>
            <a:r>
              <a:rPr lang="ru-RU" dirty="0" smtClean="0"/>
              <a:t>«Наши ровесники в годы Великой Отечественной войны»</a:t>
            </a:r>
            <a:endParaRPr lang="ru-RU" dirty="0"/>
          </a:p>
        </p:txBody>
      </p:sp>
      <p:sp>
        <p:nvSpPr>
          <p:cNvPr id="3" name="Подзаголовок 2"/>
          <p:cNvSpPr>
            <a:spLocks noGrp="1"/>
          </p:cNvSpPr>
          <p:nvPr>
            <p:ph type="subTitle" idx="1"/>
          </p:nvPr>
        </p:nvSpPr>
        <p:spPr>
          <a:xfrm>
            <a:off x="3286116" y="4357694"/>
            <a:ext cx="5503838" cy="2500306"/>
          </a:xfrm>
        </p:spPr>
        <p:txBody>
          <a:bodyPr>
            <a:normAutofit fontScale="85000" lnSpcReduction="20000"/>
          </a:bodyPr>
          <a:lstStyle/>
          <a:p>
            <a:r>
              <a:rPr lang="ru-RU" sz="2100" dirty="0" smtClean="0">
                <a:latin typeface="Times New Roman" pitchFamily="18" charset="0"/>
                <a:cs typeface="Times New Roman" pitchFamily="18" charset="0"/>
              </a:rPr>
              <a:t>Выполнила: ученица 7 </a:t>
            </a:r>
            <a:r>
              <a:rPr lang="ru-RU" sz="2100" dirty="0" smtClean="0">
                <a:latin typeface="Times New Roman" pitchFamily="18" charset="0"/>
                <a:cs typeface="Times New Roman" pitchFamily="18" charset="0"/>
              </a:rPr>
              <a:t>класса </a:t>
            </a:r>
          </a:p>
          <a:p>
            <a:r>
              <a:rPr lang="ru-RU" sz="2100" dirty="0" smtClean="0">
                <a:latin typeface="Times New Roman" pitchFamily="18" charset="0"/>
                <a:cs typeface="Times New Roman" pitchFamily="18" charset="0"/>
              </a:rPr>
              <a:t>МОУ «Основная общеобразовательная школа №10 города Вольска Саратовской области» </a:t>
            </a:r>
          </a:p>
          <a:p>
            <a:r>
              <a:rPr lang="ru-RU" sz="2100" dirty="0" err="1" smtClean="0">
                <a:latin typeface="Times New Roman" pitchFamily="18" charset="0"/>
                <a:cs typeface="Times New Roman" pitchFamily="18" charset="0"/>
              </a:rPr>
              <a:t>Агаджанян</a:t>
            </a:r>
            <a:r>
              <a:rPr lang="ru-RU" sz="2100" dirty="0" smtClean="0">
                <a:latin typeface="Times New Roman" pitchFamily="18" charset="0"/>
                <a:cs typeface="Times New Roman" pitchFamily="18" charset="0"/>
              </a:rPr>
              <a:t> Юлия Юрьевна</a:t>
            </a:r>
            <a:endParaRPr lang="ru-RU" sz="2100" dirty="0" smtClean="0">
              <a:latin typeface="Times New Roman" pitchFamily="18" charset="0"/>
              <a:cs typeface="Times New Roman" pitchFamily="18" charset="0"/>
            </a:endParaRPr>
          </a:p>
          <a:p>
            <a:r>
              <a:rPr lang="ru-RU" sz="2100" dirty="0" smtClean="0">
                <a:latin typeface="Times New Roman" pitchFamily="18" charset="0"/>
                <a:cs typeface="Times New Roman" pitchFamily="18" charset="0"/>
              </a:rPr>
              <a:t>Руководитель: учитель русского языка и литературы Долгова Елена Владимировна</a:t>
            </a:r>
          </a:p>
          <a:p>
            <a:endParaRPr lang="ru-RU" sz="1800" dirty="0" smtClean="0">
              <a:latin typeface="Times New Roman" pitchFamily="18" charset="0"/>
              <a:cs typeface="Times New Roman" pitchFamily="18" charset="0"/>
            </a:endParaRPr>
          </a:p>
          <a:p>
            <a:pPr algn="ctr"/>
            <a:r>
              <a:rPr lang="ru-RU" sz="1800" dirty="0" smtClean="0">
                <a:latin typeface="Times New Roman" pitchFamily="18" charset="0"/>
                <a:cs typeface="Times New Roman" pitchFamily="18" charset="0"/>
              </a:rPr>
              <a:t>Вольск</a:t>
            </a:r>
          </a:p>
          <a:p>
            <a:pPr algn="ctr"/>
            <a:r>
              <a:rPr lang="ru-RU" sz="1800" dirty="0" smtClean="0">
                <a:latin typeface="Times New Roman" pitchFamily="18" charset="0"/>
                <a:cs typeface="Times New Roman" pitchFamily="18" charset="0"/>
              </a:rPr>
              <a:t>2012</a:t>
            </a:r>
            <a:endParaRPr lang="ru-RU" sz="1800" dirty="0">
              <a:latin typeface="Times New Roman" pitchFamily="18" charset="0"/>
              <a:cs typeface="Times New Roman" pitchFamily="18" charset="0"/>
            </a:endParaRPr>
          </a:p>
        </p:txBody>
      </p:sp>
      <p:pic>
        <p:nvPicPr>
          <p:cNvPr id="3074" name="Picture 2" descr="F:\ДОЛГУШЕЧКА (F)\Поздравления анимации\g6.gif"/>
          <p:cNvPicPr>
            <a:picLocks noChangeAspect="1" noChangeArrowheads="1" noCrop="1"/>
          </p:cNvPicPr>
          <p:nvPr/>
        </p:nvPicPr>
        <p:blipFill>
          <a:blip r:embed="rId3" cstate="print"/>
          <a:srcRect/>
          <a:stretch>
            <a:fillRect/>
          </a:stretch>
        </p:blipFill>
        <p:spPr bwMode="auto">
          <a:xfrm rot="19438997">
            <a:off x="-332175" y="3559778"/>
            <a:ext cx="3238500" cy="1866900"/>
          </a:xfrm>
          <a:prstGeom prst="rect">
            <a:avLst/>
          </a:prstGeom>
          <a:noFill/>
        </p:spPr>
      </p:pic>
      <p:sp>
        <p:nvSpPr>
          <p:cNvPr id="7" name="Прямоугольник 6"/>
          <p:cNvSpPr/>
          <p:nvPr/>
        </p:nvSpPr>
        <p:spPr>
          <a:xfrm>
            <a:off x="2857488" y="214291"/>
            <a:ext cx="6143668" cy="738664"/>
          </a:xfrm>
          <a:prstGeom prst="rect">
            <a:avLst/>
          </a:prstGeom>
        </p:spPr>
        <p:txBody>
          <a:bodyPr wrap="square">
            <a:spAutoFit/>
          </a:bodyPr>
          <a:lstStyle/>
          <a:p>
            <a:pPr algn="ctr"/>
            <a:r>
              <a:rPr lang="ru-RU" sz="1400" dirty="0" smtClean="0">
                <a:solidFill>
                  <a:srgbClr val="FFFFFF"/>
                </a:solidFill>
                <a:latin typeface="Times New Roman" pitchFamily="18" charset="0"/>
                <a:cs typeface="Times New Roman" pitchFamily="18" charset="0"/>
              </a:rPr>
              <a:t>МУНИЦИПАЛЬНЫЙ МАРАФОН, </a:t>
            </a:r>
          </a:p>
          <a:p>
            <a:pPr algn="ctr"/>
            <a:r>
              <a:rPr lang="ru-RU" sz="1400" dirty="0" smtClean="0">
                <a:solidFill>
                  <a:srgbClr val="FFFFFF"/>
                </a:solidFill>
                <a:latin typeface="Times New Roman" pitchFamily="18" charset="0"/>
                <a:cs typeface="Times New Roman" pitchFamily="18" charset="0"/>
              </a:rPr>
              <a:t>ПОСВЯЩЁННЫЙ 65-ЛЕТИЮ ПОБЕДЫ СОВЕТСКОГО НАРОДА</a:t>
            </a:r>
          </a:p>
          <a:p>
            <a:pPr algn="ctr"/>
            <a:r>
              <a:rPr lang="ru-RU" sz="1400" dirty="0" smtClean="0">
                <a:solidFill>
                  <a:srgbClr val="FFFFFF"/>
                </a:solidFill>
                <a:latin typeface="Times New Roman" pitchFamily="18" charset="0"/>
                <a:cs typeface="Times New Roman" pitchFamily="18" charset="0"/>
              </a:rPr>
              <a:t> В ГОДЫ ВОВ 1941-1945г.г.</a:t>
            </a:r>
            <a:endParaRPr lang="ru-RU" sz="1400" dirty="0"/>
          </a:p>
        </p:txBody>
      </p:sp>
      <p:pic>
        <p:nvPicPr>
          <p:cNvPr id="6" name="Luciano_Pavarotti_-_Ave_Maria_Schubert_(www.mp3xa.net).mp3">
            <a:hlinkClick r:id="" action="ppaction://media"/>
          </p:cNvPr>
          <p:cNvPicPr>
            <a:picLocks noRot="1" noChangeAspect="1"/>
          </p:cNvPicPr>
          <p:nvPr>
            <a:audioFile r:link="rId1"/>
          </p:nvPr>
        </p:nvPicPr>
        <p:blipFill>
          <a:blip r:embed="rId4" cstate="print"/>
          <a:stretch>
            <a:fillRect/>
          </a:stretch>
        </p:blipFill>
        <p:spPr>
          <a:xfrm>
            <a:off x="8429652" y="981060"/>
            <a:ext cx="304800" cy="3048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p:cTn id="7"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14291"/>
            <a:ext cx="7929586" cy="1571636"/>
          </a:xfrm>
        </p:spPr>
        <p:txBody>
          <a:bodyPr>
            <a:normAutofit/>
          </a:bodyPr>
          <a:lstStyle/>
          <a:p>
            <a:r>
              <a:rPr lang="ru-RU" sz="4000" dirty="0" smtClean="0"/>
              <a:t>Вспомним молодых поэтов</a:t>
            </a:r>
            <a:endParaRPr lang="ru-RU" sz="4000" dirty="0"/>
          </a:p>
        </p:txBody>
      </p:sp>
      <p:sp>
        <p:nvSpPr>
          <p:cNvPr id="3" name="Текст 2"/>
          <p:cNvSpPr>
            <a:spLocks noGrp="1"/>
          </p:cNvSpPr>
          <p:nvPr>
            <p:ph type="body" idx="1"/>
          </p:nvPr>
        </p:nvSpPr>
        <p:spPr>
          <a:xfrm>
            <a:off x="571472" y="928670"/>
            <a:ext cx="7000924" cy="3143272"/>
          </a:xfrm>
        </p:spPr>
        <p:txBody>
          <a:bodyPr>
            <a:normAutofit fontScale="92500" lnSpcReduction="10000"/>
          </a:bodyPr>
          <a:lstStyle/>
          <a:p>
            <a:r>
              <a:rPr lang="ru-RU" b="1" dirty="0" smtClean="0">
                <a:latin typeface="Times New Roman" pitchFamily="18" charset="0"/>
                <a:cs typeface="Times New Roman" pitchFamily="18" charset="0"/>
              </a:rPr>
              <a:t>  </a:t>
            </a:r>
            <a:r>
              <a:rPr lang="ru-RU" sz="2200" b="1" dirty="0" smtClean="0">
                <a:solidFill>
                  <a:srgbClr val="7030A0"/>
                </a:solidFill>
                <a:latin typeface="Times New Roman" pitchFamily="18" charset="0"/>
                <a:cs typeface="Times New Roman" pitchFamily="18" charset="0"/>
              </a:rPr>
              <a:t>«Свой добрый век мы прожили как люди –</a:t>
            </a:r>
          </a:p>
          <a:p>
            <a:r>
              <a:rPr lang="ru-RU" sz="2200" b="1" dirty="0" smtClean="0">
                <a:solidFill>
                  <a:srgbClr val="7030A0"/>
                </a:solidFill>
                <a:latin typeface="Times New Roman" pitchFamily="18" charset="0"/>
                <a:cs typeface="Times New Roman" pitchFamily="18" charset="0"/>
              </a:rPr>
              <a:t> и для людей…»</a:t>
            </a:r>
          </a:p>
          <a:p>
            <a:pPr algn="l"/>
            <a:r>
              <a:rPr lang="ru-RU" sz="2400" dirty="0" smtClean="0">
                <a:latin typeface="Times New Roman" pitchFamily="18" charset="0"/>
                <a:cs typeface="Times New Roman" pitchFamily="18" charset="0"/>
              </a:rPr>
              <a:t> Война и музы! Противоречивые понятия! С особым волнением мы узнаем о судьбах молодых поэтов, не вернувшихся с полей сражения. До ВОВ в Советском Союзе насчитывалось 2186 писателей и поэтов. На фронтах войны погибло 48 поэтов. Самыми младшими были Всеволод Багрицкий, Борис Смоленский: им едва исполнилось 20. </a:t>
            </a:r>
          </a:p>
        </p:txBody>
      </p:sp>
      <p:pic>
        <p:nvPicPr>
          <p:cNvPr id="5" name="Рисунок 4" descr="bagrizkii1.jpg"/>
          <p:cNvPicPr>
            <a:picLocks noChangeAspect="1"/>
          </p:cNvPicPr>
          <p:nvPr/>
        </p:nvPicPr>
        <p:blipFill>
          <a:blip r:embed="rId2" cstate="print"/>
          <a:stretch>
            <a:fillRect/>
          </a:stretch>
        </p:blipFill>
        <p:spPr>
          <a:xfrm>
            <a:off x="928662" y="4214818"/>
            <a:ext cx="1948863" cy="2286016"/>
          </a:xfrm>
          <a:prstGeom prst="rect">
            <a:avLst/>
          </a:prstGeom>
          <a:ln w="88900" cap="sq" cmpd="thickThin">
            <a:solidFill>
              <a:srgbClr val="000000"/>
            </a:solidFill>
            <a:prstDash val="solid"/>
            <a:miter lim="800000"/>
          </a:ln>
          <a:effectLst>
            <a:innerShdw blurRad="76200">
              <a:srgbClr val="000000"/>
            </a:innerShdw>
          </a:effectLst>
        </p:spPr>
      </p:pic>
      <p:pic>
        <p:nvPicPr>
          <p:cNvPr id="6" name="Рисунок 5" descr="смоленский.jpg"/>
          <p:cNvPicPr>
            <a:picLocks noChangeAspect="1"/>
          </p:cNvPicPr>
          <p:nvPr/>
        </p:nvPicPr>
        <p:blipFill>
          <a:blip r:embed="rId3" cstate="print"/>
          <a:stretch>
            <a:fillRect/>
          </a:stretch>
        </p:blipFill>
        <p:spPr>
          <a:xfrm>
            <a:off x="5572132" y="4214818"/>
            <a:ext cx="2029824" cy="2286015"/>
          </a:xfrm>
          <a:prstGeom prst="rect">
            <a:avLst/>
          </a:prstGeom>
          <a:ln w="88900" cap="sq" cmpd="thickThin">
            <a:solidFill>
              <a:srgbClr val="000000"/>
            </a:solidFill>
            <a:prstDash val="solid"/>
            <a:miter lim="800000"/>
          </a:ln>
          <a:effectLst>
            <a:innerShdw blurRad="76200">
              <a:srgbClr val="000000"/>
            </a:innerShdw>
          </a:effectLst>
        </p:spPr>
      </p:pic>
      <p:pic>
        <p:nvPicPr>
          <p:cNvPr id="1027" name="Picture 3" descr="F:\ДОЛГУШЕЧКА (F)\Поздравления анимации\g5.gif"/>
          <p:cNvPicPr>
            <a:picLocks noChangeAspect="1" noChangeArrowheads="1" noCrop="1"/>
          </p:cNvPicPr>
          <p:nvPr/>
        </p:nvPicPr>
        <p:blipFill>
          <a:blip r:embed="rId4" cstate="print"/>
          <a:srcRect/>
          <a:stretch>
            <a:fillRect/>
          </a:stretch>
        </p:blipFill>
        <p:spPr bwMode="auto">
          <a:xfrm>
            <a:off x="3000364" y="4357694"/>
            <a:ext cx="2391110" cy="2166943"/>
          </a:xfrm>
          <a:prstGeom prst="rect">
            <a:avLst/>
          </a:prstGeom>
          <a:noFill/>
        </p:spPr>
      </p:pic>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357167"/>
            <a:ext cx="6255488" cy="1285883"/>
          </a:xfrm>
        </p:spPr>
        <p:txBody>
          <a:bodyPr>
            <a:normAutofit/>
          </a:bodyPr>
          <a:lstStyle/>
          <a:p>
            <a:pPr algn="ctr"/>
            <a:r>
              <a:rPr lang="ru-RU" dirty="0" smtClean="0"/>
              <a:t>Плакат как призыв спасти детей</a:t>
            </a:r>
            <a:endParaRPr lang="ru-RU" dirty="0"/>
          </a:p>
        </p:txBody>
      </p:sp>
      <p:sp>
        <p:nvSpPr>
          <p:cNvPr id="3" name="Текст 2"/>
          <p:cNvSpPr>
            <a:spLocks noGrp="1"/>
          </p:cNvSpPr>
          <p:nvPr>
            <p:ph type="body" idx="1"/>
          </p:nvPr>
        </p:nvSpPr>
        <p:spPr>
          <a:xfrm>
            <a:off x="4143372" y="2928934"/>
            <a:ext cx="3643338" cy="2857520"/>
          </a:xfrm>
        </p:spPr>
        <p:txBody>
          <a:bodyPr>
            <a:noAutofit/>
          </a:bodyPr>
          <a:lstStyle/>
          <a:p>
            <a:r>
              <a:rPr lang="ru-RU" sz="2800" b="1" dirty="0" smtClean="0">
                <a:solidFill>
                  <a:srgbClr val="C00000"/>
                </a:solidFill>
                <a:latin typeface="Times New Roman" pitchFamily="18" charset="0"/>
                <a:cs typeface="Times New Roman" pitchFamily="18" charset="0"/>
              </a:rPr>
              <a:t>Плакат В.Корецкого «Воин Красной Армии, спаси!»</a:t>
            </a:r>
            <a:br>
              <a:rPr lang="ru-RU" sz="2800" b="1" dirty="0" smtClean="0">
                <a:solidFill>
                  <a:srgbClr val="C00000"/>
                </a:solidFill>
                <a:latin typeface="Times New Roman" pitchFamily="18" charset="0"/>
                <a:cs typeface="Times New Roman" pitchFamily="18" charset="0"/>
              </a:rPr>
            </a:br>
            <a:r>
              <a:rPr lang="ru-RU" sz="2800" b="1" dirty="0" smtClean="0">
                <a:solidFill>
                  <a:srgbClr val="C00000"/>
                </a:solidFill>
                <a:latin typeface="Times New Roman" pitchFamily="18" charset="0"/>
                <a:cs typeface="Times New Roman" pitchFamily="18" charset="0"/>
              </a:rPr>
              <a:t>был напечатан в газете «Правда»</a:t>
            </a:r>
            <a:br>
              <a:rPr lang="ru-RU" sz="2800" b="1" dirty="0" smtClean="0">
                <a:solidFill>
                  <a:srgbClr val="C00000"/>
                </a:solidFill>
                <a:latin typeface="Times New Roman" pitchFamily="18" charset="0"/>
                <a:cs typeface="Times New Roman" pitchFamily="18" charset="0"/>
              </a:rPr>
            </a:br>
            <a:r>
              <a:rPr lang="ru-RU" sz="2800" b="1" dirty="0" smtClean="0">
                <a:solidFill>
                  <a:srgbClr val="C00000"/>
                </a:solidFill>
                <a:latin typeface="Times New Roman" pitchFamily="18" charset="0"/>
                <a:cs typeface="Times New Roman" pitchFamily="18" charset="0"/>
              </a:rPr>
              <a:t> 5 августа 1942 года.</a:t>
            </a:r>
            <a:r>
              <a:rPr lang="ru-RU" sz="2800" dirty="0" smtClean="0">
                <a:solidFill>
                  <a:srgbClr val="C00000"/>
                </a:solidFill>
              </a:rPr>
              <a:t> </a:t>
            </a:r>
            <a:endParaRPr lang="ru-RU" sz="2800" dirty="0">
              <a:solidFill>
                <a:srgbClr val="C00000"/>
              </a:solidFill>
              <a:latin typeface="Times New Roman" pitchFamily="18" charset="0"/>
              <a:cs typeface="Times New Roman" pitchFamily="18" charset="0"/>
            </a:endParaRPr>
          </a:p>
        </p:txBody>
      </p:sp>
      <p:pic>
        <p:nvPicPr>
          <p:cNvPr id="4" name="Picture 3" descr="Воин Красной Армии спаси"/>
          <p:cNvPicPr>
            <a:picLocks noChangeAspect="1" noChangeArrowheads="1"/>
          </p:cNvPicPr>
          <p:nvPr/>
        </p:nvPicPr>
        <p:blipFill>
          <a:blip r:embed="rId2" cstate="print"/>
          <a:srcRect/>
          <a:stretch>
            <a:fillRect/>
          </a:stretch>
        </p:blipFill>
        <p:spPr bwMode="auto">
          <a:xfrm>
            <a:off x="357158" y="1875179"/>
            <a:ext cx="3500462" cy="4725623"/>
          </a:xfrm>
          <a:prstGeom prst="rect">
            <a:avLst/>
          </a:prstGeom>
          <a:noFill/>
          <a:ln w="57150">
            <a:solidFill>
              <a:srgbClr val="FF0000"/>
            </a:solidFill>
            <a:miter lim="800000"/>
            <a:headEnd/>
            <a:tailEnd/>
          </a:ln>
        </p:spPr>
      </p:pic>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357167"/>
            <a:ext cx="7500990" cy="1285883"/>
          </a:xfrm>
        </p:spPr>
        <p:txBody>
          <a:bodyPr/>
          <a:lstStyle/>
          <a:p>
            <a:pPr algn="ctr"/>
            <a:r>
              <a:rPr lang="ru-RU" dirty="0" smtClean="0"/>
              <a:t>первый памятник детям </a:t>
            </a:r>
            <a:br>
              <a:rPr lang="ru-RU" dirty="0" smtClean="0"/>
            </a:br>
            <a:r>
              <a:rPr lang="ru-RU" dirty="0" smtClean="0"/>
              <a:t>в России</a:t>
            </a:r>
            <a:endParaRPr lang="ru-RU" dirty="0"/>
          </a:p>
        </p:txBody>
      </p:sp>
      <p:sp>
        <p:nvSpPr>
          <p:cNvPr id="3" name="Текст 2"/>
          <p:cNvSpPr>
            <a:spLocks noGrp="1"/>
          </p:cNvSpPr>
          <p:nvPr>
            <p:ph type="body" idx="1"/>
          </p:nvPr>
        </p:nvSpPr>
        <p:spPr>
          <a:xfrm>
            <a:off x="4143372" y="1785926"/>
            <a:ext cx="3929090" cy="5072074"/>
          </a:xfrm>
        </p:spPr>
        <p:txBody>
          <a:bodyPr>
            <a:normAutofit fontScale="92500" lnSpcReduction="10000"/>
          </a:bodyPr>
          <a:lstStyle/>
          <a:p>
            <a:pPr algn="l"/>
            <a:r>
              <a:rPr lang="ru-RU" dirty="0" smtClean="0">
                <a:latin typeface="Times New Roman" pitchFamily="18" charset="0"/>
                <a:cs typeface="Times New Roman" pitchFamily="18" charset="0"/>
              </a:rPr>
              <a:t>Две бронзовые фигурки - девочки, держащей кусочек хлеба, и малыша с бидончиком воды в руке, воплотили в себе жестокую правду войны, рухнувшую на хрупкие детские плечи.</a:t>
            </a:r>
          </a:p>
          <a:p>
            <a:pPr algn="l"/>
            <a:r>
              <a:rPr lang="ru-RU" dirty="0" smtClean="0">
                <a:latin typeface="Times New Roman" pitchFamily="18" charset="0"/>
                <a:cs typeface="Times New Roman" pitchFamily="18" charset="0"/>
              </a:rPr>
              <a:t>Авторами памятника являются скульптор Константин </a:t>
            </a:r>
            <a:r>
              <a:rPr lang="ru-RU" dirty="0" err="1" smtClean="0">
                <a:latin typeface="Times New Roman" pitchFamily="18" charset="0"/>
                <a:cs typeface="Times New Roman" pitchFamily="18" charset="0"/>
              </a:rPr>
              <a:t>Зенич</a:t>
            </a:r>
            <a:r>
              <a:rPr lang="ru-RU" dirty="0" smtClean="0">
                <a:latin typeface="Times New Roman" pitchFamily="18" charset="0"/>
                <a:cs typeface="Times New Roman" pitchFamily="18" charset="0"/>
              </a:rPr>
              <a:t> и архитектор Андрей Касаткин. Памятник изготовлен на пожертвования жителей Красноярска, сбор которых проходил с марта 2002 города. Городская администрация выделила около 200 тысяч рублей на брусчатку для площадки вокруг скульптурной композиции.</a:t>
            </a:r>
          </a:p>
          <a:p>
            <a:endParaRPr lang="ru-RU" dirty="0"/>
          </a:p>
        </p:txBody>
      </p:sp>
      <p:pic>
        <p:nvPicPr>
          <p:cNvPr id="5" name="Рисунок 4" descr="161334-1.jpg"/>
          <p:cNvPicPr>
            <a:picLocks noChangeAspect="1"/>
          </p:cNvPicPr>
          <p:nvPr/>
        </p:nvPicPr>
        <p:blipFill>
          <a:blip r:embed="rId2" cstate="print"/>
          <a:stretch>
            <a:fillRect/>
          </a:stretch>
        </p:blipFill>
        <p:spPr>
          <a:xfrm>
            <a:off x="500034" y="2000240"/>
            <a:ext cx="3363964" cy="4476758"/>
          </a:xfrm>
          <a:prstGeom prst="rect">
            <a:avLst/>
          </a:prstGeom>
        </p:spPr>
      </p:pic>
    </p:spTree>
  </p:cSld>
  <p:clrMapOvr>
    <a:masterClrMapping/>
  </p:clrMapOvr>
  <p:transition>
    <p:diamon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357167"/>
            <a:ext cx="7786742" cy="1285883"/>
          </a:xfrm>
        </p:spPr>
        <p:txBody>
          <a:bodyPr/>
          <a:lstStyle/>
          <a:p>
            <a:pPr algn="ctr"/>
            <a:r>
              <a:rPr lang="ru-RU" dirty="0" smtClean="0"/>
              <a:t>Антиподы «Война – мир»</a:t>
            </a:r>
            <a:endParaRPr lang="ru-RU" dirty="0"/>
          </a:p>
        </p:txBody>
      </p:sp>
      <p:sp>
        <p:nvSpPr>
          <p:cNvPr id="3" name="Текст 2"/>
          <p:cNvSpPr>
            <a:spLocks noGrp="1"/>
          </p:cNvSpPr>
          <p:nvPr>
            <p:ph type="body" idx="1"/>
          </p:nvPr>
        </p:nvSpPr>
        <p:spPr>
          <a:xfrm>
            <a:off x="142844" y="1571612"/>
            <a:ext cx="7572428" cy="5072098"/>
          </a:xfrm>
        </p:spPr>
        <p:txBody>
          <a:bodyPr>
            <a:normAutofit/>
          </a:bodyPr>
          <a:lstStyle/>
          <a:p>
            <a:r>
              <a:rPr lang="ru-RU" b="1" dirty="0" smtClean="0">
                <a:solidFill>
                  <a:srgbClr val="C00000"/>
                </a:solidFill>
                <a:latin typeface="Times New Roman" pitchFamily="18" charset="0"/>
                <a:cs typeface="Times New Roman" pitchFamily="18" charset="0"/>
              </a:rPr>
              <a:t>Его я узнал не из книжки-</a:t>
            </a:r>
          </a:p>
          <a:p>
            <a:r>
              <a:rPr lang="ru-RU" b="1" dirty="0" smtClean="0">
                <a:solidFill>
                  <a:srgbClr val="C00000"/>
                </a:solidFill>
                <a:latin typeface="Times New Roman" pitchFamily="18" charset="0"/>
                <a:cs typeface="Times New Roman" pitchFamily="18" charset="0"/>
              </a:rPr>
              <a:t>Жестокое слово – война!</a:t>
            </a:r>
          </a:p>
          <a:p>
            <a:r>
              <a:rPr lang="ru-RU" b="1" dirty="0" smtClean="0">
                <a:solidFill>
                  <a:srgbClr val="C00000"/>
                </a:solidFill>
                <a:latin typeface="Times New Roman" pitchFamily="18" charset="0"/>
                <a:cs typeface="Times New Roman" pitchFamily="18" charset="0"/>
              </a:rPr>
              <a:t>Прожекторов яростной вспышкой</a:t>
            </a:r>
          </a:p>
          <a:p>
            <a:r>
              <a:rPr lang="ru-RU" b="1" dirty="0" smtClean="0">
                <a:solidFill>
                  <a:srgbClr val="C00000"/>
                </a:solidFill>
                <a:latin typeface="Times New Roman" pitchFamily="18" charset="0"/>
                <a:cs typeface="Times New Roman" pitchFamily="18" charset="0"/>
              </a:rPr>
              <a:t>К нам в детство врывалась она.</a:t>
            </a:r>
          </a:p>
          <a:p>
            <a:endParaRPr lang="ru-RU" dirty="0" smtClean="0"/>
          </a:p>
          <a:p>
            <a:pPr algn="l"/>
            <a:r>
              <a:rPr lang="ru-RU" b="1" dirty="0" smtClean="0">
                <a:solidFill>
                  <a:srgbClr val="0070C0"/>
                </a:solidFill>
                <a:latin typeface="Times New Roman" pitchFamily="18" charset="0"/>
                <a:cs typeface="Times New Roman" pitchFamily="18" charset="0"/>
              </a:rPr>
              <a:t>Мир — это то, к чему стремятся</a:t>
            </a:r>
          </a:p>
          <a:p>
            <a:pPr algn="l"/>
            <a:r>
              <a:rPr lang="ru-RU" b="1" dirty="0" smtClean="0">
                <a:solidFill>
                  <a:srgbClr val="0070C0"/>
                </a:solidFill>
                <a:latin typeface="Times New Roman" pitchFamily="18" charset="0"/>
                <a:cs typeface="Times New Roman" pitchFamily="18" charset="0"/>
              </a:rPr>
              <a:t>все люди на нашей планете.</a:t>
            </a:r>
            <a:br>
              <a:rPr lang="ru-RU" b="1" dirty="0" smtClean="0">
                <a:solidFill>
                  <a:srgbClr val="0070C0"/>
                </a:solidFill>
                <a:latin typeface="Times New Roman" pitchFamily="18" charset="0"/>
                <a:cs typeface="Times New Roman" pitchFamily="18" charset="0"/>
              </a:rPr>
            </a:br>
            <a:r>
              <a:rPr lang="ru-RU" b="1" dirty="0" smtClean="0">
                <a:solidFill>
                  <a:srgbClr val="0070C0"/>
                </a:solidFill>
                <a:latin typeface="Times New Roman" pitchFamily="18" charset="0"/>
                <a:cs typeface="Times New Roman" pitchFamily="18" charset="0"/>
              </a:rPr>
              <a:t>Мир, в котором мы живем </a:t>
            </a:r>
          </a:p>
          <a:p>
            <a:pPr algn="l"/>
            <a:r>
              <a:rPr lang="ru-RU" b="1" dirty="0" smtClean="0">
                <a:solidFill>
                  <a:srgbClr val="0070C0"/>
                </a:solidFill>
                <a:latin typeface="Times New Roman" pitchFamily="18" charset="0"/>
                <a:cs typeface="Times New Roman" pitchFamily="18" charset="0"/>
              </a:rPr>
              <a:t>такой разный! И для каждого он</a:t>
            </a:r>
          </a:p>
          <a:p>
            <a:pPr algn="l"/>
            <a:r>
              <a:rPr lang="ru-RU" b="1" dirty="0" smtClean="0">
                <a:solidFill>
                  <a:srgbClr val="0070C0"/>
                </a:solidFill>
                <a:latin typeface="Times New Roman" pitchFamily="18" charset="0"/>
                <a:cs typeface="Times New Roman" pitchFamily="18" charset="0"/>
              </a:rPr>
              <a:t>свой, особенный. Каждый </a:t>
            </a:r>
          </a:p>
          <a:p>
            <a:pPr algn="l"/>
            <a:r>
              <a:rPr lang="ru-RU" b="1" dirty="0" smtClean="0">
                <a:solidFill>
                  <a:srgbClr val="0070C0"/>
                </a:solidFill>
                <a:latin typeface="Times New Roman" pitchFamily="18" charset="0"/>
                <a:cs typeface="Times New Roman" pitchFamily="18" charset="0"/>
              </a:rPr>
              <a:t>находит в нем маленькие, </a:t>
            </a:r>
          </a:p>
          <a:p>
            <a:pPr algn="l"/>
            <a:r>
              <a:rPr lang="ru-RU" b="1" dirty="0" smtClean="0">
                <a:solidFill>
                  <a:srgbClr val="0070C0"/>
                </a:solidFill>
                <a:latin typeface="Times New Roman" pitchFamily="18" charset="0"/>
                <a:cs typeface="Times New Roman" pitchFamily="18" charset="0"/>
              </a:rPr>
              <a:t>только одному ему известные </a:t>
            </a:r>
          </a:p>
          <a:p>
            <a:pPr algn="l"/>
            <a:r>
              <a:rPr lang="ru-RU" b="1" dirty="0" smtClean="0">
                <a:solidFill>
                  <a:srgbClr val="0070C0"/>
                </a:solidFill>
                <a:latin typeface="Times New Roman" pitchFamily="18" charset="0"/>
                <a:cs typeface="Times New Roman" pitchFamily="18" charset="0"/>
              </a:rPr>
              <a:t>тайны.</a:t>
            </a:r>
            <a:endParaRPr lang="ru-RU" b="1" dirty="0">
              <a:solidFill>
                <a:srgbClr val="0070C0"/>
              </a:solidFill>
              <a:latin typeface="Times New Roman" pitchFamily="18" charset="0"/>
              <a:cs typeface="Times New Roman" pitchFamily="18" charset="0"/>
            </a:endParaRPr>
          </a:p>
        </p:txBody>
      </p:sp>
      <p:pic>
        <p:nvPicPr>
          <p:cNvPr id="5" name="Рисунок 4" descr="мир голуби.jpg"/>
          <p:cNvPicPr>
            <a:picLocks noChangeAspect="1"/>
          </p:cNvPicPr>
          <p:nvPr/>
        </p:nvPicPr>
        <p:blipFill>
          <a:blip r:embed="rId2" cstate="print"/>
          <a:stretch>
            <a:fillRect/>
          </a:stretch>
        </p:blipFill>
        <p:spPr>
          <a:xfrm>
            <a:off x="4286248" y="3857628"/>
            <a:ext cx="3571901" cy="267892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4" descr="смерть детей на войне фото"/>
          <p:cNvPicPr>
            <a:picLocks noChangeAspect="1" noChangeArrowheads="1"/>
          </p:cNvPicPr>
          <p:nvPr/>
        </p:nvPicPr>
        <p:blipFill>
          <a:blip r:embed="rId3" cstate="print"/>
          <a:srcRect/>
          <a:stretch>
            <a:fillRect/>
          </a:stretch>
        </p:blipFill>
        <p:spPr>
          <a:xfrm>
            <a:off x="571472" y="1428736"/>
            <a:ext cx="2500330" cy="1769399"/>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ransition>
    <p:cover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500043"/>
            <a:ext cx="6255488" cy="928693"/>
          </a:xfrm>
        </p:spPr>
        <p:txBody>
          <a:bodyPr>
            <a:normAutofit fontScale="90000"/>
          </a:bodyPr>
          <a:lstStyle/>
          <a:p>
            <a:r>
              <a:rPr lang="ru-RU" dirty="0" smtClean="0"/>
              <a:t>Мира вам над головой!</a:t>
            </a:r>
            <a:endParaRPr lang="ru-RU" dirty="0"/>
          </a:p>
        </p:txBody>
      </p:sp>
      <p:sp>
        <p:nvSpPr>
          <p:cNvPr id="3" name="Текст 2"/>
          <p:cNvSpPr>
            <a:spLocks noGrp="1"/>
          </p:cNvSpPr>
          <p:nvPr>
            <p:ph type="body" idx="1"/>
          </p:nvPr>
        </p:nvSpPr>
        <p:spPr>
          <a:xfrm>
            <a:off x="2714612" y="1142984"/>
            <a:ext cx="4929222" cy="6000792"/>
          </a:xfrm>
        </p:spPr>
        <p:txBody>
          <a:bodyPr>
            <a:normAutofit fontScale="85000" lnSpcReduction="20000"/>
          </a:bodyPr>
          <a:lstStyle/>
          <a:p>
            <a:r>
              <a:rPr lang="ru-RU" b="1" dirty="0" smtClean="0">
                <a:solidFill>
                  <a:srgbClr val="7030A0"/>
                </a:solidFill>
                <a:latin typeface="Times New Roman" pitchFamily="18" charset="0"/>
                <a:cs typeface="Times New Roman" pitchFamily="18" charset="0"/>
              </a:rPr>
              <a:t>Мир — это главное слово на свете. </a:t>
            </a:r>
          </a:p>
          <a:p>
            <a:r>
              <a:rPr lang="ru-RU" b="1" dirty="0" smtClean="0">
                <a:solidFill>
                  <a:srgbClr val="7030A0"/>
                </a:solidFill>
                <a:latin typeface="Times New Roman" pitchFamily="18" charset="0"/>
                <a:cs typeface="Times New Roman" pitchFamily="18" charset="0"/>
              </a:rPr>
              <a:t>Мир нужен нашей планете! </a:t>
            </a:r>
          </a:p>
          <a:p>
            <a:r>
              <a:rPr lang="ru-RU" b="1" dirty="0" smtClean="0">
                <a:solidFill>
                  <a:srgbClr val="7030A0"/>
                </a:solidFill>
                <a:latin typeface="Times New Roman" pitchFamily="18" charset="0"/>
                <a:cs typeface="Times New Roman" pitchFamily="18" charset="0"/>
              </a:rPr>
              <a:t>Мир нужен детям! </a:t>
            </a:r>
          </a:p>
          <a:p>
            <a:r>
              <a:rPr lang="ru-RU" b="1" dirty="0" smtClean="0">
                <a:solidFill>
                  <a:srgbClr val="7030A0"/>
                </a:solidFill>
                <a:latin typeface="Times New Roman" pitchFamily="18" charset="0"/>
                <a:cs typeface="Times New Roman" pitchFamily="18" charset="0"/>
              </a:rPr>
              <a:t>Мир нужен взрослым! </a:t>
            </a:r>
          </a:p>
          <a:p>
            <a:r>
              <a:rPr lang="ru-RU" b="1" dirty="0" smtClean="0">
                <a:solidFill>
                  <a:srgbClr val="7030A0"/>
                </a:solidFill>
                <a:latin typeface="Times New Roman" pitchFamily="18" charset="0"/>
                <a:cs typeface="Times New Roman" pitchFamily="18" charset="0"/>
              </a:rPr>
              <a:t>Мир нужен всем! </a:t>
            </a:r>
          </a:p>
          <a:p>
            <a:r>
              <a:rPr lang="ru-RU" b="1" dirty="0" smtClean="0">
                <a:solidFill>
                  <a:srgbClr val="7030A0"/>
                </a:solidFill>
                <a:latin typeface="Times New Roman" pitchFamily="18" charset="0"/>
                <a:cs typeface="Times New Roman" pitchFamily="18" charset="0"/>
              </a:rPr>
              <a:t>Мир! Мир! Мир!</a:t>
            </a:r>
          </a:p>
          <a:p>
            <a:r>
              <a:rPr lang="ru-RU" b="1" dirty="0" smtClean="0">
                <a:solidFill>
                  <a:srgbClr val="00B0F0"/>
                </a:solidFill>
                <a:latin typeface="Times New Roman" pitchFamily="18" charset="0"/>
                <a:cs typeface="Times New Roman" pitchFamily="18" charset="0"/>
              </a:rPr>
              <a:t> </a:t>
            </a:r>
          </a:p>
          <a:p>
            <a:pPr algn="l"/>
            <a:r>
              <a:rPr lang="ru-RU" b="1" dirty="0" smtClean="0">
                <a:solidFill>
                  <a:srgbClr val="0070C0"/>
                </a:solidFill>
                <a:latin typeface="Times New Roman" pitchFamily="18" charset="0"/>
                <a:cs typeface="Times New Roman" pitchFamily="18" charset="0"/>
              </a:rPr>
              <a:t>Учреждая в 1981 году День мира, Генеральная Ассамблея Организации Объединенных Наций  постановила ежегодно праздновать День мира 21 сентября в качестве дня отказа от насилия и прекращения огня.</a:t>
            </a:r>
            <a:br>
              <a:rPr lang="ru-RU" b="1" dirty="0" smtClean="0">
                <a:solidFill>
                  <a:srgbClr val="0070C0"/>
                </a:solidFill>
                <a:latin typeface="Times New Roman" pitchFamily="18" charset="0"/>
                <a:cs typeface="Times New Roman" pitchFamily="18" charset="0"/>
              </a:rPr>
            </a:br>
            <a:r>
              <a:rPr lang="ru-RU" b="1" dirty="0" smtClean="0">
                <a:solidFill>
                  <a:srgbClr val="0070C0"/>
                </a:solidFill>
                <a:latin typeface="Times New Roman" pitchFamily="18" charset="0"/>
                <a:cs typeface="Times New Roman" pitchFamily="18" charset="0"/>
              </a:rPr>
              <a:t>Организация Объединенных Наций работает над устранением коренных причин конфликтов в широком диапазоне областей: оказания гуманитарной помощи, поощрения прав человека, разработки международных соглашений и других международно-правовых документов, проведения операций в пользу мира, предоставления помощи в проведении выборов, поддержки демократизации, превентивной дипломатии и социально-экономического развития.</a:t>
            </a:r>
            <a:endParaRPr lang="ru-RU" dirty="0" smtClean="0">
              <a:latin typeface="Times New Roman" pitchFamily="18" charset="0"/>
              <a:cs typeface="Times New Roman" pitchFamily="18" charset="0"/>
            </a:endParaRPr>
          </a:p>
          <a:p>
            <a:r>
              <a:rPr lang="ru-RU" b="1" dirty="0" smtClean="0">
                <a:solidFill>
                  <a:srgbClr val="00B0F0"/>
                </a:solidFill>
              </a:rPr>
              <a:t/>
            </a:r>
            <a:br>
              <a:rPr lang="ru-RU" b="1" dirty="0" smtClean="0">
                <a:solidFill>
                  <a:srgbClr val="00B0F0"/>
                </a:solidFill>
              </a:rPr>
            </a:br>
            <a:endParaRPr lang="ru-RU" b="1" dirty="0">
              <a:solidFill>
                <a:srgbClr val="00B0F0"/>
              </a:solidFill>
            </a:endParaRPr>
          </a:p>
        </p:txBody>
      </p:sp>
      <p:pic>
        <p:nvPicPr>
          <p:cNvPr id="4" name="Рисунок 3" descr="день мира.jpg"/>
          <p:cNvPicPr>
            <a:picLocks noChangeAspect="1"/>
          </p:cNvPicPr>
          <p:nvPr/>
        </p:nvPicPr>
        <p:blipFill>
          <a:blip r:embed="rId2" cstate="print"/>
          <a:stretch>
            <a:fillRect/>
          </a:stretch>
        </p:blipFill>
        <p:spPr>
          <a:xfrm>
            <a:off x="428596" y="1571612"/>
            <a:ext cx="2025668" cy="450059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E:\новое аниме\animated_cartoon_0042.gif"/>
          <p:cNvPicPr/>
          <p:nvPr/>
        </p:nvPicPr>
        <p:blipFill>
          <a:blip r:embed="rId3" cstate="print"/>
          <a:srcRect/>
          <a:stretch>
            <a:fillRect/>
          </a:stretch>
        </p:blipFill>
        <p:spPr bwMode="auto">
          <a:xfrm>
            <a:off x="3286116" y="1857364"/>
            <a:ext cx="981075" cy="904875"/>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00043"/>
            <a:ext cx="8001024" cy="1357321"/>
          </a:xfrm>
        </p:spPr>
        <p:txBody>
          <a:bodyPr/>
          <a:lstStyle/>
          <a:p>
            <a:r>
              <a:rPr lang="ru-RU" dirty="0" smtClean="0"/>
              <a:t>Использованные ресурсы:</a:t>
            </a:r>
            <a:endParaRPr lang="ru-RU" dirty="0"/>
          </a:p>
        </p:txBody>
      </p:sp>
      <p:sp>
        <p:nvSpPr>
          <p:cNvPr id="3" name="Текст 2"/>
          <p:cNvSpPr>
            <a:spLocks noGrp="1"/>
          </p:cNvSpPr>
          <p:nvPr>
            <p:ph type="body" idx="1"/>
          </p:nvPr>
        </p:nvSpPr>
        <p:spPr>
          <a:xfrm>
            <a:off x="785786" y="1428736"/>
            <a:ext cx="6536502" cy="3071834"/>
          </a:xfrm>
        </p:spPr>
        <p:txBody>
          <a:bodyPr>
            <a:normAutofit/>
          </a:bodyPr>
          <a:lstStyle/>
          <a:p>
            <a:pPr algn="l"/>
            <a:r>
              <a:rPr lang="ru-RU" dirty="0" smtClean="0">
                <a:latin typeface="Times New Roman" pitchFamily="18" charset="0"/>
                <a:cs typeface="Times New Roman" pitchFamily="18" charset="0"/>
              </a:rPr>
              <a:t>1.Ресурсы Интернет</a:t>
            </a:r>
          </a:p>
          <a:p>
            <a:pPr algn="l"/>
            <a:r>
              <a:rPr lang="ru-RU" dirty="0" smtClean="0">
                <a:latin typeface="Times New Roman" pitchFamily="18" charset="0"/>
                <a:cs typeface="Times New Roman" pitchFamily="18" charset="0"/>
              </a:rPr>
              <a:t>2. «Золотые звезды Вольска», </a:t>
            </a:r>
            <a:r>
              <a:rPr lang="ru-RU" dirty="0" err="1" smtClean="0">
                <a:latin typeface="Times New Roman" pitchFamily="18" charset="0"/>
                <a:cs typeface="Times New Roman" pitchFamily="18" charset="0"/>
              </a:rPr>
              <a:t>Вольский</a:t>
            </a:r>
            <a:r>
              <a:rPr lang="ru-RU" dirty="0" smtClean="0">
                <a:latin typeface="Times New Roman" pitchFamily="18" charset="0"/>
                <a:cs typeface="Times New Roman" pitchFamily="18" charset="0"/>
              </a:rPr>
              <a:t> краеведческий музей, Саратов,1975</a:t>
            </a:r>
          </a:p>
          <a:p>
            <a:pPr algn="l"/>
            <a:r>
              <a:rPr lang="ru-RU" dirty="0" smtClean="0">
                <a:latin typeface="Times New Roman" pitchFamily="18" charset="0"/>
                <a:cs typeface="Times New Roman" pitchFamily="18" charset="0"/>
              </a:rPr>
              <a:t>3.Сборник мероприятий к празднованию дня победы «Военно-патриотическое воспитание в школе», «Учитель»,Волгоград,2005</a:t>
            </a:r>
          </a:p>
          <a:p>
            <a:pPr algn="l"/>
            <a:r>
              <a:rPr lang="ru-RU" dirty="0" smtClean="0">
                <a:latin typeface="Times New Roman" pitchFamily="18" charset="0"/>
                <a:cs typeface="Times New Roman" pitchFamily="18" charset="0"/>
              </a:rPr>
              <a:t>4.Сборник классической музыки,2009</a:t>
            </a:r>
          </a:p>
          <a:p>
            <a:pPr algn="l"/>
            <a:endParaRPr lang="ru-RU" dirty="0"/>
          </a:p>
        </p:txBody>
      </p:sp>
      <p:pic>
        <p:nvPicPr>
          <p:cNvPr id="4" name="Рисунок 3" descr="E:\новое аниме\76843 (51).gif"/>
          <p:cNvPicPr/>
          <p:nvPr/>
        </p:nvPicPr>
        <p:blipFill>
          <a:blip r:embed="rId2" cstate="print"/>
          <a:srcRect/>
          <a:stretch>
            <a:fillRect/>
          </a:stretch>
        </p:blipFill>
        <p:spPr bwMode="auto">
          <a:xfrm>
            <a:off x="5786446" y="4643446"/>
            <a:ext cx="1514475" cy="12954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715008" y="214290"/>
            <a:ext cx="3214710" cy="5857916"/>
          </a:xfrm>
        </p:spPr>
        <p:txBody>
          <a:bodyPr>
            <a:noAutofit/>
          </a:bodyPr>
          <a:lstStyle/>
          <a:p>
            <a:r>
              <a:rPr lang="ru-RU" sz="2400" dirty="0" smtClean="0">
                <a:solidFill>
                  <a:srgbClr val="7030A0"/>
                </a:solidFill>
              </a:rPr>
              <a:t>Неугасима память    </a:t>
            </a:r>
            <a:br>
              <a:rPr lang="ru-RU" sz="2400" dirty="0" smtClean="0">
                <a:solidFill>
                  <a:srgbClr val="7030A0"/>
                </a:solidFill>
              </a:rPr>
            </a:br>
            <a:r>
              <a:rPr lang="ru-RU" sz="2400" dirty="0" smtClean="0">
                <a:solidFill>
                  <a:srgbClr val="7030A0"/>
                </a:solidFill>
              </a:rPr>
              <a:t>             поколений </a:t>
            </a:r>
            <a:br>
              <a:rPr lang="ru-RU" sz="2400" dirty="0" smtClean="0">
                <a:solidFill>
                  <a:srgbClr val="7030A0"/>
                </a:solidFill>
              </a:rPr>
            </a:br>
            <a:r>
              <a:rPr lang="ru-RU" sz="2400" dirty="0" smtClean="0">
                <a:solidFill>
                  <a:srgbClr val="7030A0"/>
                </a:solidFill>
              </a:rPr>
              <a:t/>
            </a:r>
            <a:br>
              <a:rPr lang="ru-RU" sz="2400" dirty="0" smtClean="0">
                <a:solidFill>
                  <a:srgbClr val="7030A0"/>
                </a:solidFill>
              </a:rPr>
            </a:br>
            <a:r>
              <a:rPr lang="ru-RU" sz="2400" dirty="0" smtClean="0">
                <a:solidFill>
                  <a:srgbClr val="7030A0"/>
                </a:solidFill>
              </a:rPr>
              <a:t>И память тех,    </a:t>
            </a:r>
            <a:br>
              <a:rPr lang="ru-RU" sz="2400" dirty="0" smtClean="0">
                <a:solidFill>
                  <a:srgbClr val="7030A0"/>
                </a:solidFill>
              </a:rPr>
            </a:br>
            <a:r>
              <a:rPr lang="ru-RU" sz="2400" dirty="0" smtClean="0">
                <a:solidFill>
                  <a:srgbClr val="7030A0"/>
                </a:solidFill>
              </a:rPr>
              <a:t>   кого мы свято  </a:t>
            </a:r>
            <a:br>
              <a:rPr lang="ru-RU" sz="2400" dirty="0" smtClean="0">
                <a:solidFill>
                  <a:srgbClr val="7030A0"/>
                </a:solidFill>
              </a:rPr>
            </a:br>
            <a:r>
              <a:rPr lang="ru-RU" sz="2400" dirty="0" smtClean="0">
                <a:solidFill>
                  <a:srgbClr val="7030A0"/>
                </a:solidFill>
              </a:rPr>
              <a:t>                       чтим,</a:t>
            </a:r>
            <a:br>
              <a:rPr lang="ru-RU" sz="2400" dirty="0" smtClean="0">
                <a:solidFill>
                  <a:srgbClr val="7030A0"/>
                </a:solidFill>
              </a:rPr>
            </a:br>
            <a:r>
              <a:rPr lang="ru-RU" sz="2400" dirty="0" smtClean="0">
                <a:solidFill>
                  <a:srgbClr val="7030A0"/>
                </a:solidFill>
              </a:rPr>
              <a:t/>
            </a:r>
            <a:br>
              <a:rPr lang="ru-RU" sz="2400" dirty="0" smtClean="0">
                <a:solidFill>
                  <a:srgbClr val="7030A0"/>
                </a:solidFill>
              </a:rPr>
            </a:br>
            <a:r>
              <a:rPr lang="ru-RU" sz="2400" dirty="0" smtClean="0">
                <a:solidFill>
                  <a:srgbClr val="7030A0"/>
                </a:solidFill>
              </a:rPr>
              <a:t>Давайте, люди, </a:t>
            </a:r>
            <a:br>
              <a:rPr lang="ru-RU" sz="2400" dirty="0" smtClean="0">
                <a:solidFill>
                  <a:srgbClr val="7030A0"/>
                </a:solidFill>
              </a:rPr>
            </a:br>
            <a:r>
              <a:rPr lang="ru-RU" sz="2400" dirty="0" smtClean="0">
                <a:solidFill>
                  <a:srgbClr val="7030A0"/>
                </a:solidFill>
              </a:rPr>
              <a:t>    встанем     </a:t>
            </a:r>
            <a:br>
              <a:rPr lang="ru-RU" sz="2400" dirty="0" smtClean="0">
                <a:solidFill>
                  <a:srgbClr val="7030A0"/>
                </a:solidFill>
              </a:rPr>
            </a:br>
            <a:r>
              <a:rPr lang="ru-RU" sz="2400" dirty="0" smtClean="0">
                <a:solidFill>
                  <a:srgbClr val="7030A0"/>
                </a:solidFill>
              </a:rPr>
              <a:t>         на мгновенье</a:t>
            </a:r>
            <a:br>
              <a:rPr lang="ru-RU" sz="2400" dirty="0" smtClean="0">
                <a:solidFill>
                  <a:srgbClr val="7030A0"/>
                </a:solidFill>
              </a:rPr>
            </a:br>
            <a:r>
              <a:rPr lang="ru-RU" sz="2400" dirty="0" smtClean="0">
                <a:solidFill>
                  <a:srgbClr val="7030A0"/>
                </a:solidFill>
              </a:rPr>
              <a:t/>
            </a:r>
            <a:br>
              <a:rPr lang="ru-RU" sz="2400" dirty="0" smtClean="0">
                <a:solidFill>
                  <a:srgbClr val="7030A0"/>
                </a:solidFill>
              </a:rPr>
            </a:br>
            <a:r>
              <a:rPr lang="ru-RU" sz="2400" dirty="0" smtClean="0">
                <a:solidFill>
                  <a:srgbClr val="7030A0"/>
                </a:solidFill>
              </a:rPr>
              <a:t>И в скорби  </a:t>
            </a:r>
            <a:br>
              <a:rPr lang="ru-RU" sz="2400" dirty="0" smtClean="0">
                <a:solidFill>
                  <a:srgbClr val="7030A0"/>
                </a:solidFill>
              </a:rPr>
            </a:br>
            <a:r>
              <a:rPr lang="ru-RU" sz="2400" dirty="0" smtClean="0">
                <a:solidFill>
                  <a:srgbClr val="7030A0"/>
                </a:solidFill>
              </a:rPr>
              <a:t>       постоим и  </a:t>
            </a:r>
            <a:br>
              <a:rPr lang="ru-RU" sz="2400" dirty="0" smtClean="0">
                <a:solidFill>
                  <a:srgbClr val="7030A0"/>
                </a:solidFill>
              </a:rPr>
            </a:br>
            <a:r>
              <a:rPr lang="ru-RU" sz="2400" dirty="0" smtClean="0">
                <a:solidFill>
                  <a:srgbClr val="7030A0"/>
                </a:solidFill>
              </a:rPr>
              <a:t>            помолчим…</a:t>
            </a:r>
            <a:endParaRPr lang="ru-RU" sz="2400" dirty="0">
              <a:solidFill>
                <a:srgbClr val="7030A0"/>
              </a:solidFill>
            </a:endParaRPr>
          </a:p>
        </p:txBody>
      </p:sp>
      <p:sp>
        <p:nvSpPr>
          <p:cNvPr id="6" name="Текст 5"/>
          <p:cNvSpPr>
            <a:spLocks noGrp="1"/>
          </p:cNvSpPr>
          <p:nvPr>
            <p:ph type="body" sz="half" idx="2"/>
          </p:nvPr>
        </p:nvSpPr>
        <p:spPr>
          <a:xfrm>
            <a:off x="5389098" y="5715016"/>
            <a:ext cx="3429000" cy="71438"/>
          </a:xfrm>
        </p:spPr>
        <p:txBody>
          <a:bodyPr>
            <a:normAutofit fontScale="32500" lnSpcReduction="20000"/>
          </a:bodyPr>
          <a:lstStyle/>
          <a:p>
            <a:endParaRPr lang="ru-RU" dirty="0"/>
          </a:p>
        </p:txBody>
      </p:sp>
      <p:pic>
        <p:nvPicPr>
          <p:cNvPr id="7" name="Рисунок 6" descr="1199277180_final_svecha.jpg"/>
          <p:cNvPicPr>
            <a:picLocks noGrp="1" noChangeAspect="1"/>
          </p:cNvPicPr>
          <p:nvPr>
            <p:ph type="pic" idx="1"/>
          </p:nvPr>
        </p:nvPicPr>
        <p:blipFill>
          <a:blip r:embed="rId2" cstate="print"/>
          <a:srcRect l="16654" r="16654"/>
          <a:stretch>
            <a:fillRect/>
          </a:stretch>
        </p:blipFill>
        <p:spPr>
          <a:xfrm rot="21252568">
            <a:off x="754503" y="1142729"/>
            <a:ext cx="4071612" cy="407161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066800" y="500043"/>
            <a:ext cx="6255488" cy="1285883"/>
          </a:xfrm>
        </p:spPr>
        <p:txBody>
          <a:bodyPr/>
          <a:lstStyle/>
          <a:p>
            <a:pPr algn="ctr"/>
            <a:r>
              <a:rPr lang="ru-RU" dirty="0" smtClean="0"/>
              <a:t>Ужасы войны</a:t>
            </a:r>
            <a:endParaRPr lang="ru-RU" dirty="0"/>
          </a:p>
        </p:txBody>
      </p:sp>
      <p:sp>
        <p:nvSpPr>
          <p:cNvPr id="6" name="Текст 5"/>
          <p:cNvSpPr>
            <a:spLocks noGrp="1"/>
          </p:cNvSpPr>
          <p:nvPr>
            <p:ph type="body" idx="1"/>
          </p:nvPr>
        </p:nvSpPr>
        <p:spPr>
          <a:xfrm>
            <a:off x="714348" y="1285860"/>
            <a:ext cx="6715172" cy="5286412"/>
          </a:xfrm>
        </p:spPr>
        <p:txBody>
          <a:bodyPr>
            <a:normAutofit lnSpcReduction="10000"/>
          </a:bodyPr>
          <a:lstStyle/>
          <a:p>
            <a:r>
              <a:rPr lang="ru-RU" b="1" dirty="0" smtClean="0">
                <a:latin typeface="Times New Roman" pitchFamily="18" charset="0"/>
                <a:cs typeface="Times New Roman" pitchFamily="18" charset="0"/>
              </a:rPr>
              <a:t>Ах, война, что ж ты сделала, подлая?</a:t>
            </a:r>
          </a:p>
          <a:p>
            <a:r>
              <a:rPr lang="ru-RU" b="1" dirty="0" smtClean="0">
                <a:latin typeface="Times New Roman" pitchFamily="18" charset="0"/>
                <a:cs typeface="Times New Roman" pitchFamily="18" charset="0"/>
              </a:rPr>
              <a:t>Стали тихими наши дворы.</a:t>
            </a:r>
          </a:p>
          <a:p>
            <a:r>
              <a:rPr lang="ru-RU" b="1" dirty="0" smtClean="0">
                <a:latin typeface="Times New Roman" pitchFamily="18" charset="0"/>
                <a:cs typeface="Times New Roman" pitchFamily="18" charset="0"/>
              </a:rPr>
              <a:t>Наши мальчики головы подняли,</a:t>
            </a:r>
          </a:p>
          <a:p>
            <a:r>
              <a:rPr lang="ru-RU" b="1" dirty="0" smtClean="0">
                <a:latin typeface="Times New Roman" pitchFamily="18" charset="0"/>
                <a:cs typeface="Times New Roman" pitchFamily="18" charset="0"/>
              </a:rPr>
              <a:t>Повзрослели они до поры.</a:t>
            </a:r>
          </a:p>
          <a:p>
            <a:pPr algn="l"/>
            <a:endParaRPr lang="ru-RU" dirty="0" smtClean="0">
              <a:latin typeface="Times New Roman" pitchFamily="18" charset="0"/>
              <a:cs typeface="Times New Roman" pitchFamily="18" charset="0"/>
            </a:endParaRPr>
          </a:p>
          <a:p>
            <a:pPr algn="l"/>
            <a:r>
              <a:rPr lang="ru-RU"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Есть поговорка: «На войне детей не бывает». Те ребята, что попали в войну, должны были расстаться с детством. Кто возвратит детство ребенку, прошедшему через ужас войны? Что он помнит? Что может рассказать? Можно спросить: «Что героического в том, чтобы в пять, десять или шестнадцать лет пройти через войну? Что могли понять, увидеть, запомнить дети?» Многое! СТРАШНО!</a:t>
            </a:r>
          </a:p>
          <a:p>
            <a:endParaRPr lang="ru-RU" dirty="0"/>
          </a:p>
        </p:txBody>
      </p:sp>
      <p:pic>
        <p:nvPicPr>
          <p:cNvPr id="4" name="Рисунок 3" descr="мать и ребенок.jpg"/>
          <p:cNvPicPr>
            <a:picLocks noChangeAspect="1"/>
          </p:cNvPicPr>
          <p:nvPr/>
        </p:nvPicPr>
        <p:blipFill>
          <a:blip r:embed="rId2" cstate="print"/>
          <a:stretch>
            <a:fillRect/>
          </a:stretch>
        </p:blipFill>
        <p:spPr>
          <a:xfrm>
            <a:off x="571472" y="1357298"/>
            <a:ext cx="2024050" cy="1609120"/>
          </a:xfrm>
          <a:prstGeom prst="rect">
            <a:avLst/>
          </a:prstGeom>
          <a:ln>
            <a:noFill/>
          </a:ln>
          <a:effectLst>
            <a:outerShdw blurRad="190500" algn="tl" rotWithShape="0">
              <a:srgbClr val="000000">
                <a:alpha val="70000"/>
              </a:srgbClr>
            </a:outerShdw>
          </a:effectLst>
        </p:spPr>
      </p:pic>
    </p:spTree>
  </p:cSld>
  <p:clrMapOvr>
    <a:masterClrMapping/>
  </p:clrMapOvr>
  <p:transition>
    <p:strips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066800" y="428605"/>
            <a:ext cx="6255488" cy="1285883"/>
          </a:xfrm>
        </p:spPr>
        <p:txBody>
          <a:bodyPr/>
          <a:lstStyle/>
          <a:p>
            <a:pPr algn="ctr"/>
            <a:r>
              <a:rPr lang="ru-RU" dirty="0" smtClean="0"/>
              <a:t>Вспомним детей </a:t>
            </a:r>
            <a:br>
              <a:rPr lang="ru-RU" dirty="0" smtClean="0"/>
            </a:br>
            <a:r>
              <a:rPr lang="ru-RU" dirty="0" smtClean="0"/>
              <a:t>в оккупации</a:t>
            </a:r>
            <a:endParaRPr lang="ru-RU" dirty="0"/>
          </a:p>
        </p:txBody>
      </p:sp>
      <p:sp>
        <p:nvSpPr>
          <p:cNvPr id="6" name="Текст 5"/>
          <p:cNvSpPr>
            <a:spLocks noGrp="1"/>
          </p:cNvSpPr>
          <p:nvPr>
            <p:ph type="body" idx="1"/>
          </p:nvPr>
        </p:nvSpPr>
        <p:spPr>
          <a:xfrm>
            <a:off x="357158" y="1643050"/>
            <a:ext cx="7215238" cy="5072098"/>
          </a:xfrm>
        </p:spPr>
        <p:txBody>
          <a:bodyPr>
            <a:normAutofit fontScale="92500" lnSpcReduction="10000"/>
          </a:bodyPr>
          <a:lstStyle/>
          <a:p>
            <a:r>
              <a:rPr lang="ru-RU" b="1" dirty="0" smtClean="0">
                <a:solidFill>
                  <a:srgbClr val="7030A0"/>
                </a:solidFill>
                <a:latin typeface="Times New Roman" pitchFamily="18" charset="0"/>
                <a:cs typeface="Times New Roman" pitchFamily="18" charset="0"/>
              </a:rPr>
              <a:t>Фашисты – эксплуататоры детей. Смерть фашистским захватчикам! </a:t>
            </a:r>
          </a:p>
          <a:p>
            <a:endParaRPr lang="ru-RU" b="1" dirty="0" smtClean="0">
              <a:solidFill>
                <a:srgbClr val="7030A0"/>
              </a:solidFill>
              <a:latin typeface="Times New Roman" pitchFamily="18" charset="0"/>
              <a:cs typeface="Times New Roman" pitchFamily="18" charset="0"/>
            </a:endParaRPr>
          </a:p>
          <a:p>
            <a:endParaRPr lang="ru-RU" b="1" dirty="0" smtClean="0">
              <a:solidFill>
                <a:srgbClr val="7030A0"/>
              </a:solidFill>
              <a:latin typeface="Times New Roman" pitchFamily="18" charset="0"/>
              <a:cs typeface="Times New Roman" pitchFamily="18" charset="0"/>
            </a:endParaRPr>
          </a:p>
          <a:p>
            <a:endParaRPr lang="ru-RU" b="1" dirty="0" smtClean="0">
              <a:solidFill>
                <a:srgbClr val="7030A0"/>
              </a:solidFill>
              <a:latin typeface="Times New Roman" pitchFamily="18" charset="0"/>
              <a:cs typeface="Times New Roman" pitchFamily="18" charset="0"/>
            </a:endParaRPr>
          </a:p>
          <a:p>
            <a:endParaRPr lang="ru-RU" b="1" dirty="0" smtClean="0">
              <a:solidFill>
                <a:srgbClr val="7030A0"/>
              </a:solidFill>
              <a:latin typeface="Times New Roman" pitchFamily="18" charset="0"/>
              <a:cs typeface="Times New Roman" pitchFamily="18" charset="0"/>
            </a:endParaRPr>
          </a:p>
          <a:p>
            <a:endParaRPr lang="ru-RU" b="1" dirty="0" smtClean="0">
              <a:solidFill>
                <a:srgbClr val="7030A0"/>
              </a:solidFill>
              <a:latin typeface="Times New Roman" pitchFamily="18" charset="0"/>
              <a:cs typeface="Times New Roman" pitchFamily="18" charset="0"/>
            </a:endParaRPr>
          </a:p>
          <a:p>
            <a:endParaRPr lang="ru-RU" b="1" dirty="0" smtClean="0">
              <a:solidFill>
                <a:srgbClr val="7030A0"/>
              </a:solidFill>
              <a:latin typeface="Times New Roman" pitchFamily="18" charset="0"/>
              <a:cs typeface="Times New Roman" pitchFamily="18" charset="0"/>
            </a:endParaRPr>
          </a:p>
          <a:p>
            <a:endParaRPr lang="ru-RU" b="1" dirty="0" smtClean="0">
              <a:solidFill>
                <a:srgbClr val="7030A0"/>
              </a:solidFill>
              <a:latin typeface="Times New Roman" pitchFamily="18" charset="0"/>
              <a:cs typeface="Times New Roman" pitchFamily="18" charset="0"/>
            </a:endParaRPr>
          </a:p>
          <a:p>
            <a:endParaRPr lang="ru-RU" b="1" dirty="0" smtClean="0">
              <a:solidFill>
                <a:srgbClr val="7030A0"/>
              </a:solidFill>
              <a:latin typeface="Times New Roman" pitchFamily="18" charset="0"/>
              <a:cs typeface="Times New Roman" pitchFamily="18" charset="0"/>
            </a:endParaRPr>
          </a:p>
          <a:p>
            <a:endParaRPr lang="ru-RU" b="1" dirty="0" smtClean="0">
              <a:solidFill>
                <a:srgbClr val="7030A0"/>
              </a:solidFill>
              <a:latin typeface="Times New Roman" pitchFamily="18" charset="0"/>
              <a:cs typeface="Times New Roman" pitchFamily="18" charset="0"/>
            </a:endParaRPr>
          </a:p>
          <a:p>
            <a:r>
              <a:rPr lang="ru-RU" b="1" dirty="0" smtClean="0">
                <a:solidFill>
                  <a:srgbClr val="C00000"/>
                </a:solidFill>
                <a:latin typeface="Times New Roman" pitchFamily="18" charset="0"/>
                <a:cs typeface="Times New Roman" pitchFamily="18" charset="0"/>
              </a:rPr>
              <a:t>Вспомним всех поименно, </a:t>
            </a:r>
          </a:p>
          <a:p>
            <a:r>
              <a:rPr lang="ru-RU" b="1" dirty="0" smtClean="0">
                <a:solidFill>
                  <a:srgbClr val="C00000"/>
                </a:solidFill>
                <a:latin typeface="Times New Roman" pitchFamily="18" charset="0"/>
                <a:cs typeface="Times New Roman" pitchFamily="18" charset="0"/>
              </a:rPr>
              <a:t>Горем вспомним своим…</a:t>
            </a:r>
          </a:p>
          <a:p>
            <a:r>
              <a:rPr lang="ru-RU" b="1" dirty="0" smtClean="0">
                <a:solidFill>
                  <a:srgbClr val="C00000"/>
                </a:solidFill>
                <a:latin typeface="Times New Roman" pitchFamily="18" charset="0"/>
                <a:cs typeface="Times New Roman" pitchFamily="18" charset="0"/>
              </a:rPr>
              <a:t>Это нужно – не мертвым! </a:t>
            </a:r>
          </a:p>
          <a:p>
            <a:r>
              <a:rPr lang="ru-RU" b="1" dirty="0" smtClean="0">
                <a:solidFill>
                  <a:srgbClr val="C00000"/>
                </a:solidFill>
                <a:latin typeface="Times New Roman" pitchFamily="18" charset="0"/>
                <a:cs typeface="Times New Roman" pitchFamily="18" charset="0"/>
              </a:rPr>
              <a:t>Это надо – живым!</a:t>
            </a:r>
            <a:endParaRPr lang="ru-RU" b="1" dirty="0">
              <a:solidFill>
                <a:srgbClr val="C00000"/>
              </a:solidFill>
              <a:latin typeface="Times New Roman" pitchFamily="18" charset="0"/>
              <a:cs typeface="Times New Roman" pitchFamily="18" charset="0"/>
            </a:endParaRPr>
          </a:p>
        </p:txBody>
      </p:sp>
      <p:pic>
        <p:nvPicPr>
          <p:cNvPr id="7" name="Picture 2" descr="в тылу 3"/>
          <p:cNvPicPr>
            <a:picLocks noChangeAspect="1" noChangeArrowheads="1"/>
          </p:cNvPicPr>
          <p:nvPr/>
        </p:nvPicPr>
        <p:blipFill>
          <a:blip r:embed="rId2" cstate="print"/>
          <a:srcRect/>
          <a:stretch>
            <a:fillRect/>
          </a:stretch>
        </p:blipFill>
        <p:spPr bwMode="auto">
          <a:xfrm>
            <a:off x="3000364" y="2357430"/>
            <a:ext cx="3103422" cy="2022469"/>
          </a:xfrm>
          <a:prstGeom prst="ellipse">
            <a:avLst/>
          </a:prstGeom>
          <a:ln>
            <a:noFill/>
          </a:ln>
          <a:effectLst>
            <a:softEdge rad="112500"/>
          </a:effectLst>
        </p:spPr>
      </p:pic>
      <p:pic>
        <p:nvPicPr>
          <p:cNvPr id="8" name="Picture 11"/>
          <p:cNvPicPr>
            <a:picLocks noChangeAspect="1" noChangeArrowheads="1"/>
          </p:cNvPicPr>
          <p:nvPr/>
        </p:nvPicPr>
        <p:blipFill>
          <a:blip r:embed="rId3" cstate="print"/>
          <a:srcRect/>
          <a:stretch>
            <a:fillRect/>
          </a:stretch>
        </p:blipFill>
        <p:spPr bwMode="auto">
          <a:xfrm>
            <a:off x="4786314" y="3500438"/>
            <a:ext cx="3015101" cy="1839475"/>
          </a:xfrm>
          <a:prstGeom prst="ellipse">
            <a:avLst/>
          </a:prstGeom>
          <a:ln>
            <a:noFill/>
          </a:ln>
          <a:effectLst>
            <a:softEdge rad="112500"/>
          </a:effectLst>
        </p:spPr>
      </p:pic>
      <p:pic>
        <p:nvPicPr>
          <p:cNvPr id="9" name="Рисунок 8" descr="7e9e8564e42d.jpg"/>
          <p:cNvPicPr>
            <a:picLocks noChangeAspect="1"/>
          </p:cNvPicPr>
          <p:nvPr/>
        </p:nvPicPr>
        <p:blipFill>
          <a:blip r:embed="rId4" cstate="print"/>
          <a:stretch>
            <a:fillRect/>
          </a:stretch>
        </p:blipFill>
        <p:spPr>
          <a:xfrm>
            <a:off x="285720" y="2643182"/>
            <a:ext cx="2824168" cy="4080063"/>
          </a:xfrm>
          <a:prstGeom prst="ellipse">
            <a:avLst/>
          </a:prstGeom>
          <a:ln>
            <a:noFill/>
          </a:ln>
          <a:effectLst>
            <a:softEdge rad="112500"/>
          </a:effectLst>
        </p:spPr>
      </p:pic>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14290"/>
            <a:ext cx="7242048" cy="1071570"/>
          </a:xfrm>
        </p:spPr>
        <p:txBody>
          <a:bodyPr>
            <a:normAutofit fontScale="90000"/>
          </a:bodyPr>
          <a:lstStyle/>
          <a:p>
            <a:pPr algn="ctr"/>
            <a:r>
              <a:rPr lang="ru-RU" dirty="0" smtClean="0"/>
              <a:t>Подвиги пионеров-героев </a:t>
            </a:r>
            <a:br>
              <a:rPr lang="ru-RU" dirty="0" smtClean="0"/>
            </a:br>
            <a:r>
              <a:rPr lang="ru-RU" dirty="0" smtClean="0"/>
              <a:t>в оккупации</a:t>
            </a:r>
            <a:endParaRPr lang="ru-RU" dirty="0"/>
          </a:p>
        </p:txBody>
      </p:sp>
      <p:sp>
        <p:nvSpPr>
          <p:cNvPr id="5" name="Текст 4"/>
          <p:cNvSpPr>
            <a:spLocks noGrp="1"/>
          </p:cNvSpPr>
          <p:nvPr>
            <p:ph type="body" idx="1"/>
          </p:nvPr>
        </p:nvSpPr>
        <p:spPr/>
        <p:txBody>
          <a:bodyPr/>
          <a:lstStyle/>
          <a:p>
            <a:r>
              <a:rPr lang="ru-RU" dirty="0" smtClean="0"/>
              <a:t>Марат </a:t>
            </a:r>
            <a:r>
              <a:rPr lang="ru-RU" dirty="0" err="1" smtClean="0"/>
              <a:t>Казей</a:t>
            </a:r>
            <a:endParaRPr lang="ru-RU" dirty="0"/>
          </a:p>
        </p:txBody>
      </p:sp>
      <p:sp>
        <p:nvSpPr>
          <p:cNvPr id="7" name="Текст 6"/>
          <p:cNvSpPr>
            <a:spLocks noGrp="1"/>
          </p:cNvSpPr>
          <p:nvPr>
            <p:ph type="body" sz="half" idx="3"/>
          </p:nvPr>
        </p:nvSpPr>
        <p:spPr/>
        <p:txBody>
          <a:bodyPr/>
          <a:lstStyle/>
          <a:p>
            <a:r>
              <a:rPr lang="ru-RU" dirty="0" smtClean="0"/>
              <a:t>Витя Хоменко</a:t>
            </a:r>
            <a:endParaRPr lang="ru-RU" dirty="0"/>
          </a:p>
        </p:txBody>
      </p:sp>
      <p:sp>
        <p:nvSpPr>
          <p:cNvPr id="6" name="Содержимое 5"/>
          <p:cNvSpPr>
            <a:spLocks noGrp="1"/>
          </p:cNvSpPr>
          <p:nvPr>
            <p:ph sz="quarter" idx="2"/>
          </p:nvPr>
        </p:nvSpPr>
        <p:spPr>
          <a:xfrm>
            <a:off x="-142908" y="1500174"/>
            <a:ext cx="4120548" cy="4326466"/>
          </a:xfrm>
        </p:spPr>
        <p:txBody>
          <a:bodyPr>
            <a:normAutofit/>
          </a:bodyPr>
          <a:lstStyle/>
          <a:p>
            <a:pPr>
              <a:buNone/>
            </a:pPr>
            <a:r>
              <a:rPr lang="ru-RU" sz="1600" dirty="0" smtClean="0"/>
              <a:t>     </a:t>
            </a:r>
            <a:r>
              <a:rPr lang="ru-RU" sz="1600" dirty="0" smtClean="0">
                <a:latin typeface="Times New Roman" pitchFamily="18" charset="0"/>
                <a:cs typeface="Times New Roman" pitchFamily="18" charset="0"/>
              </a:rPr>
              <a:t>Фашисты повесили маму Марата, и пятиклассник решил воевать и защищать свой народ. Он был разведчиком в штабе партизанской бригады, минировал дороги, участвовал в боях. Взорвал врага и себя. Орденом Отечественной войны </a:t>
            </a:r>
            <a:r>
              <a:rPr lang="en-US" sz="1600" dirty="0" smtClean="0">
                <a:latin typeface="Times New Roman" pitchFamily="18" charset="0"/>
                <a:cs typeface="Times New Roman" pitchFamily="18" charset="0"/>
              </a:rPr>
              <a:t>I</a:t>
            </a:r>
            <a:r>
              <a:rPr lang="ru-RU" sz="1600" dirty="0" smtClean="0">
                <a:latin typeface="Times New Roman" pitchFamily="18" charset="0"/>
                <a:cs typeface="Times New Roman" pitchFamily="18" charset="0"/>
              </a:rPr>
              <a:t> степени – посмертно – наградила Родина своего бесстрашного сына. В Минске поставлен памятник юному герою.</a:t>
            </a:r>
          </a:p>
          <a:p>
            <a:pPr>
              <a:buNone/>
            </a:pPr>
            <a:endParaRPr lang="ru-RU" sz="1600" dirty="0"/>
          </a:p>
        </p:txBody>
      </p:sp>
      <p:sp>
        <p:nvSpPr>
          <p:cNvPr id="10" name="Содержимое 9"/>
          <p:cNvSpPr>
            <a:spLocks noGrp="1"/>
          </p:cNvSpPr>
          <p:nvPr>
            <p:ph sz="quarter" idx="4"/>
          </p:nvPr>
        </p:nvSpPr>
        <p:spPr>
          <a:xfrm>
            <a:off x="4071934" y="1500174"/>
            <a:ext cx="4071966" cy="4326466"/>
          </a:xfrm>
        </p:spPr>
        <p:txBody>
          <a:bodyPr>
            <a:normAutofit/>
          </a:bodyPr>
          <a:lstStyle/>
          <a:p>
            <a:pPr>
              <a:buNone/>
            </a:pPr>
            <a:r>
              <a:rPr lang="ru-RU" sz="1600" dirty="0" smtClean="0"/>
              <a:t>      </a:t>
            </a:r>
            <a:r>
              <a:rPr lang="ru-RU" sz="1600" dirty="0" smtClean="0">
                <a:latin typeface="Times New Roman" pitchFamily="18" charset="0"/>
                <a:cs typeface="Times New Roman" pitchFamily="18" charset="0"/>
              </a:rPr>
              <a:t>Знал немецкий язык, устроился в офицерскую столовую. В пьяных спорах фашисты выбалтывали сведения необходимые подпольщикам. Был посыльным при штабе фашистов, но секретные материалы передавал подпольщикам. За мужество и отвагу Витя был удостоен звания Героя Советского Союза посмертно. </a:t>
            </a:r>
            <a:endParaRPr lang="ru-RU" sz="1600" dirty="0">
              <a:latin typeface="Times New Roman" pitchFamily="18" charset="0"/>
              <a:cs typeface="Times New Roman" pitchFamily="18" charset="0"/>
            </a:endParaRPr>
          </a:p>
        </p:txBody>
      </p:sp>
      <p:pic>
        <p:nvPicPr>
          <p:cNvPr id="11" name="Рисунок 10" descr="хоменко.jpg"/>
          <p:cNvPicPr>
            <a:picLocks noChangeAspect="1"/>
          </p:cNvPicPr>
          <p:nvPr/>
        </p:nvPicPr>
        <p:blipFill>
          <a:blip r:embed="rId2" cstate="print"/>
          <a:stretch>
            <a:fillRect/>
          </a:stretch>
        </p:blipFill>
        <p:spPr>
          <a:xfrm>
            <a:off x="4786314" y="3912427"/>
            <a:ext cx="2214578" cy="1698755"/>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12" name="Рисунок 11" descr="казей.jpg"/>
          <p:cNvPicPr>
            <a:picLocks noChangeAspect="1"/>
          </p:cNvPicPr>
          <p:nvPr/>
        </p:nvPicPr>
        <p:blipFill>
          <a:blip r:embed="rId3" cstate="print"/>
          <a:stretch>
            <a:fillRect/>
          </a:stretch>
        </p:blipFill>
        <p:spPr>
          <a:xfrm>
            <a:off x="1285852" y="3929066"/>
            <a:ext cx="1714512" cy="1650218"/>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214282" y="214291"/>
            <a:ext cx="7715304" cy="1571635"/>
          </a:xfrm>
        </p:spPr>
        <p:txBody>
          <a:bodyPr>
            <a:normAutofit fontScale="90000"/>
          </a:bodyPr>
          <a:lstStyle/>
          <a:p>
            <a:pPr algn="ctr"/>
            <a:r>
              <a:rPr lang="ru-RU" dirty="0" smtClean="0"/>
              <a:t>Вспомним Малолетних узников фашистских концлагерей и гетто</a:t>
            </a:r>
            <a:endParaRPr lang="ru-RU" dirty="0"/>
          </a:p>
        </p:txBody>
      </p:sp>
      <p:sp>
        <p:nvSpPr>
          <p:cNvPr id="6" name="Текст 5"/>
          <p:cNvSpPr>
            <a:spLocks noGrp="1"/>
          </p:cNvSpPr>
          <p:nvPr>
            <p:ph type="body" idx="1"/>
          </p:nvPr>
        </p:nvSpPr>
        <p:spPr>
          <a:xfrm>
            <a:off x="214282" y="1928802"/>
            <a:ext cx="7929618" cy="4643470"/>
          </a:xfrm>
        </p:spPr>
        <p:txBody>
          <a:bodyPr>
            <a:normAutofit/>
          </a:bodyPr>
          <a:lstStyle/>
          <a:p>
            <a:r>
              <a:rPr lang="ru-RU" sz="1800" b="1" dirty="0" smtClean="0">
                <a:solidFill>
                  <a:srgbClr val="7030A0"/>
                </a:solidFill>
                <a:latin typeface="Times New Roman" pitchFamily="18" charset="0"/>
                <a:cs typeface="Times New Roman" pitchFamily="18" charset="0"/>
              </a:rPr>
              <a:t>В обители смерти молчат о смерти.</a:t>
            </a:r>
          </a:p>
          <a:p>
            <a:r>
              <a:rPr lang="ru-RU" sz="1800" b="1" dirty="0" smtClean="0">
                <a:solidFill>
                  <a:srgbClr val="7030A0"/>
                </a:solidFill>
                <a:latin typeface="Times New Roman" pitchFamily="18" charset="0"/>
                <a:cs typeface="Times New Roman" pitchFamily="18" charset="0"/>
              </a:rPr>
              <a:t>И только крик. </a:t>
            </a:r>
          </a:p>
          <a:p>
            <a:r>
              <a:rPr lang="ru-RU" sz="1800" b="1" dirty="0" smtClean="0">
                <a:solidFill>
                  <a:srgbClr val="7030A0"/>
                </a:solidFill>
                <a:latin typeface="Times New Roman" pitchFamily="18" charset="0"/>
                <a:cs typeface="Times New Roman" pitchFamily="18" charset="0"/>
              </a:rPr>
              <a:t>Парит и кружит под крышею блока.</a:t>
            </a:r>
          </a:p>
          <a:p>
            <a:r>
              <a:rPr lang="ru-RU" sz="1800" b="1" dirty="0" smtClean="0">
                <a:solidFill>
                  <a:srgbClr val="7030A0"/>
                </a:solidFill>
                <a:latin typeface="Times New Roman" pitchFamily="18" charset="0"/>
                <a:cs typeface="Times New Roman" pitchFamily="18" charset="0"/>
              </a:rPr>
              <a:t>Бьётся о твёрдые кулаки стен:</a:t>
            </a:r>
          </a:p>
          <a:p>
            <a:r>
              <a:rPr lang="ru-RU" sz="1800" b="1" dirty="0" smtClean="0">
                <a:solidFill>
                  <a:srgbClr val="7030A0"/>
                </a:solidFill>
                <a:latin typeface="Times New Roman" pitchFamily="18" charset="0"/>
                <a:cs typeface="Times New Roman" pitchFamily="18" charset="0"/>
              </a:rPr>
              <a:t> ЖИТЬ!</a:t>
            </a:r>
          </a:p>
          <a:p>
            <a:endParaRPr lang="ru-RU" dirty="0" smtClean="0">
              <a:latin typeface="Times New Roman" pitchFamily="18" charset="0"/>
              <a:cs typeface="Times New Roman" pitchFamily="18" charset="0"/>
            </a:endParaRPr>
          </a:p>
          <a:p>
            <a:pPr algn="l"/>
            <a:r>
              <a:rPr lang="ru-RU" dirty="0" smtClean="0">
                <a:latin typeface="Times New Roman" pitchFamily="18" charset="0"/>
                <a:cs typeface="Times New Roman" pitchFamily="18" charset="0"/>
              </a:rPr>
              <a:t>  Самые обездоленные дети войны – малолетние узники концлагерей и гетто. У них отняли не только дом, материнскую ласку, хлеб – у них отняли Родину и свободу! У всех малолетних узников особо трагические воспоминания: голод, холод, страх, боль, колючая проволока, люди в белых халатах со шприцами, расстрелы, кровь.</a:t>
            </a:r>
            <a:endParaRPr lang="ru-RU" dirty="0">
              <a:latin typeface="Times New Roman" pitchFamily="18" charset="0"/>
              <a:cs typeface="Times New Roman" pitchFamily="18" charset="0"/>
            </a:endParaRPr>
          </a:p>
        </p:txBody>
      </p:sp>
      <p:pic>
        <p:nvPicPr>
          <p:cNvPr id="7" name="Picture 3" descr="konzlager"/>
          <p:cNvPicPr>
            <a:picLocks noChangeAspect="1" noChangeArrowheads="1"/>
          </p:cNvPicPr>
          <p:nvPr/>
        </p:nvPicPr>
        <p:blipFill>
          <a:blip r:embed="rId2" cstate="print"/>
          <a:srcRect/>
          <a:stretch>
            <a:fillRect/>
          </a:stretch>
        </p:blipFill>
        <p:spPr bwMode="auto">
          <a:xfrm>
            <a:off x="214282" y="2500306"/>
            <a:ext cx="3929090" cy="2240394"/>
          </a:xfrm>
          <a:prstGeom prst="rect">
            <a:avLst/>
          </a:prstGeom>
          <a:noFill/>
          <a:ln w="38100" algn="ctr">
            <a:solidFill>
              <a:srgbClr val="A50021"/>
            </a:solidFill>
            <a:miter lim="800000"/>
            <a:headEnd/>
            <a:tailEnd/>
          </a:ln>
          <a:effectLst>
            <a:outerShdw dist="107763" dir="18900000" algn="ctr" rotWithShape="0">
              <a:srgbClr val="808080">
                <a:alpha val="50000"/>
              </a:srgbClr>
            </a:outerShdw>
          </a:effectLst>
        </p:spPr>
      </p:pic>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357158" y="357167"/>
            <a:ext cx="7429552" cy="2071702"/>
          </a:xfrm>
        </p:spPr>
        <p:txBody>
          <a:bodyPr>
            <a:normAutofit/>
          </a:bodyPr>
          <a:lstStyle/>
          <a:p>
            <a:pPr algn="ctr"/>
            <a:r>
              <a:rPr lang="ru-RU" dirty="0" smtClean="0"/>
              <a:t>Вспомним </a:t>
            </a:r>
            <a:br>
              <a:rPr lang="ru-RU" dirty="0" smtClean="0"/>
            </a:br>
            <a:r>
              <a:rPr lang="ru-RU" dirty="0" smtClean="0"/>
              <a:t>детей блокадного </a:t>
            </a:r>
            <a:r>
              <a:rPr lang="ru-RU" dirty="0" err="1" smtClean="0"/>
              <a:t>ленинграда</a:t>
            </a:r>
            <a:endParaRPr lang="ru-RU" dirty="0"/>
          </a:p>
        </p:txBody>
      </p:sp>
      <p:sp>
        <p:nvSpPr>
          <p:cNvPr id="6" name="Текст 5"/>
          <p:cNvSpPr>
            <a:spLocks noGrp="1"/>
          </p:cNvSpPr>
          <p:nvPr>
            <p:ph type="body" idx="1"/>
          </p:nvPr>
        </p:nvSpPr>
        <p:spPr>
          <a:xfrm>
            <a:off x="357158" y="2143116"/>
            <a:ext cx="7500990" cy="3929090"/>
          </a:xfrm>
        </p:spPr>
        <p:txBody>
          <a:bodyPr>
            <a:normAutofit fontScale="92500" lnSpcReduction="10000"/>
          </a:bodyPr>
          <a:lstStyle/>
          <a:p>
            <a:pPr algn="ctr"/>
            <a:r>
              <a:rPr lang="ru-RU" dirty="0" smtClean="0"/>
              <a:t> </a:t>
            </a:r>
            <a:r>
              <a:rPr lang="ru-RU" b="1" dirty="0" smtClean="0">
                <a:solidFill>
                  <a:schemeClr val="accent2"/>
                </a:solidFill>
                <a:effectLst>
                  <a:outerShdw blurRad="38100" dist="38100" dir="2700000" algn="tl">
                    <a:srgbClr val="C0C0C0"/>
                  </a:outerShdw>
                </a:effectLst>
                <a:latin typeface="Times New Roman" pitchFamily="18" charset="0"/>
                <a:cs typeface="Times New Roman" pitchFamily="18" charset="0"/>
              </a:rPr>
              <a:t>“125 блокадных грамм… С огнём и кровью пополам” </a:t>
            </a:r>
          </a:p>
          <a:p>
            <a:pPr algn="l"/>
            <a:r>
              <a:rPr lang="ru-RU" dirty="0" smtClean="0">
                <a:latin typeface="Times New Roman" pitchFamily="18" charset="0"/>
                <a:cs typeface="Times New Roman" pitchFamily="18" charset="0"/>
              </a:rPr>
              <a:t> Множество детей погибло в блокадном Ленинграде.</a:t>
            </a:r>
            <a:r>
              <a:rPr lang="ru-RU" b="1" dirty="0" smtClean="0">
                <a:solidFill>
                  <a:srgbClr val="333399"/>
                </a:solidFill>
                <a:latin typeface="Times New Roman" pitchFamily="18" charset="0"/>
                <a:cs typeface="Times New Roman" pitchFamily="18" charset="0"/>
              </a:rPr>
              <a:t> </a:t>
            </a:r>
            <a:r>
              <a:rPr lang="ru-RU" dirty="0" smtClean="0">
                <a:latin typeface="Times New Roman" pitchFamily="18" charset="0"/>
                <a:cs typeface="Times New Roman" pitchFamily="18" charset="0"/>
              </a:rPr>
              <a:t>Дети получали хлеба всего 125 граммов! Муки в этом хлебе не было. Его выпекали из мякины, отрубей, целлюлозы. До современного времени сохранились записи ленинградской девочки Тани Савичевой. Ужас от пережитого запечатлён на их страницах! </a:t>
            </a:r>
          </a:p>
          <a:p>
            <a:pPr algn="l"/>
            <a:endParaRPr lang="ru-RU" dirty="0" smtClean="0">
              <a:latin typeface="Times New Roman" pitchFamily="18" charset="0"/>
              <a:cs typeface="Times New Roman" pitchFamily="18" charset="0"/>
            </a:endParaRPr>
          </a:p>
          <a:p>
            <a:pPr algn="l"/>
            <a:r>
              <a:rPr lang="ru-RU" dirty="0" smtClean="0">
                <a:latin typeface="Times New Roman" pitchFamily="18" charset="0"/>
                <a:cs typeface="Times New Roman" pitchFamily="18" charset="0"/>
              </a:rPr>
              <a:t>Потрясают особенно </a:t>
            </a:r>
          </a:p>
          <a:p>
            <a:pPr algn="l"/>
            <a:r>
              <a:rPr lang="ru-RU" dirty="0" smtClean="0">
                <a:latin typeface="Times New Roman" pitchFamily="18" charset="0"/>
                <a:cs typeface="Times New Roman" pitchFamily="18" charset="0"/>
              </a:rPr>
              <a:t>           последние строки: </a:t>
            </a:r>
          </a:p>
          <a:p>
            <a:pPr algn="l"/>
            <a:r>
              <a:rPr lang="ru-RU" b="1" i="1" dirty="0" smtClean="0">
                <a:solidFill>
                  <a:schemeClr val="accent5">
                    <a:lumMod val="75000"/>
                  </a:schemeClr>
                </a:solidFill>
                <a:latin typeface="Times New Roman" pitchFamily="18" charset="0"/>
                <a:cs typeface="Times New Roman" pitchFamily="18" charset="0"/>
              </a:rPr>
              <a:t>«Савичевы умерли. </a:t>
            </a:r>
          </a:p>
          <a:p>
            <a:pPr algn="l"/>
            <a:r>
              <a:rPr lang="ru-RU" b="1" i="1" dirty="0" smtClean="0">
                <a:solidFill>
                  <a:schemeClr val="accent5">
                    <a:lumMod val="75000"/>
                  </a:schemeClr>
                </a:solidFill>
                <a:latin typeface="Times New Roman" pitchFamily="18" charset="0"/>
                <a:cs typeface="Times New Roman" pitchFamily="18" charset="0"/>
              </a:rPr>
              <a:t>        Умерли все.</a:t>
            </a:r>
          </a:p>
          <a:p>
            <a:pPr algn="l"/>
            <a:r>
              <a:rPr lang="ru-RU" b="1" i="1" dirty="0" smtClean="0">
                <a:solidFill>
                  <a:schemeClr val="accent5">
                    <a:lumMod val="75000"/>
                  </a:schemeClr>
                </a:solidFill>
                <a:latin typeface="Times New Roman" pitchFamily="18" charset="0"/>
                <a:cs typeface="Times New Roman" pitchFamily="18" charset="0"/>
              </a:rPr>
              <a:t>              Осталась одна Таня.»</a:t>
            </a:r>
            <a:endParaRPr lang="ru-RU" b="1" i="1" dirty="0">
              <a:solidFill>
                <a:schemeClr val="accent5">
                  <a:lumMod val="75000"/>
                </a:schemeClr>
              </a:solidFill>
              <a:latin typeface="Times New Roman" pitchFamily="18" charset="0"/>
              <a:cs typeface="Times New Roman" pitchFamily="18" charset="0"/>
            </a:endParaRPr>
          </a:p>
        </p:txBody>
      </p:sp>
      <p:pic>
        <p:nvPicPr>
          <p:cNvPr id="7" name="Picture 2" descr="Таня1"/>
          <p:cNvPicPr>
            <a:picLocks noChangeAspect="1" noChangeArrowheads="1"/>
          </p:cNvPicPr>
          <p:nvPr/>
        </p:nvPicPr>
        <p:blipFill>
          <a:blip r:embed="rId2" cstate="print"/>
          <a:srcRect/>
          <a:stretch>
            <a:fillRect/>
          </a:stretch>
        </p:blipFill>
        <p:spPr bwMode="auto">
          <a:xfrm>
            <a:off x="4000496" y="3929066"/>
            <a:ext cx="3971094" cy="2725740"/>
          </a:xfrm>
          <a:prstGeom prst="rect">
            <a:avLst/>
          </a:prstGeom>
          <a:noFill/>
          <a:ln w="38100" algn="ctr">
            <a:solidFill>
              <a:srgbClr val="A50021"/>
            </a:solidFill>
            <a:miter lim="800000"/>
            <a:headEnd/>
            <a:tailEnd/>
          </a:ln>
          <a:effectLst>
            <a:outerShdw dist="107763" dir="18900000" algn="ctr" rotWithShape="0">
              <a:srgbClr val="808080">
                <a:alpha val="50000"/>
              </a:srgbClr>
            </a:outerShdw>
          </a:effectLst>
        </p:spPr>
      </p:pic>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85729"/>
            <a:ext cx="7643866" cy="928693"/>
          </a:xfrm>
        </p:spPr>
        <p:txBody>
          <a:bodyPr>
            <a:normAutofit/>
          </a:bodyPr>
          <a:lstStyle/>
          <a:p>
            <a:pPr algn="ctr"/>
            <a:r>
              <a:rPr lang="ru-RU" dirty="0" smtClean="0"/>
              <a:t>Вспомним детей тыла</a:t>
            </a:r>
            <a:endParaRPr lang="ru-RU" dirty="0"/>
          </a:p>
        </p:txBody>
      </p:sp>
      <p:sp>
        <p:nvSpPr>
          <p:cNvPr id="3" name="Текст 2"/>
          <p:cNvSpPr>
            <a:spLocks noGrp="1"/>
          </p:cNvSpPr>
          <p:nvPr>
            <p:ph type="body" idx="1"/>
          </p:nvPr>
        </p:nvSpPr>
        <p:spPr>
          <a:xfrm>
            <a:off x="500034" y="1071546"/>
            <a:ext cx="7286676" cy="3857652"/>
          </a:xfrm>
        </p:spPr>
        <p:txBody>
          <a:bodyPr>
            <a:normAutofit fontScale="92500" lnSpcReduction="20000"/>
          </a:bodyPr>
          <a:lstStyle/>
          <a:p>
            <a:pPr indent="365125" algn="l">
              <a:spcBef>
                <a:spcPct val="50000"/>
              </a:spcBef>
            </a:pPr>
            <a:r>
              <a:rPr lang="ru-RU" dirty="0" smtClean="0">
                <a:latin typeface="Times New Roman" pitchFamily="18" charset="0"/>
                <a:cs typeface="Times New Roman" pitchFamily="18" charset="0"/>
              </a:rPr>
              <a:t>29 мая 1942 года прозвучал призыв к детям: наравне с отцами и матерями работать для фронта. На него школьники ответили активным участием во всех делах. </a:t>
            </a:r>
          </a:p>
          <a:p>
            <a:pPr indent="365125" algn="ctr">
              <a:spcBef>
                <a:spcPct val="50000"/>
              </a:spcBef>
            </a:pPr>
            <a:r>
              <a:rPr lang="ru-RU" dirty="0" smtClean="0">
                <a:solidFill>
                  <a:srgbClr val="7030A0"/>
                </a:solidFill>
                <a:latin typeface="Times New Roman" pitchFamily="18" charset="0"/>
                <a:cs typeface="Times New Roman" pitchFamily="18" charset="0"/>
              </a:rPr>
              <a:t>ПИСЬМО РЕБЁНКА ОТЦУ НА ФРОНТ</a:t>
            </a:r>
          </a:p>
          <a:p>
            <a:pPr indent="365125" algn="l">
              <a:spcBef>
                <a:spcPct val="50000"/>
              </a:spcBef>
            </a:pPr>
            <a:r>
              <a:rPr lang="ru-RU" b="1" i="1" dirty="0" smtClean="0">
                <a:solidFill>
                  <a:srgbClr val="7030A0"/>
                </a:solidFill>
                <a:latin typeface="Times New Roman" pitchFamily="18" charset="0"/>
                <a:cs typeface="Times New Roman" pitchFamily="18" charset="0"/>
              </a:rPr>
              <a:t>«Здравствуй, папа! Давно не получал от тебя писем. Мы по тебе очень скучаем. Каждый день по радио мы слушаем сообщения о событиях на фронте, радуемся каждой маленькой Победе. Мама день и ночь работает на заводе. Бабушка Маша вяжет варежки и носки для солдат. На прошлой неделе мы с ребятами и нашей учительницей собирали посылки для бойцов: мыло, карандаши. Девочки шили кисеты для табака. Мы тебя очень любим и ждем. Возвращайся скорее с победой! Твой сын».</a:t>
            </a:r>
          </a:p>
          <a:p>
            <a:pPr indent="365125" algn="l">
              <a:spcBef>
                <a:spcPct val="50000"/>
              </a:spcBef>
            </a:pPr>
            <a:r>
              <a:rPr lang="ru-RU" dirty="0" smtClean="0">
                <a:latin typeface="Times New Roman" pitchFamily="18" charset="0"/>
                <a:cs typeface="Times New Roman" pitchFamily="18" charset="0"/>
              </a:rPr>
              <a:t>  </a:t>
            </a:r>
          </a:p>
          <a:p>
            <a:endParaRPr lang="ru-RU" dirty="0">
              <a:latin typeface="Times New Roman" pitchFamily="18" charset="0"/>
              <a:cs typeface="Times New Roman" pitchFamily="18" charset="0"/>
            </a:endParaRPr>
          </a:p>
        </p:txBody>
      </p:sp>
      <p:pic>
        <p:nvPicPr>
          <p:cNvPr id="4" name="Picture 5" descr="завод"/>
          <p:cNvPicPr>
            <a:picLocks noChangeAspect="1" noChangeArrowheads="1"/>
          </p:cNvPicPr>
          <p:nvPr/>
        </p:nvPicPr>
        <p:blipFill>
          <a:blip r:embed="rId2" cstate="print"/>
          <a:srcRect/>
          <a:stretch>
            <a:fillRect/>
          </a:stretch>
        </p:blipFill>
        <p:spPr bwMode="auto">
          <a:xfrm>
            <a:off x="5857884" y="4357694"/>
            <a:ext cx="1720500" cy="2226366"/>
          </a:xfrm>
          <a:prstGeom prst="rect">
            <a:avLst/>
          </a:prstGeom>
          <a:noFill/>
          <a:ln w="38100">
            <a:solidFill>
              <a:srgbClr val="A50021"/>
            </a:solidFill>
            <a:miter lim="800000"/>
            <a:headEnd/>
            <a:tailEnd/>
          </a:ln>
          <a:effectLst>
            <a:outerShdw dist="107763" dir="18900000" algn="ctr" rotWithShape="0">
              <a:srgbClr val="808080">
                <a:alpha val="50000"/>
              </a:srgbClr>
            </a:outerShdw>
          </a:effectLst>
        </p:spPr>
      </p:pic>
      <p:pic>
        <p:nvPicPr>
          <p:cNvPr id="5" name="Picture 4" descr="19"/>
          <p:cNvPicPr>
            <a:picLocks noChangeAspect="1" noChangeArrowheads="1"/>
          </p:cNvPicPr>
          <p:nvPr/>
        </p:nvPicPr>
        <p:blipFill>
          <a:blip r:embed="rId3" cstate="print"/>
          <a:srcRect/>
          <a:stretch>
            <a:fillRect/>
          </a:stretch>
        </p:blipFill>
        <p:spPr bwMode="auto">
          <a:xfrm>
            <a:off x="571472" y="4429132"/>
            <a:ext cx="2643206" cy="2130376"/>
          </a:xfrm>
          <a:prstGeom prst="rect">
            <a:avLst/>
          </a:prstGeom>
          <a:noFill/>
          <a:ln w="38100">
            <a:solidFill>
              <a:srgbClr val="A50021"/>
            </a:solidFill>
            <a:miter lim="800000"/>
            <a:headEnd/>
            <a:tailEnd/>
          </a:ln>
          <a:effectLst>
            <a:outerShdw dist="107763" dir="18900000" algn="ctr" rotWithShape="0">
              <a:srgbClr val="808080">
                <a:alpha val="50000"/>
              </a:srgbClr>
            </a:outerShdw>
          </a:effectLst>
        </p:spPr>
      </p:pic>
      <p:pic>
        <p:nvPicPr>
          <p:cNvPr id="6" name="Picture 2" descr="F:\ДОЛГУШЕЧКА (F)\Поздравления анимации\g8.gif"/>
          <p:cNvPicPr>
            <a:picLocks noChangeAspect="1" noChangeArrowheads="1" noCrop="1"/>
          </p:cNvPicPr>
          <p:nvPr/>
        </p:nvPicPr>
        <p:blipFill>
          <a:blip r:embed="rId4" cstate="print"/>
          <a:srcRect/>
          <a:stretch>
            <a:fillRect/>
          </a:stretch>
        </p:blipFill>
        <p:spPr bwMode="auto">
          <a:xfrm rot="2104684">
            <a:off x="3846643" y="4475778"/>
            <a:ext cx="1781175" cy="2762250"/>
          </a:xfrm>
          <a:prstGeom prst="rect">
            <a:avLst/>
          </a:prstGeom>
          <a:noFill/>
        </p:spPr>
      </p:pic>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500043"/>
            <a:ext cx="7500990" cy="1214445"/>
          </a:xfrm>
        </p:spPr>
        <p:txBody>
          <a:bodyPr>
            <a:normAutofit fontScale="90000"/>
          </a:bodyPr>
          <a:lstStyle/>
          <a:p>
            <a:pPr algn="ctr"/>
            <a:r>
              <a:rPr lang="ru-RU" dirty="0" smtClean="0"/>
              <a:t>Вспомним </a:t>
            </a:r>
            <a:br>
              <a:rPr lang="ru-RU" dirty="0" smtClean="0"/>
            </a:br>
            <a:r>
              <a:rPr lang="ru-RU" dirty="0" smtClean="0"/>
              <a:t>золотую звезду </a:t>
            </a:r>
            <a:r>
              <a:rPr lang="ru-RU" dirty="0" err="1" smtClean="0"/>
              <a:t>вольска</a:t>
            </a:r>
            <a:endParaRPr lang="ru-RU" dirty="0"/>
          </a:p>
        </p:txBody>
      </p:sp>
      <p:sp>
        <p:nvSpPr>
          <p:cNvPr id="3" name="Текст 2"/>
          <p:cNvSpPr>
            <a:spLocks noGrp="1"/>
          </p:cNvSpPr>
          <p:nvPr>
            <p:ph type="body" idx="1"/>
          </p:nvPr>
        </p:nvSpPr>
        <p:spPr>
          <a:xfrm>
            <a:off x="642910" y="1905000"/>
            <a:ext cx="7000924" cy="4595834"/>
          </a:xfrm>
        </p:spPr>
        <p:txBody>
          <a:bodyPr>
            <a:normAutofit fontScale="92500" lnSpcReduction="10000"/>
          </a:bodyPr>
          <a:lstStyle/>
          <a:p>
            <a:r>
              <a:rPr lang="ru-RU" b="1" dirty="0" smtClean="0">
                <a:solidFill>
                  <a:srgbClr val="C00000"/>
                </a:solidFill>
                <a:latin typeface="Times New Roman" pitchFamily="18" charset="0"/>
                <a:cs typeface="Times New Roman" pitchFamily="18" charset="0"/>
              </a:rPr>
              <a:t>Евсеев Александр Александрович </a:t>
            </a:r>
          </a:p>
          <a:p>
            <a:r>
              <a:rPr lang="ru-RU" b="1" dirty="0" smtClean="0">
                <a:solidFill>
                  <a:srgbClr val="C00000"/>
                </a:solidFill>
                <a:latin typeface="Times New Roman" pitchFamily="18" charset="0"/>
                <a:cs typeface="Times New Roman" pitchFamily="18" charset="0"/>
              </a:rPr>
              <a:t>старший сержант, </a:t>
            </a:r>
          </a:p>
          <a:p>
            <a:r>
              <a:rPr lang="ru-RU" b="1" dirty="0" smtClean="0">
                <a:solidFill>
                  <a:srgbClr val="C00000"/>
                </a:solidFill>
                <a:latin typeface="Times New Roman" pitchFamily="18" charset="0"/>
                <a:cs typeface="Times New Roman" pitchFamily="18" charset="0"/>
              </a:rPr>
              <a:t>родился в 1926 году </a:t>
            </a:r>
          </a:p>
          <a:p>
            <a:r>
              <a:rPr lang="ru-RU" b="1" dirty="0" smtClean="0">
                <a:solidFill>
                  <a:srgbClr val="C00000"/>
                </a:solidFill>
                <a:latin typeface="Times New Roman" pitchFamily="18" charset="0"/>
                <a:cs typeface="Times New Roman" pitchFamily="18" charset="0"/>
              </a:rPr>
              <a:t>в селе Нижняя Чернавка</a:t>
            </a:r>
          </a:p>
          <a:p>
            <a:r>
              <a:rPr lang="ru-RU" b="1" dirty="0" smtClean="0">
                <a:solidFill>
                  <a:srgbClr val="C00000"/>
                </a:solidFill>
                <a:latin typeface="Times New Roman" pitchFamily="18" charset="0"/>
                <a:cs typeface="Times New Roman" pitchFamily="18" charset="0"/>
              </a:rPr>
              <a:t> </a:t>
            </a:r>
            <a:r>
              <a:rPr lang="ru-RU" b="1" dirty="0" err="1" smtClean="0">
                <a:solidFill>
                  <a:srgbClr val="C00000"/>
                </a:solidFill>
                <a:latin typeface="Times New Roman" pitchFamily="18" charset="0"/>
                <a:cs typeface="Times New Roman" pitchFamily="18" charset="0"/>
              </a:rPr>
              <a:t>Вольского</a:t>
            </a:r>
            <a:r>
              <a:rPr lang="ru-RU" b="1" dirty="0" smtClean="0">
                <a:solidFill>
                  <a:srgbClr val="C00000"/>
                </a:solidFill>
                <a:latin typeface="Times New Roman" pitchFamily="18" charset="0"/>
                <a:cs typeface="Times New Roman" pitchFamily="18" charset="0"/>
              </a:rPr>
              <a:t> района</a:t>
            </a:r>
          </a:p>
          <a:p>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pPr algn="l"/>
            <a:r>
              <a:rPr lang="ru-RU" dirty="0" smtClean="0">
                <a:latin typeface="Times New Roman" pitchFamily="18" charset="0"/>
                <a:cs typeface="Times New Roman" pitchFamily="18" charset="0"/>
              </a:rPr>
              <a:t> Ему едва исполнилось 15 лет, когда он ушёл на фронт защищать Родину. Артиллерийский разведчик Саша Евсеев выслеживал замаскированные огневые точки противника, которые затем уничтожались нашей артиллерией. 29 июня 1945 года посмертно присвоено звание Героя Советского Союза. В Вольске в его честь существует улица Саши Евсеева. </a:t>
            </a:r>
            <a:r>
              <a:rPr lang="ru-RU" dirty="0" err="1" smtClean="0">
                <a:latin typeface="Times New Roman" pitchFamily="18" charset="0"/>
                <a:cs typeface="Times New Roman" pitchFamily="18" charset="0"/>
              </a:rPr>
              <a:t>Вольчане</a:t>
            </a:r>
            <a:r>
              <a:rPr lang="ru-RU" dirty="0" smtClean="0">
                <a:latin typeface="Times New Roman" pitchFamily="18" charset="0"/>
                <a:cs typeface="Times New Roman" pitchFamily="18" charset="0"/>
              </a:rPr>
              <a:t> помнят о его подвигах!</a:t>
            </a:r>
            <a:endParaRPr lang="ru-RU" dirty="0">
              <a:latin typeface="Times New Roman" pitchFamily="18" charset="0"/>
              <a:cs typeface="Times New Roman" pitchFamily="18" charset="0"/>
            </a:endParaRPr>
          </a:p>
        </p:txBody>
      </p:sp>
      <p:pic>
        <p:nvPicPr>
          <p:cNvPr id="4" name="Рисунок 3" descr="саша евсеев.jpg"/>
          <p:cNvPicPr>
            <a:picLocks noChangeAspect="1"/>
          </p:cNvPicPr>
          <p:nvPr/>
        </p:nvPicPr>
        <p:blipFill>
          <a:blip r:embed="rId2" cstate="print"/>
          <a:stretch>
            <a:fillRect/>
          </a:stretch>
        </p:blipFill>
        <p:spPr>
          <a:xfrm>
            <a:off x="1142976" y="1857364"/>
            <a:ext cx="1771650" cy="2533650"/>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2050" name="Picture 2" descr="F:\ДОЛГУШЕЧКА (F)\Поздравления анимации\роза...gif"/>
          <p:cNvPicPr>
            <a:picLocks noChangeAspect="1" noChangeArrowheads="1" noCrop="1"/>
          </p:cNvPicPr>
          <p:nvPr/>
        </p:nvPicPr>
        <p:blipFill>
          <a:blip r:embed="rId3" cstate="print"/>
          <a:srcRect/>
          <a:stretch>
            <a:fillRect/>
          </a:stretch>
        </p:blipFill>
        <p:spPr bwMode="auto">
          <a:xfrm>
            <a:off x="3143240" y="3005554"/>
            <a:ext cx="1857388" cy="1471198"/>
          </a:xfrm>
          <a:prstGeom prst="rect">
            <a:avLst/>
          </a:prstGeom>
          <a:noFill/>
        </p:spPr>
      </p:pic>
      <p:pic>
        <p:nvPicPr>
          <p:cNvPr id="6" name="Picture 9" descr="STAR"/>
          <p:cNvPicPr>
            <a:picLocks noChangeAspect="1" noChangeArrowheads="1"/>
          </p:cNvPicPr>
          <p:nvPr/>
        </p:nvPicPr>
        <p:blipFill>
          <a:blip r:embed="rId4" cstate="print"/>
          <a:srcRect/>
          <a:stretch>
            <a:fillRect/>
          </a:stretch>
        </p:blipFill>
        <p:spPr bwMode="auto">
          <a:xfrm>
            <a:off x="7143768" y="0"/>
            <a:ext cx="1000116" cy="938303"/>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516</TotalTime>
  <Words>984</Words>
  <Application>Microsoft Office PowerPoint</Application>
  <PresentationFormat>Экран (4:3)</PresentationFormat>
  <Paragraphs>107</Paragraphs>
  <Slides>15</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Изящная</vt:lpstr>
      <vt:lpstr>«Наши ровесники в годы Великой Отечественной войны»</vt:lpstr>
      <vt:lpstr>Неугасима память                  поколений   И память тех,        кого мы свято                          чтим,  Давайте, люди,      встанем               на мгновенье  И в скорби          постоим и               помолчим…</vt:lpstr>
      <vt:lpstr>Ужасы войны</vt:lpstr>
      <vt:lpstr>Вспомним детей  в оккупации</vt:lpstr>
      <vt:lpstr>Подвиги пионеров-героев  в оккупации</vt:lpstr>
      <vt:lpstr>Вспомним Малолетних узников фашистских концлагерей и гетто</vt:lpstr>
      <vt:lpstr>Вспомним  детей блокадного ленинграда</vt:lpstr>
      <vt:lpstr>Вспомним детей тыла</vt:lpstr>
      <vt:lpstr>Вспомним  золотую звезду вольска</vt:lpstr>
      <vt:lpstr>Вспомним молодых поэтов</vt:lpstr>
      <vt:lpstr>Плакат как призыв спасти детей</vt:lpstr>
      <vt:lpstr>первый памятник детям  в России</vt:lpstr>
      <vt:lpstr>Антиподы «Война – мир»</vt:lpstr>
      <vt:lpstr>Мира вам над головой!</vt:lpstr>
      <vt:lpstr>Использованные ресурсы:</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Учитель</dc:creator>
  <cp:lastModifiedBy>komp33</cp:lastModifiedBy>
  <cp:revision>73</cp:revision>
  <dcterms:created xsi:type="dcterms:W3CDTF">2010-03-03T11:10:35Z</dcterms:created>
  <dcterms:modified xsi:type="dcterms:W3CDTF">2012-03-11T09:09:21Z</dcterms:modified>
</cp:coreProperties>
</file>