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74" r:id="rId2"/>
    <p:sldId id="256" r:id="rId3"/>
    <p:sldId id="259" r:id="rId4"/>
    <p:sldId id="260" r:id="rId5"/>
    <p:sldId id="261" r:id="rId6"/>
    <p:sldId id="262" r:id="rId7"/>
    <p:sldId id="263" r:id="rId8"/>
    <p:sldId id="264" r:id="rId9"/>
    <p:sldId id="265" r:id="rId10"/>
    <p:sldId id="266" r:id="rId11"/>
    <p:sldId id="267" r:id="rId12"/>
    <p:sldId id="268" r:id="rId13"/>
    <p:sldId id="269" r:id="rId14"/>
    <p:sldId id="270" r:id="rId15"/>
    <p:sldId id="272" r:id="rId16"/>
    <p:sldId id="273"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A500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BED5BA-443C-45F3-B7DD-927B089FB12B}" type="datetimeFigureOut">
              <a:rPr lang="ru-RU" smtClean="0"/>
              <a:pPr/>
              <a:t>11.03.2012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1C2447-F10D-4ED9-B304-5EF7DB92911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B1C2447-F10D-4ED9-B304-5EF7DB92911B}" type="slidenum">
              <a:rPr lang="ru-RU" smtClean="0"/>
              <a:pPr/>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1C96978-B8EC-434A-B623-A9BF4CF37041}"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792496-85BC-40EE-846A-F8FB9F53E62D}" type="slidenum">
              <a:rPr lang="ru-RU" smtClean="0"/>
              <a:pPr/>
              <a:t>‹#›</a:t>
            </a:fld>
            <a:endParaRPr lang="ru-RU"/>
          </a:p>
        </p:txBody>
      </p:sp>
    </p:spTree>
  </p:cSld>
  <p:clrMapOvr>
    <a:masterClrMapping/>
  </p:clrMapOvr>
  <p:transition spd="slow">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C96978-B8EC-434A-B623-A9BF4CF37041}"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792496-85BC-40EE-846A-F8FB9F53E62D}" type="slidenum">
              <a:rPr lang="ru-RU" smtClean="0"/>
              <a:pPr/>
              <a:t>‹#›</a:t>
            </a:fld>
            <a:endParaRPr lang="ru-RU"/>
          </a:p>
        </p:txBody>
      </p:sp>
    </p:spTree>
  </p:cSld>
  <p:clrMapOvr>
    <a:masterClrMapping/>
  </p:clrMapOvr>
  <p:transition spd="slow">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C96978-B8EC-434A-B623-A9BF4CF37041}"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792496-85BC-40EE-846A-F8FB9F53E62D}" type="slidenum">
              <a:rPr lang="ru-RU" smtClean="0"/>
              <a:pPr/>
              <a:t>‹#›</a:t>
            </a:fld>
            <a:endParaRPr lang="ru-RU"/>
          </a:p>
        </p:txBody>
      </p:sp>
    </p:spTree>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C96978-B8EC-434A-B623-A9BF4CF37041}"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792496-85BC-40EE-846A-F8FB9F53E62D}" type="slidenum">
              <a:rPr lang="ru-RU" smtClean="0"/>
              <a:pPr/>
              <a:t>‹#›</a:t>
            </a:fld>
            <a:endParaRPr lang="ru-RU"/>
          </a:p>
        </p:txBody>
      </p:sp>
    </p:spTree>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1C96978-B8EC-434A-B623-A9BF4CF37041}"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792496-85BC-40EE-846A-F8FB9F53E62D}" type="slidenum">
              <a:rPr lang="ru-RU" smtClean="0"/>
              <a:pPr/>
              <a:t>‹#›</a:t>
            </a:fld>
            <a:endParaRPr lang="ru-RU"/>
          </a:p>
        </p:txBody>
      </p:sp>
    </p:spTree>
  </p:cSld>
  <p:clrMapOvr>
    <a:masterClrMapping/>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1C96978-B8EC-434A-B623-A9BF4CF37041}"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792496-85BC-40EE-846A-F8FB9F53E62D}" type="slidenum">
              <a:rPr lang="ru-RU" smtClean="0"/>
              <a:pPr/>
              <a:t>‹#›</a:t>
            </a:fld>
            <a:endParaRPr lang="ru-RU"/>
          </a:p>
        </p:txBody>
      </p:sp>
    </p:spTree>
  </p:cSld>
  <p:clrMapOvr>
    <a:masterClrMapping/>
  </p:clrMapOvr>
  <p:transition spd="slow">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1C96978-B8EC-434A-B623-A9BF4CF37041}" type="datetimeFigureOut">
              <a:rPr lang="ru-RU" smtClean="0"/>
              <a:pPr/>
              <a:t>11.03.2012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5792496-85BC-40EE-846A-F8FB9F53E62D}" type="slidenum">
              <a:rPr lang="ru-RU" smtClean="0"/>
              <a:pPr/>
              <a:t>‹#›</a:t>
            </a:fld>
            <a:endParaRPr lang="ru-RU"/>
          </a:p>
        </p:txBody>
      </p:sp>
    </p:spTree>
  </p:cSld>
  <p:clrMapOvr>
    <a:masterClrMapping/>
  </p:clrMapOvr>
  <p:transition spd="slow">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1C96978-B8EC-434A-B623-A9BF4CF37041}" type="datetimeFigureOut">
              <a:rPr lang="ru-RU" smtClean="0"/>
              <a:pPr/>
              <a:t>11.03.2012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5792496-85BC-40EE-846A-F8FB9F53E62D}" type="slidenum">
              <a:rPr lang="ru-RU" smtClean="0"/>
              <a:pPr/>
              <a:t>‹#›</a:t>
            </a:fld>
            <a:endParaRPr lang="ru-RU"/>
          </a:p>
        </p:txBody>
      </p:sp>
    </p:spTree>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1C96978-B8EC-434A-B623-A9BF4CF37041}" type="datetimeFigureOut">
              <a:rPr lang="ru-RU" smtClean="0"/>
              <a:pPr/>
              <a:t>11.03.2012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5792496-85BC-40EE-846A-F8FB9F53E62D}" type="slidenum">
              <a:rPr lang="ru-RU" smtClean="0"/>
              <a:pPr/>
              <a:t>‹#›</a:t>
            </a:fld>
            <a:endParaRPr lang="ru-RU"/>
          </a:p>
        </p:txBody>
      </p:sp>
    </p:spTree>
  </p:cSld>
  <p:clrMapOvr>
    <a:masterClrMapping/>
  </p:clrMapOvr>
  <p:transition spd="slow">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1C96978-B8EC-434A-B623-A9BF4CF37041}"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792496-85BC-40EE-846A-F8FB9F53E62D}" type="slidenum">
              <a:rPr lang="ru-RU" smtClean="0"/>
              <a:pPr/>
              <a:t>‹#›</a:t>
            </a:fld>
            <a:endParaRPr lang="ru-RU"/>
          </a:p>
        </p:txBody>
      </p:sp>
    </p:spTree>
  </p:cSld>
  <p:clrMapOvr>
    <a:masterClrMapping/>
  </p:clrMapOvr>
  <p:transition spd="slow">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1C96978-B8EC-434A-B623-A9BF4CF37041}"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792496-85BC-40EE-846A-F8FB9F53E62D}" type="slidenum">
              <a:rPr lang="ru-RU" smtClean="0"/>
              <a:pPr/>
              <a:t>‹#›</a:t>
            </a:fld>
            <a:endParaRPr lang="ru-RU"/>
          </a:p>
        </p:txBody>
      </p:sp>
    </p:spTree>
  </p:cSld>
  <p:clrMapOvr>
    <a:masterClrMapping/>
  </p:clrMapOvr>
  <p:transition spd="slow">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C96978-B8EC-434A-B623-A9BF4CF37041}" type="datetimeFigureOut">
              <a:rPr lang="ru-RU" smtClean="0"/>
              <a:pPr/>
              <a:t>11.03.2012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792496-85BC-40EE-846A-F8FB9F53E62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fade thruBlk="1"/>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slide" Target="sl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slide" Target="slide3.xml"/></Relationships>
</file>

<file path=ppt/slides/_rels/slide1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14.xml"/><Relationship Id="rId3" Type="http://schemas.openxmlformats.org/officeDocument/2006/relationships/slide" Target="slide7.xml"/><Relationship Id="rId7" Type="http://schemas.openxmlformats.org/officeDocument/2006/relationships/slide" Target="slide12.xml"/><Relationship Id="rId12" Type="http://schemas.openxmlformats.org/officeDocument/2006/relationships/slide" Target="slide13.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9.xml"/><Relationship Id="rId11" Type="http://schemas.openxmlformats.org/officeDocument/2006/relationships/slide" Target="slide10.xml"/><Relationship Id="rId5" Type="http://schemas.openxmlformats.org/officeDocument/2006/relationships/slide" Target="slide4.xml"/><Relationship Id="rId15" Type="http://schemas.openxmlformats.org/officeDocument/2006/relationships/slide" Target="slide16.xml"/><Relationship Id="rId10" Type="http://schemas.openxmlformats.org/officeDocument/2006/relationships/slide" Target="slide11.xml"/><Relationship Id="rId4" Type="http://schemas.openxmlformats.org/officeDocument/2006/relationships/slide" Target="slide6.xml"/><Relationship Id="rId9" Type="http://schemas.openxmlformats.org/officeDocument/2006/relationships/slide" Target="slide5.xml"/><Relationship Id="rId14" Type="http://schemas.openxmlformats.org/officeDocument/2006/relationships/slide" Target="slide15.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slide" Target="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slide" Target="slide3.xml"/></Relationships>
</file>

<file path=ppt/slides/_rels/slide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slide" Target="slide3.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slide" Target="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slide" Target="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Администратор\Рабочий стол\Временное перемещение\Schuelerwettbewerb\Санкт-Петербург\Санкт-Петербург\59565503_0_192d2_980eae6e_XL.jpg"/>
          <p:cNvPicPr>
            <a:picLocks noChangeAspect="1" noChangeArrowheads="1"/>
          </p:cNvPicPr>
          <p:nvPr/>
        </p:nvPicPr>
        <p:blipFill>
          <a:blip r:embed="rId2">
            <a:lum bright="40000" contrast="-70000"/>
          </a:blip>
          <a:srcRect t="2040" b="2083"/>
          <a:stretch>
            <a:fillRect/>
          </a:stretch>
        </p:blipFill>
        <p:spPr bwMode="auto">
          <a:xfrm>
            <a:off x="0" y="0"/>
            <a:ext cx="9144000" cy="6858000"/>
          </a:xfrm>
          <a:prstGeom prst="rect">
            <a:avLst/>
          </a:prstGeom>
          <a:noFill/>
        </p:spPr>
      </p:pic>
      <p:sp>
        <p:nvSpPr>
          <p:cNvPr id="5" name="TextBox 4"/>
          <p:cNvSpPr txBox="1"/>
          <p:nvPr/>
        </p:nvSpPr>
        <p:spPr>
          <a:xfrm>
            <a:off x="285720" y="428604"/>
            <a:ext cx="8429684" cy="830997"/>
          </a:xfrm>
          <a:prstGeom prst="rect">
            <a:avLst/>
          </a:prstGeom>
          <a:noFill/>
        </p:spPr>
        <p:txBody>
          <a:bodyPr wrap="square" rtlCol="0">
            <a:spAutoFit/>
          </a:bodyPr>
          <a:lstStyle/>
          <a:p>
            <a:pPr algn="ctr"/>
            <a:r>
              <a:rPr lang="ru-RU" sz="2400" dirty="0" smtClean="0">
                <a:solidFill>
                  <a:srgbClr val="002060"/>
                </a:solidFill>
                <a:latin typeface="Comic Sans MS" pitchFamily="66" charset="0"/>
              </a:rPr>
              <a:t>Международный конкурс проектов </a:t>
            </a:r>
          </a:p>
          <a:p>
            <a:pPr algn="ctr"/>
            <a:r>
              <a:rPr lang="ru-RU" sz="2400" dirty="0" smtClean="0">
                <a:solidFill>
                  <a:srgbClr val="002060"/>
                </a:solidFill>
                <a:latin typeface="Comic Sans MS" pitchFamily="66" charset="0"/>
              </a:rPr>
              <a:t>«Встреча с Восточной Европой - 2011»</a:t>
            </a:r>
            <a:endParaRPr lang="ru-RU" sz="2400" dirty="0">
              <a:solidFill>
                <a:srgbClr val="002060"/>
              </a:solidFill>
              <a:latin typeface="Comic Sans MS" pitchFamily="66" charset="0"/>
            </a:endParaRPr>
          </a:p>
        </p:txBody>
      </p:sp>
      <p:sp>
        <p:nvSpPr>
          <p:cNvPr id="6" name="TextBox 5"/>
          <p:cNvSpPr txBox="1"/>
          <p:nvPr/>
        </p:nvSpPr>
        <p:spPr>
          <a:xfrm>
            <a:off x="1214414" y="2143116"/>
            <a:ext cx="6715172" cy="923330"/>
          </a:xfrm>
          <a:prstGeom prst="rect">
            <a:avLst/>
          </a:prstGeom>
          <a:noFill/>
        </p:spPr>
        <p:txBody>
          <a:bodyPr wrap="square" rtlCol="0">
            <a:spAutoFit/>
          </a:bodyPr>
          <a:lstStyle/>
          <a:p>
            <a:pPr algn="ctr"/>
            <a:r>
              <a:rPr lang="ru-RU" sz="5400" b="1" dirty="0" smtClean="0">
                <a:solidFill>
                  <a:srgbClr val="002060"/>
                </a:solidFill>
              </a:rPr>
              <a:t>«</a:t>
            </a:r>
            <a:r>
              <a:rPr lang="en-US" sz="5400" b="1" dirty="0" smtClean="0">
                <a:solidFill>
                  <a:srgbClr val="002060"/>
                </a:solidFill>
                <a:latin typeface="Algerian" pitchFamily="82" charset="0"/>
              </a:rPr>
              <a:t>An </a:t>
            </a:r>
            <a:r>
              <a:rPr lang="en-US" sz="5400" b="1" dirty="0" err="1" smtClean="0">
                <a:solidFill>
                  <a:srgbClr val="002060"/>
                </a:solidFill>
                <a:latin typeface="Algerian" pitchFamily="82" charset="0"/>
              </a:rPr>
              <a:t>der</a:t>
            </a:r>
            <a:r>
              <a:rPr lang="en-US" sz="5400" b="1" dirty="0" smtClean="0">
                <a:solidFill>
                  <a:srgbClr val="002060"/>
                </a:solidFill>
                <a:latin typeface="Algerian" pitchFamily="82" charset="0"/>
              </a:rPr>
              <a:t> </a:t>
            </a:r>
            <a:r>
              <a:rPr lang="en-US" sz="5400" b="1" dirty="0" err="1" smtClean="0">
                <a:solidFill>
                  <a:srgbClr val="002060"/>
                </a:solidFill>
                <a:latin typeface="Algerian" pitchFamily="82" charset="0"/>
              </a:rPr>
              <a:t>Ostsee</a:t>
            </a:r>
            <a:r>
              <a:rPr lang="ru-RU" sz="5400" b="1" dirty="0" smtClean="0">
                <a:solidFill>
                  <a:srgbClr val="002060"/>
                </a:solidFill>
              </a:rPr>
              <a:t>»</a:t>
            </a:r>
            <a:endParaRPr lang="ru-RU" sz="5400" b="1" dirty="0">
              <a:solidFill>
                <a:srgbClr val="002060"/>
              </a:solidFill>
            </a:endParaRPr>
          </a:p>
        </p:txBody>
      </p:sp>
      <p:sp>
        <p:nvSpPr>
          <p:cNvPr id="7" name="TextBox 6"/>
          <p:cNvSpPr txBox="1"/>
          <p:nvPr/>
        </p:nvSpPr>
        <p:spPr>
          <a:xfrm>
            <a:off x="714348" y="5072074"/>
            <a:ext cx="7500990" cy="1200329"/>
          </a:xfrm>
          <a:prstGeom prst="rect">
            <a:avLst/>
          </a:prstGeom>
          <a:noFill/>
        </p:spPr>
        <p:txBody>
          <a:bodyPr wrap="square" rtlCol="0">
            <a:spAutoFit/>
          </a:bodyPr>
          <a:lstStyle/>
          <a:p>
            <a:r>
              <a:rPr lang="ru-RU" sz="2400" dirty="0" smtClean="0">
                <a:solidFill>
                  <a:srgbClr val="002060"/>
                </a:solidFill>
              </a:rPr>
              <a:t>Автор работы: Зарайский Алексей, учащийся 10 класса МОУ Октябрьской СОШ Комсомольского района Ивановской области</a:t>
            </a:r>
            <a:endParaRPr lang="ru-RU" sz="2400" dirty="0">
              <a:solidFill>
                <a:srgbClr val="002060"/>
              </a:solidFil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0">
  <p:cSld>
    <p:bg>
      <p:bgPr>
        <a:blipFill dpi="0" rotWithShape="1">
          <a:blip r:embed="rId2">
            <a:alphaModFix amt="50000"/>
            <a:lum/>
          </a:blip>
          <a:srcRect/>
          <a:stretch>
            <a:fillRect l="-2000" r="-2000"/>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0" y="117693"/>
            <a:ext cx="4572000" cy="6740307"/>
          </a:xfrm>
          <a:prstGeom prst="rect">
            <a:avLst/>
          </a:prstGeom>
        </p:spPr>
        <p:txBody>
          <a:bodyPr>
            <a:spAutoFit/>
          </a:bodyPr>
          <a:lstStyle/>
          <a:p>
            <a:r>
              <a:rPr lang="de-DE" sz="1600" dirty="0" smtClean="0">
                <a:solidFill>
                  <a:srgbClr val="002060"/>
                </a:solidFill>
                <a:latin typeface="Lucida Calligraphy" pitchFamily="66" charset="0"/>
              </a:rPr>
              <a:t>Der Sommergarten ist nahezu so alt wie die Stadt selbst. Das Ensemble des Sommergartens ist eines der ältesten in Sankt Petersburg. Peter der Große hat selbst den Grundriss des Gartens entworfen, und den Platz dafür gewählt. Denn er war durch den europäischen Königsparken beeindruckt, und hatte Lust etwas Ähnliches in seinem neu gebauten „Venedig des Norden“ anzulegen. In Peters neuen Park war alles entsprechend der letzten Mode geschaffen. Die Bäume und die Büsche waren in der kunstvollsten Weise gekappt, alle Alleen wurden mit Marmorplastiken und Fontänen dekoriert. Berühmte Architekten </a:t>
            </a:r>
            <a:r>
              <a:rPr lang="de-DE" sz="1600" dirty="0" err="1" smtClean="0">
                <a:solidFill>
                  <a:srgbClr val="002060"/>
                </a:solidFill>
                <a:latin typeface="Lucida Calligraphy" pitchFamily="66" charset="0"/>
              </a:rPr>
              <a:t>Matveev</a:t>
            </a:r>
            <a:r>
              <a:rPr lang="de-DE" sz="1600" dirty="0" smtClean="0">
                <a:solidFill>
                  <a:srgbClr val="002060"/>
                </a:solidFill>
                <a:latin typeface="Lucida Calligraphy" pitchFamily="66" charset="0"/>
              </a:rPr>
              <a:t>, </a:t>
            </a:r>
            <a:r>
              <a:rPr lang="de-DE" sz="1600" dirty="0" err="1" smtClean="0">
                <a:solidFill>
                  <a:srgbClr val="002060"/>
                </a:solidFill>
                <a:latin typeface="Lucida Calligraphy" pitchFamily="66" charset="0"/>
              </a:rPr>
              <a:t>Semzov</a:t>
            </a:r>
            <a:r>
              <a:rPr lang="de-DE" sz="1600" dirty="0" smtClean="0">
                <a:solidFill>
                  <a:srgbClr val="002060"/>
                </a:solidFill>
                <a:latin typeface="Lucida Calligraphy" pitchFamily="66" charset="0"/>
              </a:rPr>
              <a:t>, </a:t>
            </a:r>
            <a:r>
              <a:rPr lang="de-DE" sz="1600" dirty="0" err="1" smtClean="0">
                <a:solidFill>
                  <a:srgbClr val="002060"/>
                </a:solidFill>
                <a:latin typeface="Lucida Calligraphy" pitchFamily="66" charset="0"/>
              </a:rPr>
              <a:t>Miketti</a:t>
            </a:r>
            <a:r>
              <a:rPr lang="de-DE" sz="1600" dirty="0" smtClean="0">
                <a:solidFill>
                  <a:srgbClr val="002060"/>
                </a:solidFill>
                <a:latin typeface="Lucida Calligraphy" pitchFamily="66" charset="0"/>
              </a:rPr>
              <a:t>, </a:t>
            </a:r>
            <a:r>
              <a:rPr lang="de-DE" sz="1600" dirty="0" err="1" smtClean="0">
                <a:solidFill>
                  <a:srgbClr val="002060"/>
                </a:solidFill>
                <a:latin typeface="Lucida Calligraphy" pitchFamily="66" charset="0"/>
              </a:rPr>
              <a:t>Leblon</a:t>
            </a:r>
            <a:r>
              <a:rPr lang="de-DE" sz="1600" dirty="0" smtClean="0">
                <a:solidFill>
                  <a:srgbClr val="002060"/>
                </a:solidFill>
                <a:latin typeface="Lucida Calligraphy" pitchFamily="66" charset="0"/>
              </a:rPr>
              <a:t> und andere nahmen am Schöpfen dieses Meisterwerkes der Gartenkunst teil. In seinen Gärten pflegte Peter der Große regelmäßige Empfänge und Bälle (die sogenannten "</a:t>
            </a:r>
            <a:r>
              <a:rPr lang="de-DE" sz="1600" dirty="0" err="1" smtClean="0">
                <a:solidFill>
                  <a:srgbClr val="002060"/>
                </a:solidFill>
                <a:latin typeface="Lucida Calligraphy" pitchFamily="66" charset="0"/>
              </a:rPr>
              <a:t>Assambleji</a:t>
            </a:r>
            <a:r>
              <a:rPr lang="de-DE" sz="1600" dirty="0" smtClean="0">
                <a:solidFill>
                  <a:srgbClr val="002060"/>
                </a:solidFill>
                <a:latin typeface="Lucida Calligraphy" pitchFamily="66" charset="0"/>
              </a:rPr>
              <a:t>") zu organisieren, die mit den Tänzen, Trinken und eindrucksvollen Feuerwerke begleitet wurden.</a:t>
            </a:r>
            <a:endParaRPr lang="ru-RU" sz="1600" dirty="0">
              <a:solidFill>
                <a:srgbClr val="002060"/>
              </a:solidFill>
            </a:endParaRPr>
          </a:p>
        </p:txBody>
      </p:sp>
      <p:sp>
        <p:nvSpPr>
          <p:cNvPr id="4" name="TextBox 3"/>
          <p:cNvSpPr txBox="1"/>
          <p:nvPr/>
        </p:nvSpPr>
        <p:spPr>
          <a:xfrm>
            <a:off x="4071934" y="0"/>
            <a:ext cx="5072066" cy="1938992"/>
          </a:xfrm>
          <a:prstGeom prst="rect">
            <a:avLst/>
          </a:prstGeom>
          <a:noFill/>
        </p:spPr>
        <p:txBody>
          <a:bodyPr wrap="square" rtlCol="0">
            <a:spAutoFit/>
          </a:bodyPr>
          <a:lstStyle/>
          <a:p>
            <a:pPr algn="ctr"/>
            <a:r>
              <a:rPr lang="de-DE" sz="6000" dirty="0" smtClean="0">
                <a:blipFill>
                  <a:blip r:embed="rId3"/>
                  <a:stretch>
                    <a:fillRect/>
                  </a:stretch>
                </a:blipFill>
                <a:latin typeface="Vivaldi" pitchFamily="66" charset="0"/>
              </a:rPr>
              <a:t>Der Sommergarten</a:t>
            </a:r>
            <a:endParaRPr lang="de-DE" sz="6000" dirty="0">
              <a:blipFill>
                <a:blip r:embed="rId3"/>
                <a:stretch>
                  <a:fillRect/>
                </a:stretch>
              </a:blipFill>
              <a:latin typeface="Vivaldi" pitchFamily="66" charset="0"/>
            </a:endParaRPr>
          </a:p>
        </p:txBody>
      </p:sp>
      <p:pic>
        <p:nvPicPr>
          <p:cNvPr id="5" name="Picture 2" descr="C:\Documents and Settings\Администратор\Рабочий стол\Временное перемещение\Schuelerwettbewerb\картинки (флаги, карты)\ghjkl.jpg">
            <a:hlinkClick r:id="rId4" action="ppaction://hlinksldjump"/>
          </p:cNvPr>
          <p:cNvPicPr>
            <a:picLocks noChangeAspect="1" noChangeArrowheads="1"/>
          </p:cNvPicPr>
          <p:nvPr/>
        </p:nvPicPr>
        <p:blipFill>
          <a:blip r:embed="rId5" cstate="print">
            <a:lum bright="-10000" contrast="20000"/>
          </a:blip>
          <a:srcRect t="787"/>
          <a:stretch>
            <a:fillRect/>
          </a:stretch>
        </p:blipFill>
        <p:spPr bwMode="auto">
          <a:xfrm>
            <a:off x="7929586" y="5939901"/>
            <a:ext cx="1214414" cy="918100"/>
          </a:xfrm>
          <a:prstGeom prst="rect">
            <a:avLst/>
          </a:prstGeom>
          <a:noFill/>
          <a:effectLst>
            <a:softEdge rad="127000"/>
          </a:effectLst>
        </p:spPr>
      </p:pic>
      <p:sp>
        <p:nvSpPr>
          <p:cNvPr id="8" name="TextBox 7"/>
          <p:cNvSpPr txBox="1"/>
          <p:nvPr/>
        </p:nvSpPr>
        <p:spPr>
          <a:xfrm>
            <a:off x="7143768" y="6488668"/>
            <a:ext cx="1571636" cy="369332"/>
          </a:xfrm>
          <a:prstGeom prst="rect">
            <a:avLst/>
          </a:prstGeom>
          <a:noFill/>
        </p:spPr>
        <p:txBody>
          <a:bodyPr wrap="square" rtlCol="0">
            <a:spAutoFit/>
          </a:bodyPr>
          <a:lstStyle/>
          <a:p>
            <a:r>
              <a:rPr lang="de-DE" dirty="0" smtClean="0">
                <a:solidFill>
                  <a:srgbClr val="C00000"/>
                </a:solidFill>
                <a:latin typeface="Lucida Calligraphy" pitchFamily="66" charset="0"/>
              </a:rPr>
              <a:t>zurück</a:t>
            </a:r>
            <a:endParaRPr lang="de-DE" dirty="0">
              <a:solidFill>
                <a:srgbClr val="C00000"/>
              </a:solidFill>
              <a:latin typeface="Lucida Calligraphy" pitchFamily="66"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show="0">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0" y="0"/>
            <a:ext cx="5357818" cy="6740307"/>
          </a:xfrm>
          <a:prstGeom prst="rect">
            <a:avLst/>
          </a:prstGeom>
        </p:spPr>
        <p:txBody>
          <a:bodyPr wrap="square">
            <a:spAutoFit/>
          </a:bodyPr>
          <a:lstStyle/>
          <a:p>
            <a:r>
              <a:rPr lang="en-US" sz="1600" dirty="0" smtClean="0">
                <a:solidFill>
                  <a:srgbClr val="002060"/>
                </a:solidFill>
                <a:latin typeface="Lucida Calligraphy" pitchFamily="66" charset="0"/>
              </a:rPr>
              <a:t>„</a:t>
            </a:r>
            <a:r>
              <a:rPr lang="de-DE" sz="1600" dirty="0" smtClean="0">
                <a:solidFill>
                  <a:srgbClr val="002060"/>
                </a:solidFill>
                <a:latin typeface="Lucida Calligraphy" pitchFamily="66" charset="0"/>
              </a:rPr>
              <a:t>Innerhalb eines Nachmittags einmal rund um den Globus - Schnuppern Sie hinein in die vergangenen Kulturen unserer Erde!“ So könnte ein Besuch der Kunstkammer, wie das „Museum für Anthropologie und Ethnographie“ gemeinhin genannt wird, angepriesen werden. Mit Ausnahme Europas ist jedem Kontinent mindestens ein Ausstellungsraum gewidmet. Gegenwärtig wird das älteste Museum Russlands heftig renoviert, weshalb einzelne Kulturen oder Kontinente unzugänglich sein können.</a:t>
            </a:r>
            <a:br>
              <a:rPr lang="de-DE" sz="1600" dirty="0" smtClean="0">
                <a:solidFill>
                  <a:srgbClr val="002060"/>
                </a:solidFill>
                <a:latin typeface="Lucida Calligraphy" pitchFamily="66" charset="0"/>
              </a:rPr>
            </a:br>
            <a:r>
              <a:rPr lang="de-DE" sz="1600" dirty="0" smtClean="0">
                <a:solidFill>
                  <a:srgbClr val="002060"/>
                </a:solidFill>
                <a:latin typeface="Lucida Calligraphy" pitchFamily="66" charset="0"/>
              </a:rPr>
              <a:t>In der altehrwürdigen Kunstkammer werden vornehmlich altertümliche Waffen, traditionelle Kleidungsstücke sowie Kunstgegenstände der verschiedensten Art gezeigt. Für Embryologen und Liebhaber von Horrorfilmen bildet die sogenannte Kuriositätensammlung Peters des Großen einen besonderen Höhepunkt. Der Zar und Museumsgründer brachte von seinen Reisen nach Europa vielerlei Skelette, ausgestopfte Tierkörper und präparierte Missgeburten mit. Diese bildeten den Grundstock der Exponate, welche in der Kunstkammer, dem ersten öffentlichen Museum Russlands, zur Bildung des Volkes ausgestellt wurden.</a:t>
            </a:r>
            <a:endParaRPr lang="de-DE" sz="1600" dirty="0">
              <a:solidFill>
                <a:srgbClr val="002060"/>
              </a:solidFill>
            </a:endParaRPr>
          </a:p>
        </p:txBody>
      </p:sp>
      <p:sp>
        <p:nvSpPr>
          <p:cNvPr id="3" name="TextBox 2"/>
          <p:cNvSpPr txBox="1"/>
          <p:nvPr/>
        </p:nvSpPr>
        <p:spPr>
          <a:xfrm>
            <a:off x="5214942" y="0"/>
            <a:ext cx="3929058" cy="1015663"/>
          </a:xfrm>
          <a:prstGeom prst="rect">
            <a:avLst/>
          </a:prstGeom>
          <a:noFill/>
        </p:spPr>
        <p:txBody>
          <a:bodyPr wrap="square" rtlCol="0">
            <a:spAutoFit/>
          </a:bodyPr>
          <a:lstStyle/>
          <a:p>
            <a:r>
              <a:rPr lang="de-DE" sz="6000" dirty="0" smtClean="0">
                <a:blipFill>
                  <a:blip r:embed="rId3"/>
                  <a:stretch>
                    <a:fillRect/>
                  </a:stretch>
                </a:blipFill>
                <a:latin typeface="Vivaldi" pitchFamily="66" charset="0"/>
              </a:rPr>
              <a:t>Kunstkammer</a:t>
            </a:r>
            <a:endParaRPr lang="de-DE" sz="6000" dirty="0">
              <a:blipFill>
                <a:blip r:embed="rId3"/>
                <a:stretch>
                  <a:fillRect/>
                </a:stretch>
              </a:blipFill>
              <a:latin typeface="Vivaldi" pitchFamily="66" charset="0"/>
            </a:endParaRPr>
          </a:p>
        </p:txBody>
      </p:sp>
      <p:pic>
        <p:nvPicPr>
          <p:cNvPr id="4" name="Picture 2" descr="C:\Documents and Settings\Администратор\Рабочий стол\Временное перемещение\Schuelerwettbewerb\картинки (флаги, карты)\ghjkl.jpg">
            <a:hlinkClick r:id="rId4" action="ppaction://hlinksldjump"/>
          </p:cNvPr>
          <p:cNvPicPr>
            <a:picLocks noChangeAspect="1" noChangeArrowheads="1"/>
          </p:cNvPicPr>
          <p:nvPr/>
        </p:nvPicPr>
        <p:blipFill>
          <a:blip r:embed="rId5" cstate="print">
            <a:lum bright="-10000" contrast="20000"/>
          </a:blip>
          <a:srcRect t="787"/>
          <a:stretch>
            <a:fillRect/>
          </a:stretch>
        </p:blipFill>
        <p:spPr bwMode="auto">
          <a:xfrm>
            <a:off x="7929586" y="5939901"/>
            <a:ext cx="1214414" cy="918100"/>
          </a:xfrm>
          <a:prstGeom prst="rect">
            <a:avLst/>
          </a:prstGeom>
          <a:noFill/>
          <a:effectLst>
            <a:softEdge rad="127000"/>
          </a:effectLst>
        </p:spPr>
      </p:pic>
      <p:sp>
        <p:nvSpPr>
          <p:cNvPr id="7" name="TextBox 6"/>
          <p:cNvSpPr txBox="1"/>
          <p:nvPr/>
        </p:nvSpPr>
        <p:spPr>
          <a:xfrm>
            <a:off x="7143768" y="6488668"/>
            <a:ext cx="1571636" cy="369332"/>
          </a:xfrm>
          <a:prstGeom prst="rect">
            <a:avLst/>
          </a:prstGeom>
          <a:noFill/>
        </p:spPr>
        <p:txBody>
          <a:bodyPr wrap="square" rtlCol="0">
            <a:spAutoFit/>
          </a:bodyPr>
          <a:lstStyle/>
          <a:p>
            <a:r>
              <a:rPr lang="de-DE" dirty="0" smtClean="0">
                <a:solidFill>
                  <a:srgbClr val="C00000"/>
                </a:solidFill>
                <a:latin typeface="Lucida Calligraphy" pitchFamily="66" charset="0"/>
              </a:rPr>
              <a:t>zurück</a:t>
            </a:r>
            <a:endParaRPr lang="de-DE" dirty="0">
              <a:solidFill>
                <a:srgbClr val="C00000"/>
              </a:solidFill>
              <a:latin typeface="Lucida Calligraphy" pitchFamily="66"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show="0">
  <p:cSld>
    <p:bg>
      <p:bgPr>
        <a:blipFill dpi="0" rotWithShape="1">
          <a:blip r:embed="rId2">
            <a:alphaModFix amt="50000"/>
            <a:lum/>
          </a:blip>
          <a:srcRect/>
          <a:stretch>
            <a:fillRect l="-6000" r="-6000"/>
          </a:stretch>
        </a:blipFill>
        <a:effectLst/>
      </p:bgPr>
    </p:bg>
    <p:spTree>
      <p:nvGrpSpPr>
        <p:cNvPr id="1" name=""/>
        <p:cNvGrpSpPr/>
        <p:nvPr/>
      </p:nvGrpSpPr>
      <p:grpSpPr>
        <a:xfrm>
          <a:off x="0" y="0"/>
          <a:ext cx="0" cy="0"/>
          <a:chOff x="0" y="0"/>
          <a:chExt cx="0" cy="0"/>
        </a:xfrm>
      </p:grpSpPr>
      <p:pic>
        <p:nvPicPr>
          <p:cNvPr id="2" name="Picture 2" descr="C:\Documents and Settings\Администратор\Рабочий стол\Временное перемещение\Schuelerwettbewerb\картинки (флаги, карты)\ghjkl.jpg">
            <a:hlinkClick r:id="rId3" action="ppaction://hlinksldjump"/>
          </p:cNvPr>
          <p:cNvPicPr>
            <a:picLocks noChangeAspect="1" noChangeArrowheads="1"/>
          </p:cNvPicPr>
          <p:nvPr/>
        </p:nvPicPr>
        <p:blipFill>
          <a:blip r:embed="rId4" cstate="print">
            <a:lum bright="-10000" contrast="20000"/>
          </a:blip>
          <a:srcRect t="787"/>
          <a:stretch>
            <a:fillRect/>
          </a:stretch>
        </p:blipFill>
        <p:spPr bwMode="auto">
          <a:xfrm>
            <a:off x="7929586" y="5939901"/>
            <a:ext cx="1214414" cy="918100"/>
          </a:xfrm>
          <a:prstGeom prst="rect">
            <a:avLst/>
          </a:prstGeom>
          <a:noFill/>
          <a:effectLst>
            <a:softEdge rad="127000"/>
          </a:effectLst>
        </p:spPr>
      </p:pic>
      <p:sp>
        <p:nvSpPr>
          <p:cNvPr id="7169" name="Rectangle 1"/>
          <p:cNvSpPr>
            <a:spLocks noChangeArrowheads="1"/>
          </p:cNvSpPr>
          <p:nvPr/>
        </p:nvSpPr>
        <p:spPr bwMode="auto">
          <a:xfrm>
            <a:off x="0" y="0"/>
            <a:ext cx="5643570" cy="698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400" i="0" u="none" strike="noStrike" cap="none" normalizeH="0" baseline="0" dirty="0" err="1" smtClean="0">
                <a:ln>
                  <a:noFill/>
                </a:ln>
                <a:solidFill>
                  <a:srgbClr val="002060"/>
                </a:solidFill>
                <a:effectLst/>
                <a:latin typeface="Lucida Calligraphy" pitchFamily="66" charset="0"/>
                <a:ea typeface="Times New Roman" pitchFamily="18" charset="0"/>
              </a:rPr>
              <a:t>Kasaner</a:t>
            </a:r>
            <a:r>
              <a:rPr kumimoji="0" lang="de-DE" sz="1400" i="0" u="none" strike="noStrike" cap="none" normalizeH="0" baseline="0" dirty="0" smtClean="0">
                <a:ln>
                  <a:noFill/>
                </a:ln>
                <a:solidFill>
                  <a:srgbClr val="002060"/>
                </a:solidFill>
                <a:effectLst/>
                <a:latin typeface="Lucida Calligraphy" pitchFamily="66" charset="0"/>
                <a:ea typeface="Times New Roman" pitchFamily="18" charset="0"/>
              </a:rPr>
              <a:t> Kathedrale ist ein Name von mehreren russischen Kirchen gewidmet der Lady von Kasan. Einer der wichtigsten Kirchen davon sind die </a:t>
            </a:r>
            <a:r>
              <a:rPr kumimoji="0" lang="de-DE" sz="1400" i="0" u="none" strike="noStrike" cap="none" normalizeH="0" baseline="0" dirty="0" err="1" smtClean="0">
                <a:ln>
                  <a:noFill/>
                </a:ln>
                <a:solidFill>
                  <a:srgbClr val="002060"/>
                </a:solidFill>
                <a:effectLst/>
                <a:latin typeface="Lucida Calligraphy" pitchFamily="66" charset="0"/>
                <a:ea typeface="Times New Roman" pitchFamily="18" charset="0"/>
              </a:rPr>
              <a:t>Kasaner</a:t>
            </a:r>
            <a:r>
              <a:rPr kumimoji="0" lang="de-DE" sz="1400" i="0" u="none" strike="noStrike" cap="none" normalizeH="0" baseline="0" dirty="0" smtClean="0">
                <a:ln>
                  <a:noFill/>
                </a:ln>
                <a:solidFill>
                  <a:srgbClr val="002060"/>
                </a:solidFill>
                <a:effectLst/>
                <a:latin typeface="Lucida Calligraphy" pitchFamily="66" charset="0"/>
                <a:ea typeface="Times New Roman" pitchFamily="18" charset="0"/>
              </a:rPr>
              <a:t> Kathedrale auf dem </a:t>
            </a:r>
            <a:r>
              <a:rPr kumimoji="0" lang="de-DE" sz="1400" i="0" u="none" strike="noStrike" cap="none" normalizeH="0" baseline="0" dirty="0" err="1" smtClean="0">
                <a:ln>
                  <a:noFill/>
                </a:ln>
                <a:solidFill>
                  <a:srgbClr val="002060"/>
                </a:solidFill>
                <a:effectLst/>
                <a:latin typeface="Lucida Calligraphy" pitchFamily="66" charset="0"/>
                <a:ea typeface="Times New Roman" pitchFamily="18" charset="0"/>
              </a:rPr>
              <a:t>Newskij</a:t>
            </a:r>
            <a:r>
              <a:rPr kumimoji="0" lang="de-DE" sz="1400" i="0" u="none" strike="noStrike" cap="none" normalizeH="0" baseline="0" dirty="0" smtClean="0">
                <a:ln>
                  <a:noFill/>
                </a:ln>
                <a:solidFill>
                  <a:srgbClr val="002060"/>
                </a:solidFill>
                <a:effectLst/>
                <a:latin typeface="Lucida Calligraphy" pitchFamily="66" charset="0"/>
                <a:ea typeface="Times New Roman" pitchFamily="18" charset="0"/>
              </a:rPr>
              <a:t> Prospekt in St. Petersburg (1810-1811).</a:t>
            </a:r>
            <a:endParaRPr kumimoji="0" lang="ru-RU" sz="1400" i="0" u="none" strike="noStrike" cap="none" normalizeH="0" baseline="0" dirty="0" smtClean="0">
              <a:ln>
                <a:noFill/>
              </a:ln>
              <a:solidFill>
                <a:srgbClr val="002060"/>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i="0" u="none" strike="noStrike" cap="none" normalizeH="0" baseline="0" dirty="0" smtClean="0">
                <a:ln>
                  <a:noFill/>
                </a:ln>
                <a:solidFill>
                  <a:srgbClr val="002060"/>
                </a:solidFill>
                <a:effectLst/>
                <a:latin typeface="Lucida Calligraphy" pitchFamily="66" charset="0"/>
                <a:ea typeface="Times New Roman" pitchFamily="18" charset="0"/>
              </a:rPr>
              <a:t>Die Kirche wurde nach dem Vorbild der St. Peter-Basilika in Rom gebaut. Der Bau begann im Jahre 1801 und über einen Zeitraum von zehn Jahren.</a:t>
            </a:r>
            <a:endParaRPr kumimoji="0" lang="ru-RU" sz="1400" i="0" u="none" strike="noStrike" cap="none" normalizeH="0" baseline="0" dirty="0" smtClean="0">
              <a:ln>
                <a:noFill/>
              </a:ln>
              <a:solidFill>
                <a:srgbClr val="002060"/>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i="0" u="none" strike="noStrike" cap="none" normalizeH="0" baseline="0" dirty="0" smtClean="0">
                <a:ln>
                  <a:noFill/>
                </a:ln>
                <a:solidFill>
                  <a:srgbClr val="002060"/>
                </a:solidFill>
                <a:effectLst/>
                <a:latin typeface="Lucida Calligraphy" pitchFamily="66" charset="0"/>
                <a:ea typeface="Times New Roman" pitchFamily="18" charset="0"/>
              </a:rPr>
              <a:t>Nach dem der Vaterländische Krieg vorbei war, galt die Kathedrale in erster Linie als eine Gedenkstätte für den russischen Sieg gegen Napoleon. Berühmte Personen in der Schlacht sind dort begraben.</a:t>
            </a:r>
            <a:endParaRPr kumimoji="0" lang="ru-RU" sz="1400" i="0" u="none" strike="noStrike" cap="none" normalizeH="0" baseline="0" dirty="0" smtClean="0">
              <a:ln>
                <a:noFill/>
              </a:ln>
              <a:solidFill>
                <a:srgbClr val="002060"/>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i="0" u="none" strike="noStrike" cap="none" normalizeH="0" baseline="0" dirty="0" smtClean="0">
                <a:ln>
                  <a:noFill/>
                </a:ln>
                <a:solidFill>
                  <a:srgbClr val="002060"/>
                </a:solidFill>
                <a:effectLst/>
                <a:latin typeface="Lucida Calligraphy" pitchFamily="66" charset="0"/>
                <a:ea typeface="Times New Roman" pitchFamily="18" charset="0"/>
              </a:rPr>
              <a:t>In 1876 gab es die erste politische Demonstration in Russland, die vor der Kirche stattfand. Nach der russischen Revolution von 1917 wurde die Kirche geschlossen. Ab 1932 war sie wieder wie das Pro-marxistische "Museum der Geschichte der Religion und des Atheismus." Heute ist es die Mutter-Kathedrale der Metropole St. Petersburg.</a:t>
            </a:r>
            <a:endParaRPr kumimoji="0" lang="ru-RU" sz="1400" i="0" u="none" strike="noStrike" cap="none" normalizeH="0" baseline="0" dirty="0" smtClean="0">
              <a:ln>
                <a:noFill/>
              </a:ln>
              <a:solidFill>
                <a:srgbClr val="002060"/>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i="0" u="none" strike="noStrike" cap="none" normalizeH="0" baseline="0" dirty="0" smtClean="0">
                <a:ln>
                  <a:noFill/>
                </a:ln>
                <a:solidFill>
                  <a:srgbClr val="002060"/>
                </a:solidFill>
                <a:effectLst/>
                <a:latin typeface="Lucida Calligraphy" pitchFamily="66" charset="0"/>
                <a:ea typeface="Times New Roman" pitchFamily="18" charset="0"/>
              </a:rPr>
              <a:t>Die Kathedrale hat im Innern sehr viele Säulen, ein schwerfälliges Echo zum äußeren Säulengang und erinnert an eine prächtige palastartige Halle (69 Meter in der Länge, 62 Meter Höhe). Das Interieur ist von den besten russischen Künstlern mit zahlreichen Skulpturen und Ikonen. Wegen der stilvollen Atmosphäre ist sie Kirche ein sehr beliebter Ausflugsort und perfekt sich zusammen mit der prachtvollen Architektur sich etwas aus der Geschichte Russlands mitzunehmen. Ein schmiedeeisernes Gitter, welches die Kathedrale von einem kleinen hinteren Platz trennt, ist eines der besten und beliebtesten Plätze überhaupt.</a:t>
            </a:r>
            <a:endParaRPr kumimoji="0" lang="de-DE" sz="1400" i="0" u="none" strike="noStrike" cap="none" normalizeH="0" baseline="0" dirty="0" smtClean="0">
              <a:ln>
                <a:noFill/>
              </a:ln>
              <a:solidFill>
                <a:srgbClr val="002060"/>
              </a:solidFill>
              <a:effectLst/>
              <a:latin typeface="Lucida Calligraphy" pitchFamily="66" charset="0"/>
            </a:endParaRPr>
          </a:p>
        </p:txBody>
      </p:sp>
      <p:sp>
        <p:nvSpPr>
          <p:cNvPr id="5" name="TextBox 4"/>
          <p:cNvSpPr txBox="1"/>
          <p:nvPr/>
        </p:nvSpPr>
        <p:spPr>
          <a:xfrm>
            <a:off x="5143472" y="0"/>
            <a:ext cx="4000528" cy="1938992"/>
          </a:xfrm>
          <a:prstGeom prst="rect">
            <a:avLst/>
          </a:prstGeom>
          <a:noFill/>
        </p:spPr>
        <p:txBody>
          <a:bodyPr wrap="square" rtlCol="0">
            <a:spAutoFit/>
          </a:bodyPr>
          <a:lstStyle/>
          <a:p>
            <a:pPr algn="ctr"/>
            <a:r>
              <a:rPr lang="de-DE" sz="6000" dirty="0" err="1" smtClean="0">
                <a:blipFill>
                  <a:blip r:embed="rId5"/>
                  <a:stretch>
                    <a:fillRect/>
                  </a:stretch>
                </a:blipFill>
                <a:latin typeface="Vivaldi" pitchFamily="66" charset="0"/>
              </a:rPr>
              <a:t>Kasaner</a:t>
            </a:r>
            <a:r>
              <a:rPr lang="de-DE" sz="6000" dirty="0" smtClean="0">
                <a:blipFill>
                  <a:blip r:embed="rId5"/>
                  <a:stretch>
                    <a:fillRect/>
                  </a:stretch>
                </a:blipFill>
                <a:latin typeface="Vivaldi" pitchFamily="66" charset="0"/>
              </a:rPr>
              <a:t>-Kathedrale</a:t>
            </a:r>
            <a:endParaRPr lang="de-DE" sz="6000" dirty="0">
              <a:blipFill>
                <a:blip r:embed="rId5"/>
                <a:stretch>
                  <a:fillRect/>
                </a:stretch>
              </a:blipFill>
              <a:latin typeface="Vivaldi" pitchFamily="66" charset="0"/>
            </a:endParaRPr>
          </a:p>
        </p:txBody>
      </p:sp>
      <p:sp>
        <p:nvSpPr>
          <p:cNvPr id="7" name="TextBox 6"/>
          <p:cNvSpPr txBox="1"/>
          <p:nvPr/>
        </p:nvSpPr>
        <p:spPr>
          <a:xfrm>
            <a:off x="7143768" y="6488668"/>
            <a:ext cx="1571636" cy="369332"/>
          </a:xfrm>
          <a:prstGeom prst="rect">
            <a:avLst/>
          </a:prstGeom>
          <a:noFill/>
        </p:spPr>
        <p:txBody>
          <a:bodyPr wrap="square" rtlCol="0">
            <a:spAutoFit/>
          </a:bodyPr>
          <a:lstStyle/>
          <a:p>
            <a:r>
              <a:rPr lang="de-DE" dirty="0" smtClean="0">
                <a:solidFill>
                  <a:srgbClr val="C00000"/>
                </a:solidFill>
                <a:latin typeface="Lucida Calligraphy" pitchFamily="66" charset="0"/>
              </a:rPr>
              <a:t>zurück</a:t>
            </a:r>
            <a:endParaRPr lang="de-DE" dirty="0">
              <a:solidFill>
                <a:srgbClr val="C00000"/>
              </a:solidFill>
              <a:latin typeface="Lucida Calligraphy" pitchFamily="66"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169"/>
                                        </p:tgtEl>
                                        <p:attrNameLst>
                                          <p:attrName>style.visibility</p:attrName>
                                        </p:attrNameLst>
                                      </p:cBhvr>
                                      <p:to>
                                        <p:strVal val="visible"/>
                                      </p:to>
                                    </p:set>
                                    <p:animEffect transition="in" filter="fade">
                                      <p:cBhvr>
                                        <p:cTn id="11" dur="2000"/>
                                        <p:tgtEl>
                                          <p:spTgt spid="7169"/>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00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 grpId="0"/>
      <p:bldP spid="5"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show="0">
  <p:cSld>
    <p:bg>
      <p:bgPr>
        <a:blipFill dpi="0" rotWithShape="1">
          <a:blip r:embed="rId2">
            <a:alphaModFix amt="50000"/>
            <a:lum/>
          </a:blip>
          <a:srcRect/>
          <a:stretch>
            <a:fillRect l="-11000" r="-11000"/>
          </a:stretch>
        </a:blipFill>
        <a:effectLst/>
      </p:bgPr>
    </p:bg>
    <p:spTree>
      <p:nvGrpSpPr>
        <p:cNvPr id="1" name=""/>
        <p:cNvGrpSpPr/>
        <p:nvPr/>
      </p:nvGrpSpPr>
      <p:grpSpPr>
        <a:xfrm>
          <a:off x="0" y="0"/>
          <a:ext cx="0" cy="0"/>
          <a:chOff x="0" y="0"/>
          <a:chExt cx="0" cy="0"/>
        </a:xfrm>
      </p:grpSpPr>
      <p:pic>
        <p:nvPicPr>
          <p:cNvPr id="2" name="Picture 2" descr="C:\Documents and Settings\Администратор\Рабочий стол\Временное перемещение\Schuelerwettbewerb\картинки (флаги, карты)\ghjkl.jpg">
            <a:hlinkClick r:id="rId3" action="ppaction://hlinksldjump"/>
          </p:cNvPr>
          <p:cNvPicPr>
            <a:picLocks noChangeAspect="1" noChangeArrowheads="1"/>
          </p:cNvPicPr>
          <p:nvPr/>
        </p:nvPicPr>
        <p:blipFill>
          <a:blip r:embed="rId4" cstate="print">
            <a:lum bright="-10000" contrast="20000"/>
          </a:blip>
          <a:srcRect t="787"/>
          <a:stretch>
            <a:fillRect/>
          </a:stretch>
        </p:blipFill>
        <p:spPr bwMode="auto">
          <a:xfrm>
            <a:off x="7929586" y="5939901"/>
            <a:ext cx="1214414" cy="918100"/>
          </a:xfrm>
          <a:prstGeom prst="rect">
            <a:avLst/>
          </a:prstGeom>
          <a:noFill/>
          <a:effectLst>
            <a:softEdge rad="127000"/>
          </a:effectLst>
        </p:spPr>
      </p:pic>
      <p:sp>
        <p:nvSpPr>
          <p:cNvPr id="6145" name="Rectangle 1"/>
          <p:cNvSpPr>
            <a:spLocks noChangeArrowheads="1"/>
          </p:cNvSpPr>
          <p:nvPr/>
        </p:nvSpPr>
        <p:spPr bwMode="auto">
          <a:xfrm>
            <a:off x="0" y="0"/>
            <a:ext cx="4929190" cy="67403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Die Rostra – Säulen sind ziemlich beliebte Sehenswürdigkeiten in Sankt Petersburg. Die liegen an der Ostseite der Wassili-Inseln (St. Basil Island) im </a:t>
            </a:r>
            <a:r>
              <a:rPr kumimoji="0" lang="de-DE" sz="1600" i="0" u="none" strike="noStrike" cap="none" normalizeH="0" baseline="0" dirty="0" err="1" smtClean="0">
                <a:ln>
                  <a:noFill/>
                </a:ln>
                <a:solidFill>
                  <a:srgbClr val="002060"/>
                </a:solidFill>
                <a:effectLst/>
                <a:latin typeface="Lucida Calligraphy" pitchFamily="66" charset="0"/>
                <a:ea typeface="Times New Roman" pitchFamily="18" charset="0"/>
              </a:rPr>
              <a:t>Newa</a:t>
            </a: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 - Delta.</a:t>
            </a:r>
            <a:b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b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Die beiden Säulen sind circa 105 Meter groß und bestehen aus Stein.</a:t>
            </a:r>
            <a:endParaRPr kumimoji="0" lang="ru-RU" sz="1600" i="0" u="none" strike="noStrike" cap="none" normalizeH="0" baseline="0" dirty="0" smtClean="0">
              <a:ln>
                <a:noFill/>
              </a:ln>
              <a:solidFill>
                <a:srgbClr val="002060"/>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Sie wurden im Jahr 1811 erbaut und im selben Jahr präsentiert.</a:t>
            </a:r>
            <a:endParaRPr kumimoji="0" lang="ru-RU" sz="1600" i="0" u="none" strike="noStrike" cap="none" normalizeH="0" baseline="0" dirty="0" smtClean="0">
              <a:ln>
                <a:noFill/>
              </a:ln>
              <a:solidFill>
                <a:srgbClr val="002060"/>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Im 19. Jahrhundert galt das Licht auf diesen beiden Säulen als Hilfsmittel zur Navigation der Schiffe auf dem Fluss </a:t>
            </a:r>
            <a:r>
              <a:rPr kumimoji="0" lang="de-DE" sz="1600" i="0" u="none" strike="noStrike" cap="none" normalizeH="0" baseline="0" dirty="0" err="1" smtClean="0">
                <a:ln>
                  <a:noFill/>
                </a:ln>
                <a:solidFill>
                  <a:srgbClr val="002060"/>
                </a:solidFill>
                <a:effectLst/>
                <a:latin typeface="Lucida Calligraphy" pitchFamily="66" charset="0"/>
                <a:ea typeface="Times New Roman" pitchFamily="18" charset="0"/>
              </a:rPr>
              <a:t>Newa</a:t>
            </a: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 Sie waren eine Art Orientierungshilfe und sind somit den Leuchttürmen ähnlich. Heute sind die beiden Rostra – Säulen mit Gas beleuchtet. Das Licht ist meist für besondere Anlässe in Sankt Petersburg.</a:t>
            </a:r>
            <a:endParaRPr kumimoji="0" lang="ru-RU" sz="1600" i="0" u="none" strike="noStrike" cap="none" normalizeH="0" baseline="0" dirty="0" smtClean="0">
              <a:ln>
                <a:noFill/>
              </a:ln>
              <a:solidFill>
                <a:srgbClr val="002060"/>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Der bekannte Stil der zwei Säulen kommt aus dem antiken Griechenland und dem antiken Rom, wo normalerweise </a:t>
            </a:r>
            <a:r>
              <a:rPr kumimoji="0" lang="de-DE" sz="1600" i="0" u="none" strike="noStrike" cap="none" normalizeH="0" baseline="0" dirty="0" err="1" smtClean="0">
                <a:ln>
                  <a:noFill/>
                </a:ln>
                <a:solidFill>
                  <a:srgbClr val="002060"/>
                </a:solidFill>
                <a:effectLst/>
                <a:latin typeface="Lucida Calligraphy" pitchFamily="66" charset="0"/>
                <a:ea typeface="Times New Roman" pitchFamily="18" charset="0"/>
              </a:rPr>
              <a:t>rostrale</a:t>
            </a: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 Säulen errichtet wurden, um an die vielen Marine – Siege zu gedenken.</a:t>
            </a:r>
            <a:endParaRPr kumimoji="0" lang="ru-RU" sz="1600" i="0" u="none" strike="noStrike" cap="none" normalizeH="0" baseline="0" dirty="0" smtClean="0">
              <a:ln>
                <a:noFill/>
              </a:ln>
              <a:solidFill>
                <a:srgbClr val="002060"/>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Die Wellen der Säulen wurden mit "</a:t>
            </a:r>
            <a:r>
              <a:rPr kumimoji="0" lang="de-DE" sz="1600" i="0" u="none" strike="noStrike" cap="none" normalizeH="0" baseline="0" dirty="0" err="1" smtClean="0">
                <a:ln>
                  <a:noFill/>
                </a:ln>
                <a:solidFill>
                  <a:srgbClr val="002060"/>
                </a:solidFill>
                <a:effectLst/>
                <a:latin typeface="Lucida Calligraphy" pitchFamily="66" charset="0"/>
                <a:ea typeface="Times New Roman" pitchFamily="18" charset="0"/>
              </a:rPr>
              <a:t>rostra</a:t>
            </a: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 oder Schiffsschnäbeln der jeweiligen Schiffe geschmückt. </a:t>
            </a:r>
            <a:r>
              <a:rPr kumimoji="0" lang="en-US" sz="1600" i="0" u="none" strike="noStrike" cap="none" normalizeH="0" baseline="0" dirty="0" smtClean="0">
                <a:ln>
                  <a:noFill/>
                </a:ln>
                <a:solidFill>
                  <a:srgbClr val="002060"/>
                </a:solidFill>
                <a:effectLst/>
                <a:latin typeface="Lucida Calligraphy" pitchFamily="66" charset="0"/>
                <a:ea typeface="Times New Roman" pitchFamily="18" charset="0"/>
              </a:rPr>
              <a:t>Am </a:t>
            </a: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Fuß dieser Säulen kann man Steinfiguren sehen, die die Flüsse Wolga, </a:t>
            </a:r>
            <a:r>
              <a:rPr kumimoji="0" lang="de-DE" sz="1600" i="0" u="none" strike="noStrike" cap="none" normalizeH="0" baseline="0" dirty="0" err="1" smtClean="0">
                <a:ln>
                  <a:noFill/>
                </a:ln>
                <a:solidFill>
                  <a:srgbClr val="002060"/>
                </a:solidFill>
                <a:effectLst/>
                <a:latin typeface="Lucida Calligraphy" pitchFamily="66" charset="0"/>
                <a:ea typeface="Times New Roman" pitchFamily="18" charset="0"/>
              </a:rPr>
              <a:t>Newa</a:t>
            </a: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 und </a:t>
            </a:r>
            <a:r>
              <a:rPr kumimoji="0" lang="de-DE" sz="1600" i="0" u="none" strike="noStrike" cap="none" normalizeH="0" baseline="0" dirty="0" err="1" smtClean="0">
                <a:ln>
                  <a:noFill/>
                </a:ln>
                <a:solidFill>
                  <a:srgbClr val="002060"/>
                </a:solidFill>
                <a:effectLst/>
                <a:latin typeface="Lucida Calligraphy" pitchFamily="66" charset="0"/>
                <a:ea typeface="Times New Roman" pitchFamily="18" charset="0"/>
              </a:rPr>
              <a:t>Wolchow</a:t>
            </a: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 verkörpern.</a:t>
            </a:r>
            <a:endParaRPr kumimoji="0" lang="de-DE" sz="1600" i="0" u="none" strike="noStrike" cap="none" normalizeH="0" baseline="0" dirty="0" smtClean="0">
              <a:ln>
                <a:noFill/>
              </a:ln>
              <a:solidFill>
                <a:srgbClr val="002060"/>
              </a:solidFill>
              <a:effectLst/>
              <a:latin typeface="Lucida Calligraphy" pitchFamily="66" charset="0"/>
            </a:endParaRPr>
          </a:p>
        </p:txBody>
      </p:sp>
      <p:sp>
        <p:nvSpPr>
          <p:cNvPr id="4" name="TextBox 3"/>
          <p:cNvSpPr txBox="1"/>
          <p:nvPr/>
        </p:nvSpPr>
        <p:spPr>
          <a:xfrm>
            <a:off x="4714876" y="0"/>
            <a:ext cx="4429124" cy="1015663"/>
          </a:xfrm>
          <a:prstGeom prst="rect">
            <a:avLst/>
          </a:prstGeom>
          <a:noFill/>
        </p:spPr>
        <p:txBody>
          <a:bodyPr wrap="square" rtlCol="0">
            <a:spAutoFit/>
          </a:bodyPr>
          <a:lstStyle/>
          <a:p>
            <a:r>
              <a:rPr lang="en-US" sz="6000" dirty="0" smtClean="0">
                <a:blipFill>
                  <a:blip r:embed="rId5"/>
                  <a:stretch>
                    <a:fillRect/>
                  </a:stretch>
                </a:blipFill>
                <a:latin typeface="Vivaldi" pitchFamily="66" charset="0"/>
              </a:rPr>
              <a:t>Rostra-</a:t>
            </a:r>
            <a:r>
              <a:rPr lang="de-DE" sz="6000" dirty="0" smtClean="0">
                <a:blipFill>
                  <a:blip r:embed="rId5"/>
                  <a:stretch>
                    <a:fillRect/>
                  </a:stretch>
                </a:blipFill>
                <a:latin typeface="Vivaldi" pitchFamily="66" charset="0"/>
              </a:rPr>
              <a:t>Säulen</a:t>
            </a:r>
            <a:endParaRPr lang="de-DE" sz="6000" dirty="0">
              <a:blipFill>
                <a:blip r:embed="rId5"/>
                <a:stretch>
                  <a:fillRect/>
                </a:stretch>
              </a:blipFill>
              <a:latin typeface="Vivaldi" pitchFamily="66" charset="0"/>
            </a:endParaRPr>
          </a:p>
        </p:txBody>
      </p:sp>
      <p:sp>
        <p:nvSpPr>
          <p:cNvPr id="6" name="TextBox 5"/>
          <p:cNvSpPr txBox="1"/>
          <p:nvPr/>
        </p:nvSpPr>
        <p:spPr>
          <a:xfrm>
            <a:off x="7143768" y="6488668"/>
            <a:ext cx="1571636" cy="369332"/>
          </a:xfrm>
          <a:prstGeom prst="rect">
            <a:avLst/>
          </a:prstGeom>
          <a:noFill/>
        </p:spPr>
        <p:txBody>
          <a:bodyPr wrap="square" rtlCol="0">
            <a:spAutoFit/>
          </a:bodyPr>
          <a:lstStyle/>
          <a:p>
            <a:r>
              <a:rPr lang="de-DE" dirty="0" smtClean="0">
                <a:solidFill>
                  <a:srgbClr val="C00000"/>
                </a:solidFill>
                <a:latin typeface="Lucida Calligraphy" pitchFamily="66" charset="0"/>
              </a:rPr>
              <a:t>zurück</a:t>
            </a:r>
            <a:endParaRPr lang="de-DE" dirty="0">
              <a:solidFill>
                <a:srgbClr val="C00000"/>
              </a:solidFill>
              <a:latin typeface="Lucida Calligraphy" pitchFamily="66"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145"/>
                                        </p:tgtEl>
                                        <p:attrNameLst>
                                          <p:attrName>style.visibility</p:attrName>
                                        </p:attrNameLst>
                                      </p:cBhvr>
                                      <p:to>
                                        <p:strVal val="visible"/>
                                      </p:to>
                                    </p:set>
                                    <p:animEffect transition="in" filter="fade">
                                      <p:cBhvr>
                                        <p:cTn id="11" dur="2000"/>
                                        <p:tgtEl>
                                          <p:spTgt spid="6145"/>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00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p:bldP spid="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show="0">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pic>
        <p:nvPicPr>
          <p:cNvPr id="2" name="Picture 2" descr="C:\Documents and Settings\Администратор\Рабочий стол\Временное перемещение\Schuelerwettbewerb\картинки (флаги, карты)\ghjkl.jpg">
            <a:hlinkClick r:id="rId3" action="ppaction://hlinksldjump"/>
          </p:cNvPr>
          <p:cNvPicPr>
            <a:picLocks noChangeAspect="1" noChangeArrowheads="1"/>
          </p:cNvPicPr>
          <p:nvPr/>
        </p:nvPicPr>
        <p:blipFill>
          <a:blip r:embed="rId4" cstate="print">
            <a:lum bright="-10000" contrast="20000"/>
          </a:blip>
          <a:srcRect t="787"/>
          <a:stretch>
            <a:fillRect/>
          </a:stretch>
        </p:blipFill>
        <p:spPr bwMode="auto">
          <a:xfrm>
            <a:off x="7929586" y="5939901"/>
            <a:ext cx="1214414" cy="918100"/>
          </a:xfrm>
          <a:prstGeom prst="rect">
            <a:avLst/>
          </a:prstGeom>
          <a:noFill/>
          <a:effectLst>
            <a:softEdge rad="127000"/>
          </a:effectLst>
        </p:spPr>
      </p:pic>
      <p:sp>
        <p:nvSpPr>
          <p:cNvPr id="5121" name="Rectangle 1"/>
          <p:cNvSpPr>
            <a:spLocks noChangeArrowheads="1"/>
          </p:cNvSpPr>
          <p:nvPr/>
        </p:nvSpPr>
        <p:spPr bwMode="auto">
          <a:xfrm>
            <a:off x="0" y="0"/>
            <a:ext cx="5357818" cy="698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Im östlichen Teil der Stadt liegt der große Schlossplatz, welcher in der Stadt zu den ältesten zählt. Der 600-Tonnen Granit-Monolith der Alexander-Säule (1830-34), das höchste seiner Art in der </a:t>
            </a:r>
            <a:r>
              <a:rPr kumimoji="0" lang="de-DE" sz="1600" i="0" u="none" strike="noStrike" cap="none" normalizeH="0" baseline="0" dirty="0" err="1" smtClean="0">
                <a:ln>
                  <a:noFill/>
                </a:ln>
                <a:solidFill>
                  <a:srgbClr val="002060"/>
                </a:solidFill>
                <a:effectLst/>
                <a:latin typeface="Lucida Calligraphy" pitchFamily="66" charset="0"/>
                <a:ea typeface="Times New Roman" pitchFamily="18" charset="0"/>
              </a:rPr>
              <a:t>We</a:t>
            </a:r>
            <a:r>
              <a:rPr kumimoji="0" lang="en-US" sz="1600" i="0" u="none" strike="noStrike" cap="none" normalizeH="0" baseline="0" dirty="0" err="1" smtClean="0">
                <a:ln>
                  <a:noFill/>
                </a:ln>
                <a:solidFill>
                  <a:srgbClr val="002060"/>
                </a:solidFill>
                <a:effectLst/>
                <a:latin typeface="Lucida Calligraphy" pitchFamily="66" charset="0"/>
                <a:ea typeface="Times New Roman" pitchFamily="18" charset="0"/>
              </a:rPr>
              <a:t>lt</a:t>
            </a:r>
            <a:r>
              <a:rPr kumimoji="0" lang="en-US" sz="1600" i="0" u="none" strike="noStrike" cap="none" normalizeH="0" baseline="0" dirty="0" smtClean="0">
                <a:ln>
                  <a:noFill/>
                </a:ln>
                <a:solidFill>
                  <a:srgbClr val="002060"/>
                </a:solidFill>
                <a:effectLst/>
                <a:latin typeface="Lucida Calligraphy" pitchFamily="66" charset="0"/>
                <a:ea typeface="Times New Roman" pitchFamily="18" charset="0"/>
              </a:rPr>
              <a:t>, </a:t>
            </a: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welcher</a:t>
            </a:r>
            <a:r>
              <a:rPr kumimoji="0" lang="en-US" sz="1600" i="0" u="none" strike="noStrike" cap="none" normalizeH="0" baseline="0" dirty="0" smtClean="0">
                <a:ln>
                  <a:noFill/>
                </a:ln>
                <a:solidFill>
                  <a:srgbClr val="002060"/>
                </a:solidFill>
                <a:effectLst/>
                <a:latin typeface="Lucida Calligraphy" pitchFamily="66" charset="0"/>
                <a:ea typeface="Times New Roman" pitchFamily="18" charset="0"/>
              </a:rPr>
              <a:t> auf seiner Basis</a:t>
            </a: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 nicht befestigt ist</a:t>
            </a:r>
            <a:r>
              <a:rPr kumimoji="0" lang="en-US" sz="1600" i="0" u="none" strike="noStrike" cap="none" normalizeH="0" baseline="0" dirty="0" smtClean="0">
                <a:ln>
                  <a:noFill/>
                </a:ln>
                <a:solidFill>
                  <a:srgbClr val="002060"/>
                </a:solidFill>
                <a:effectLst/>
                <a:latin typeface="Lucida Calligraphy" pitchFamily="66" charset="0"/>
                <a:ea typeface="Times New Roman" pitchFamily="18" charset="0"/>
              </a:rPr>
              <a:t>, </a:t>
            </a: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steht in der Nähe des Zentrums des Platzes </a:t>
            </a:r>
            <a:r>
              <a:rPr kumimoji="0" lang="en-US" sz="1600" i="0" u="none" strike="noStrike" cap="none" normalizeH="0" baseline="0" dirty="0" smtClean="0">
                <a:ln>
                  <a:noFill/>
                </a:ln>
                <a:solidFill>
                  <a:srgbClr val="002060"/>
                </a:solidFill>
                <a:effectLst/>
                <a:latin typeface="Lucida Calligraphy" pitchFamily="66" charset="0"/>
                <a:ea typeface="Times New Roman" pitchFamily="18" charset="0"/>
              </a:rPr>
              <a:t>.</a:t>
            </a:r>
            <a:endParaRPr kumimoji="0" lang="ru-RU" sz="1600" i="0" u="none" strike="noStrike" cap="none" normalizeH="0" baseline="0" dirty="0" smtClean="0">
              <a:ln>
                <a:noFill/>
              </a:ln>
              <a:solidFill>
                <a:srgbClr val="002060"/>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Der Schlossplatz in St. Petersburg ist der wichtigste Platz und ist ein gutes Beispiel dafür, wie verschiedene Stile kombiniert werden können und die Art und Weise, wie man sie zusammen erarbeiten kann. Auf der nördlichen Seite des Platzes steht der malerische Winterpalast (erbaut </a:t>
            </a:r>
            <a:r>
              <a:rPr kumimoji="0" lang="en-US" sz="1600" i="0" u="none" strike="noStrike" cap="none" normalizeH="0" baseline="0" dirty="0" smtClean="0">
                <a:ln>
                  <a:noFill/>
                </a:ln>
                <a:solidFill>
                  <a:srgbClr val="002060"/>
                </a:solidFill>
                <a:effectLst/>
                <a:latin typeface="Lucida Calligraphy" pitchFamily="66" charset="0"/>
                <a:ea typeface="Times New Roman" pitchFamily="18" charset="0"/>
              </a:rPr>
              <a:t>1754-62).</a:t>
            </a:r>
            <a:endParaRPr kumimoji="0" lang="ru-RU" sz="1600" i="0" u="none" strike="noStrike" cap="none" normalizeH="0" baseline="0" dirty="0" smtClean="0">
              <a:ln>
                <a:noFill/>
              </a:ln>
              <a:solidFill>
                <a:srgbClr val="002060"/>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i="0" u="none" strike="noStrike" cap="none" normalizeH="0" baseline="0" dirty="0" smtClean="0">
                <a:ln>
                  <a:noFill/>
                </a:ln>
                <a:solidFill>
                  <a:srgbClr val="002060"/>
                </a:solidFill>
                <a:effectLst/>
                <a:latin typeface="Lucida Calligraphy" pitchFamily="66" charset="0"/>
                <a:ea typeface="Times New Roman" pitchFamily="18" charset="0"/>
              </a:rPr>
              <a:t>Auf </a:t>
            </a: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der anderen Seite des Platzes, auf der Südseite, es ist das klassische Gelb-Weiß-General Stab Gebäude (erbaut 1819-29 von Carlo Rossi)zu sehen. Das Gebäude umgibt die Südseite des Platzes und durch seinen zentralen Bogen, welcher als Triumphbogen der klassischen Welt gilt, Seinen Sie mit dem Platzt auf dem </a:t>
            </a:r>
            <a:r>
              <a:rPr kumimoji="0" lang="de-DE" sz="1600" i="0" u="none" strike="noStrike" cap="none" normalizeH="0" baseline="0" dirty="0" err="1" smtClean="0">
                <a:ln>
                  <a:noFill/>
                </a:ln>
                <a:solidFill>
                  <a:srgbClr val="002060"/>
                </a:solidFill>
                <a:effectLst/>
                <a:latin typeface="Lucida Calligraphy" pitchFamily="66" charset="0"/>
                <a:ea typeface="Times New Roman" pitchFamily="18" charset="0"/>
              </a:rPr>
              <a:t>Nevskij</a:t>
            </a:r>
            <a:r>
              <a:rPr kumimoji="0" lang="de-DE" sz="1600" i="0" u="none" strike="noStrike" cap="none" normalizeH="0" baseline="0" dirty="0" smtClean="0">
                <a:ln>
                  <a:noFill/>
                </a:ln>
                <a:solidFill>
                  <a:srgbClr val="002060"/>
                </a:solidFill>
                <a:effectLst/>
                <a:latin typeface="Lucida Calligraphy" pitchFamily="66" charset="0"/>
                <a:ea typeface="Times New Roman" pitchFamily="18" charset="0"/>
              </a:rPr>
              <a:t> Prospekt, der berühmten Straße. Auf der östlichen Seite steht ein Gebäude der ehemaligen königlichen Garde „General Stab“. Geschmackvoll schließt das Panorama des Schlossplatzes den Platz im Westen und die wunderschönen Garten der Zaren und Kaiser</a:t>
            </a:r>
            <a:r>
              <a:rPr kumimoji="0" lang="en-US" sz="1600" i="0" u="none" strike="noStrike" cap="none" normalizeH="0" baseline="0" dirty="0" smtClean="0">
                <a:ln>
                  <a:noFill/>
                </a:ln>
                <a:solidFill>
                  <a:srgbClr val="002060"/>
                </a:solidFill>
                <a:effectLst/>
                <a:latin typeface="Lucida Calligraphy" pitchFamily="66" charset="0"/>
                <a:ea typeface="Times New Roman" pitchFamily="18" charset="0"/>
              </a:rPr>
              <a:t>.</a:t>
            </a:r>
            <a:endParaRPr kumimoji="0" lang="en-US" sz="1600" i="0" u="none" strike="noStrike" cap="none" normalizeH="0" baseline="0" dirty="0" smtClean="0">
              <a:ln>
                <a:noFill/>
              </a:ln>
              <a:solidFill>
                <a:srgbClr val="002060"/>
              </a:solidFill>
              <a:effectLst/>
              <a:latin typeface="Lucida Calligraphy" pitchFamily="66" charset="0"/>
            </a:endParaRPr>
          </a:p>
        </p:txBody>
      </p:sp>
      <p:sp>
        <p:nvSpPr>
          <p:cNvPr id="4" name="TextBox 3"/>
          <p:cNvSpPr txBox="1"/>
          <p:nvPr/>
        </p:nvSpPr>
        <p:spPr>
          <a:xfrm>
            <a:off x="5286380" y="428604"/>
            <a:ext cx="3643338" cy="1015663"/>
          </a:xfrm>
          <a:prstGeom prst="rect">
            <a:avLst/>
          </a:prstGeom>
          <a:noFill/>
        </p:spPr>
        <p:txBody>
          <a:bodyPr wrap="square" rtlCol="0">
            <a:spAutoFit/>
          </a:bodyPr>
          <a:lstStyle/>
          <a:p>
            <a:r>
              <a:rPr lang="de-DE" sz="6000" dirty="0" smtClean="0">
                <a:blipFill>
                  <a:blip r:embed="rId5"/>
                  <a:stretch>
                    <a:fillRect/>
                  </a:stretch>
                </a:blipFill>
                <a:latin typeface="Vivaldi" pitchFamily="66" charset="0"/>
              </a:rPr>
              <a:t>Schlossplatz</a:t>
            </a:r>
            <a:endParaRPr lang="de-DE" sz="6000" dirty="0">
              <a:blipFill>
                <a:blip r:embed="rId5"/>
                <a:stretch>
                  <a:fillRect/>
                </a:stretch>
              </a:blipFill>
              <a:latin typeface="Vivaldi" pitchFamily="66" charset="0"/>
            </a:endParaRPr>
          </a:p>
        </p:txBody>
      </p:sp>
      <p:sp>
        <p:nvSpPr>
          <p:cNvPr id="6" name="TextBox 5"/>
          <p:cNvSpPr txBox="1"/>
          <p:nvPr/>
        </p:nvSpPr>
        <p:spPr>
          <a:xfrm>
            <a:off x="7143768" y="6488668"/>
            <a:ext cx="1571636" cy="369332"/>
          </a:xfrm>
          <a:prstGeom prst="rect">
            <a:avLst/>
          </a:prstGeom>
          <a:noFill/>
        </p:spPr>
        <p:txBody>
          <a:bodyPr wrap="square" rtlCol="0">
            <a:spAutoFit/>
          </a:bodyPr>
          <a:lstStyle/>
          <a:p>
            <a:r>
              <a:rPr lang="de-DE" dirty="0" smtClean="0">
                <a:solidFill>
                  <a:srgbClr val="C00000"/>
                </a:solidFill>
                <a:latin typeface="Lucida Calligraphy" pitchFamily="66" charset="0"/>
              </a:rPr>
              <a:t>zurück</a:t>
            </a:r>
            <a:endParaRPr lang="de-DE" dirty="0">
              <a:solidFill>
                <a:srgbClr val="C00000"/>
              </a:solidFill>
              <a:latin typeface="Lucida Calligraphy" pitchFamily="66"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121"/>
                                        </p:tgtEl>
                                        <p:attrNameLst>
                                          <p:attrName>style.visibility</p:attrName>
                                        </p:attrNameLst>
                                      </p:cBhvr>
                                      <p:to>
                                        <p:strVal val="visible"/>
                                      </p:to>
                                    </p:set>
                                    <p:animEffect transition="in" filter="fade">
                                      <p:cBhvr>
                                        <p:cTn id="11" dur="2000"/>
                                        <p:tgtEl>
                                          <p:spTgt spid="5121"/>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00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 grpId="0"/>
      <p:bldP spid="4"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show="0">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pic>
        <p:nvPicPr>
          <p:cNvPr id="2" name="Picture 2" descr="C:\Documents and Settings\Администратор\Рабочий стол\Временное перемещение\Schuelerwettbewerb\картинки (флаги, карты)\ghjkl.jpg">
            <a:hlinkClick r:id="rId3" action="ppaction://hlinksldjump"/>
          </p:cNvPr>
          <p:cNvPicPr>
            <a:picLocks noChangeAspect="1" noChangeArrowheads="1"/>
          </p:cNvPicPr>
          <p:nvPr/>
        </p:nvPicPr>
        <p:blipFill>
          <a:blip r:embed="rId4" cstate="print">
            <a:lum bright="-10000" contrast="20000"/>
          </a:blip>
          <a:srcRect t="787"/>
          <a:stretch>
            <a:fillRect/>
          </a:stretch>
        </p:blipFill>
        <p:spPr bwMode="auto">
          <a:xfrm>
            <a:off x="7929586" y="5939901"/>
            <a:ext cx="1214414" cy="918100"/>
          </a:xfrm>
          <a:prstGeom prst="rect">
            <a:avLst/>
          </a:prstGeom>
          <a:noFill/>
          <a:effectLst>
            <a:softEdge rad="127000"/>
          </a:effectLst>
        </p:spPr>
      </p:pic>
      <p:sp>
        <p:nvSpPr>
          <p:cNvPr id="3074" name="Rectangle 2"/>
          <p:cNvSpPr>
            <a:spLocks noChangeArrowheads="1"/>
          </p:cNvSpPr>
          <p:nvPr/>
        </p:nvSpPr>
        <p:spPr bwMode="auto">
          <a:xfrm>
            <a:off x="0" y="0"/>
            <a:ext cx="5214942" cy="698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t>Der Dekabristen Platz ist ein historischer Platz mit vielen Kleinigkeiten, die viel bedeuten. </a:t>
            </a:r>
            <a:endParaRPr kumimoji="0" lang="ru-RU" sz="160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60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t>Auf dem Platzt fand der berühmte Aufstand im kaiserlichen Russland am 14. Dezember 1825 statt. Die Russischen Offiziere führten über 3000 Soldaten in einen Protest gegen Nikolas den Ersten und die Übernahme des Throns, nachdem sein älterer Bruder Konstantin sich von der Linie der Nachfolge entfernt hatte. Da dieses Ereignis im Dezember stattfand wurden die Rebellen </a:t>
            </a:r>
            <a:r>
              <a:rPr kumimoji="0" lang="de-DE" sz="1600" i="0" u="none" strike="noStrike" cap="none" normalizeH="0" baseline="0" dirty="0" err="1" smtClean="0">
                <a:ln>
                  <a:noFill/>
                </a:ln>
                <a:solidFill>
                  <a:srgbClr val="002060"/>
                </a:solidFill>
                <a:effectLst/>
                <a:latin typeface="Lucida Calligraphy" pitchFamily="66" charset="0"/>
                <a:ea typeface="Calibri" pitchFamily="34" charset="0"/>
                <a:cs typeface="Times New Roman" pitchFamily="18" charset="0"/>
              </a:rPr>
              <a:t>Dezembristen</a:t>
            </a:r>
            <a:r>
              <a:rPr kumimoji="0" lang="de-DE" sz="160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t> (Dekabristen) genannt. Es wurde zu einem Jahrestag mit vielen Veranstaltungen und somit entstand der Dekabristen Platz. Der Aufstand jedoch wurde persönlich von Nikolaus I. unterdrückt. </a:t>
            </a:r>
            <a:endParaRPr kumimoji="0" lang="ru-RU" sz="160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60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t>Der Dekabristen - Platz strahlt auf dem schönen Fluss </a:t>
            </a:r>
            <a:r>
              <a:rPr kumimoji="0" lang="de-DE" sz="1600" i="0" u="none" strike="noStrike" cap="none" normalizeH="0" baseline="0" dirty="0" err="1" smtClean="0">
                <a:ln>
                  <a:noFill/>
                </a:ln>
                <a:solidFill>
                  <a:srgbClr val="002060"/>
                </a:solidFill>
                <a:effectLst/>
                <a:latin typeface="Lucida Calligraphy" pitchFamily="66" charset="0"/>
                <a:ea typeface="Calibri" pitchFamily="34" charset="0"/>
                <a:cs typeface="Times New Roman" pitchFamily="18" charset="0"/>
              </a:rPr>
              <a:t>Newa</a:t>
            </a:r>
            <a:r>
              <a:rPr kumimoji="0" lang="de-DE" sz="160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t>, wobei viele das</a:t>
            </a:r>
            <a:br>
              <a:rPr kumimoji="0" lang="de-DE" sz="160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br>
            <a:r>
              <a:rPr kumimoji="0" lang="de-DE" sz="160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t>"geräumige und malerische" dabei suchen. Der Platz nahm später endgültige Form an, mit einem Garten wurde dieser noch mehrfach verschönert. Der herrlich duftende und schöne Rosengarten ist bewacht von Jungpflanzen, die in riesigen Bäumen über den Übergang zu einem nächsten Jahrhundert wachsen. </a:t>
            </a:r>
            <a:endParaRPr kumimoji="0" lang="de-DE" sz="1600" i="0" u="none" strike="noStrike" cap="none" normalizeH="0" baseline="0" dirty="0" smtClean="0">
              <a:ln>
                <a:noFill/>
              </a:ln>
              <a:solidFill>
                <a:srgbClr val="002060"/>
              </a:solidFill>
              <a:effectLst/>
              <a:latin typeface="Lucida Calligraphy" pitchFamily="66" charset="0"/>
            </a:endParaRPr>
          </a:p>
        </p:txBody>
      </p:sp>
      <p:sp>
        <p:nvSpPr>
          <p:cNvPr id="5" name="TextBox 4"/>
          <p:cNvSpPr txBox="1"/>
          <p:nvPr/>
        </p:nvSpPr>
        <p:spPr>
          <a:xfrm>
            <a:off x="5286380" y="214290"/>
            <a:ext cx="3643338" cy="1938992"/>
          </a:xfrm>
          <a:prstGeom prst="rect">
            <a:avLst/>
          </a:prstGeom>
          <a:noFill/>
        </p:spPr>
        <p:txBody>
          <a:bodyPr wrap="square" rtlCol="0">
            <a:spAutoFit/>
          </a:bodyPr>
          <a:lstStyle/>
          <a:p>
            <a:pPr algn="ctr"/>
            <a:r>
              <a:rPr lang="de-DE" sz="6000" dirty="0" smtClean="0">
                <a:blipFill>
                  <a:blip r:embed="rId5"/>
                  <a:stretch>
                    <a:fillRect/>
                  </a:stretch>
                </a:blipFill>
                <a:latin typeface="Vivaldi" pitchFamily="66" charset="0"/>
              </a:rPr>
              <a:t>Dekabristen Platz</a:t>
            </a:r>
            <a:endParaRPr lang="de-DE" sz="6000" dirty="0">
              <a:blipFill>
                <a:blip r:embed="rId5"/>
                <a:stretch>
                  <a:fillRect/>
                </a:stretch>
              </a:blipFill>
              <a:latin typeface="Vivaldi" pitchFamily="66" charset="0"/>
            </a:endParaRPr>
          </a:p>
        </p:txBody>
      </p:sp>
      <p:sp>
        <p:nvSpPr>
          <p:cNvPr id="7" name="TextBox 6"/>
          <p:cNvSpPr txBox="1"/>
          <p:nvPr/>
        </p:nvSpPr>
        <p:spPr>
          <a:xfrm>
            <a:off x="7143768" y="6488668"/>
            <a:ext cx="1571636" cy="369332"/>
          </a:xfrm>
          <a:prstGeom prst="rect">
            <a:avLst/>
          </a:prstGeom>
          <a:noFill/>
        </p:spPr>
        <p:txBody>
          <a:bodyPr wrap="square" rtlCol="0">
            <a:spAutoFit/>
          </a:bodyPr>
          <a:lstStyle/>
          <a:p>
            <a:r>
              <a:rPr lang="de-DE" dirty="0" smtClean="0">
                <a:solidFill>
                  <a:srgbClr val="C00000"/>
                </a:solidFill>
                <a:latin typeface="Lucida Calligraphy" pitchFamily="66" charset="0"/>
              </a:rPr>
              <a:t>zurück</a:t>
            </a:r>
            <a:endParaRPr lang="de-DE" dirty="0">
              <a:solidFill>
                <a:srgbClr val="C00000"/>
              </a:solidFill>
              <a:latin typeface="Lucida Calligraphy" pitchFamily="66"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fade">
                                      <p:cBhvr>
                                        <p:cTn id="11" dur="2000"/>
                                        <p:tgtEl>
                                          <p:spTgt spid="3074"/>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00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5"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show="0">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pic>
        <p:nvPicPr>
          <p:cNvPr id="2" name="Picture 2" descr="C:\Documents and Settings\Администратор\Рабочий стол\Временное перемещение\Schuelerwettbewerb\картинки (флаги, карты)\ghjkl.jpg">
            <a:hlinkClick r:id="rId3" action="ppaction://hlinksldjump"/>
          </p:cNvPr>
          <p:cNvPicPr>
            <a:picLocks noChangeAspect="1" noChangeArrowheads="1"/>
          </p:cNvPicPr>
          <p:nvPr/>
        </p:nvPicPr>
        <p:blipFill>
          <a:blip r:embed="rId4" cstate="print">
            <a:lum bright="-10000" contrast="20000"/>
          </a:blip>
          <a:srcRect t="787"/>
          <a:stretch>
            <a:fillRect/>
          </a:stretch>
        </p:blipFill>
        <p:spPr bwMode="auto">
          <a:xfrm>
            <a:off x="7929586" y="5939901"/>
            <a:ext cx="1214414" cy="918100"/>
          </a:xfrm>
          <a:prstGeom prst="rect">
            <a:avLst/>
          </a:prstGeom>
          <a:noFill/>
          <a:effectLst>
            <a:softEdge rad="127000"/>
          </a:effectLst>
        </p:spPr>
      </p:pic>
      <p:sp>
        <p:nvSpPr>
          <p:cNvPr id="2050" name="Rectangle 2"/>
          <p:cNvSpPr>
            <a:spLocks noChangeArrowheads="1"/>
          </p:cNvSpPr>
          <p:nvPr/>
        </p:nvSpPr>
        <p:spPr bwMode="auto">
          <a:xfrm>
            <a:off x="0" y="0"/>
            <a:ext cx="5214942" cy="67710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400" b="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t>Der Marmorpalais war einer der ersten neoklassischen Paläste in St. Petersburg. Das Gebäude befindet sich zwischen dem Gebiet des Mars und der Palace Quay und liegt in der Nähe vom Winterpalast. </a:t>
            </a:r>
            <a:endParaRPr kumimoji="0" lang="ru-RU" sz="1400" b="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b="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t>Der Palast wurde von Graf Grigorij </a:t>
            </a:r>
            <a:r>
              <a:rPr kumimoji="0" lang="de-DE" sz="1400" b="0" i="0" u="none" strike="noStrike" cap="none" normalizeH="0" baseline="0" dirty="0" err="1" smtClean="0">
                <a:ln>
                  <a:noFill/>
                </a:ln>
                <a:solidFill>
                  <a:srgbClr val="002060"/>
                </a:solidFill>
                <a:effectLst/>
                <a:latin typeface="Lucida Calligraphy" pitchFamily="66" charset="0"/>
                <a:ea typeface="Calibri" pitchFamily="34" charset="0"/>
                <a:cs typeface="Times New Roman" pitchFamily="18" charset="0"/>
              </a:rPr>
              <a:t>Orlov</a:t>
            </a:r>
            <a:r>
              <a:rPr kumimoji="0" lang="de-DE" sz="1400" b="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t> (dem mächtigsten russischen Adeligen der 1760er), dem Liebling der Kaiserin Katharina die Große, erbaut. </a:t>
            </a:r>
            <a:endParaRPr kumimoji="0" lang="ru-RU" sz="1400" b="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b="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t>Der Marmorpalast hat seinen Namen von seinem Reichtum mit der Vielzahl von vielfarbigem Marmor. Eine grobe Körnung vom finnischen Granit im Erdgeschoss befindet sich im Gegensatz zu den subtil polierten rosa Marmor der Pilaster und dem weißem Marmor aus dem Ural. Insgesamt schmücken etwas 32 verschiedene Marmorarten den Palast. </a:t>
            </a:r>
            <a:endParaRPr kumimoji="0" lang="ru-RU" sz="1400" b="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de-DE" sz="1400" dirty="0" smtClean="0">
                <a:solidFill>
                  <a:srgbClr val="002060"/>
                </a:solidFill>
                <a:latin typeface="Lucida Calligraphy" pitchFamily="66" charset="0"/>
                <a:ea typeface="Calibri" pitchFamily="34" charset="0"/>
                <a:cs typeface="Times New Roman" pitchFamily="18" charset="0"/>
              </a:rPr>
              <a:t>B</a:t>
            </a:r>
            <a:r>
              <a:rPr kumimoji="0" lang="de-DE" sz="1400" b="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t>ei Besuchern des Marmorpalais ist das Museum sehr beliebt. Dabei gibt es eine permanente Sammlung der Modernen und Pop-Art, mit Gemälden, Grafiken und Skulpturen und ein paar bekannte Gemälde von Pop Art Idol Andy Warhol. </a:t>
            </a:r>
            <a:endParaRPr kumimoji="0" lang="ru-RU" sz="1400" b="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b="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t>Für diejenigen, die traditionelle europäische Kunst genießen, wird sicherlich die Ausstellung "Ausländische Künstler in Russland (18. und 19. Jahrhundert</a:t>
            </a:r>
            <a:r>
              <a:rPr kumimoji="0" lang="en-US" sz="1400" b="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t>)" </a:t>
            </a:r>
            <a:r>
              <a:rPr kumimoji="0" lang="de-DE" sz="1400" b="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t>interessant</a:t>
            </a:r>
            <a:r>
              <a:rPr kumimoji="0" lang="en-US" sz="1400" b="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t>. </a:t>
            </a:r>
            <a:endParaRPr kumimoji="0" lang="ru-RU" sz="1400" b="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b="0" i="0" u="none" strike="noStrike" cap="none" normalizeH="0" baseline="0" dirty="0" smtClean="0">
                <a:ln>
                  <a:noFill/>
                </a:ln>
                <a:solidFill>
                  <a:srgbClr val="002060"/>
                </a:solidFill>
                <a:effectLst/>
                <a:latin typeface="Lucida Calligraphy" pitchFamily="66" charset="0"/>
                <a:ea typeface="Calibri" pitchFamily="34" charset="0"/>
                <a:cs typeface="Times New Roman" pitchFamily="18" charset="0"/>
              </a:rPr>
              <a:t>Diese Ausstellung zeigt einige interessante Leinwände gemalt von Ausländern, viele mit russischen Themen und eine Faszination für russische Geschichte und Folklore.</a:t>
            </a:r>
            <a:endParaRPr kumimoji="0" lang="de-DE" sz="1400" b="0" i="0" u="none" strike="noStrike" cap="none" normalizeH="0" baseline="0" dirty="0" smtClean="0">
              <a:ln>
                <a:noFill/>
              </a:ln>
              <a:solidFill>
                <a:srgbClr val="002060"/>
              </a:solidFill>
              <a:effectLst/>
              <a:latin typeface="Lucida Calligraphy" pitchFamily="66" charset="0"/>
            </a:endParaRPr>
          </a:p>
        </p:txBody>
      </p:sp>
      <p:sp>
        <p:nvSpPr>
          <p:cNvPr id="5" name="TextBox 4"/>
          <p:cNvSpPr txBox="1"/>
          <p:nvPr/>
        </p:nvSpPr>
        <p:spPr>
          <a:xfrm>
            <a:off x="5572132" y="285728"/>
            <a:ext cx="3571868" cy="923330"/>
          </a:xfrm>
          <a:prstGeom prst="rect">
            <a:avLst/>
          </a:prstGeom>
          <a:noFill/>
        </p:spPr>
        <p:txBody>
          <a:bodyPr wrap="square" rtlCol="0">
            <a:spAutoFit/>
          </a:bodyPr>
          <a:lstStyle/>
          <a:p>
            <a:r>
              <a:rPr lang="de-DE" sz="5400" dirty="0" smtClean="0">
                <a:blipFill>
                  <a:blip r:embed="rId5"/>
                  <a:stretch>
                    <a:fillRect/>
                  </a:stretch>
                </a:blipFill>
                <a:latin typeface="Vivaldi" pitchFamily="66" charset="0"/>
              </a:rPr>
              <a:t>Marmorpalais</a:t>
            </a:r>
            <a:endParaRPr lang="de-DE" sz="5400" dirty="0">
              <a:blipFill>
                <a:blip r:embed="rId5"/>
                <a:stretch>
                  <a:fillRect/>
                </a:stretch>
              </a:blipFill>
              <a:latin typeface="Vivaldi" pitchFamily="66" charset="0"/>
            </a:endParaRPr>
          </a:p>
        </p:txBody>
      </p:sp>
      <p:sp>
        <p:nvSpPr>
          <p:cNvPr id="7" name="TextBox 6"/>
          <p:cNvSpPr txBox="1"/>
          <p:nvPr/>
        </p:nvSpPr>
        <p:spPr>
          <a:xfrm>
            <a:off x="7143768" y="6488668"/>
            <a:ext cx="1571636" cy="369332"/>
          </a:xfrm>
          <a:prstGeom prst="rect">
            <a:avLst/>
          </a:prstGeom>
          <a:noFill/>
        </p:spPr>
        <p:txBody>
          <a:bodyPr wrap="square" rtlCol="0">
            <a:spAutoFit/>
          </a:bodyPr>
          <a:lstStyle/>
          <a:p>
            <a:r>
              <a:rPr lang="de-DE" dirty="0" smtClean="0">
                <a:solidFill>
                  <a:srgbClr val="C00000"/>
                </a:solidFill>
                <a:latin typeface="Lucida Calligraphy" pitchFamily="66" charset="0"/>
              </a:rPr>
              <a:t>zurück</a:t>
            </a:r>
            <a:endParaRPr lang="de-DE" dirty="0">
              <a:solidFill>
                <a:srgbClr val="C00000"/>
              </a:solidFill>
              <a:latin typeface="Lucida Calligraphy" pitchFamily="66" charset="0"/>
            </a:endParaRPr>
          </a:p>
        </p:txBody>
      </p:sp>
      <p:sp>
        <p:nvSpPr>
          <p:cNvPr id="6" name="Прямоугольник 5"/>
          <p:cNvSpPr/>
          <p:nvPr/>
        </p:nvSpPr>
        <p:spPr>
          <a:xfrm>
            <a:off x="2643174" y="2928934"/>
            <a:ext cx="3985386" cy="646331"/>
          </a:xfrm>
          <a:prstGeom prst="rect">
            <a:avLst/>
          </a:prstGeom>
        </p:spPr>
        <p:txBody>
          <a:bodyPr wrap="none">
            <a:spAutoFit/>
          </a:bodyPr>
          <a:lstStyle/>
          <a:p>
            <a:pPr algn="ctr"/>
            <a:r>
              <a:rPr lang="en-US" dirty="0" smtClean="0">
                <a:solidFill>
                  <a:srgbClr val="C00000"/>
                </a:solidFill>
                <a:latin typeface="Lucida Calligraphy" pitchFamily="66" charset="0"/>
              </a:rPr>
              <a:t>Die </a:t>
            </a:r>
            <a:r>
              <a:rPr lang="de-DE" dirty="0" smtClean="0">
                <a:solidFill>
                  <a:srgbClr val="C00000"/>
                </a:solidFill>
                <a:latin typeface="Lucida Calligraphy" pitchFamily="66" charset="0"/>
              </a:rPr>
              <a:t>Adresse</a:t>
            </a:r>
            <a:r>
              <a:rPr lang="ru-RU" dirty="0" smtClean="0">
                <a:solidFill>
                  <a:srgbClr val="C00000"/>
                </a:solidFill>
              </a:rPr>
              <a:t>:</a:t>
            </a:r>
            <a:r>
              <a:rPr lang="en-US" dirty="0" smtClean="0">
                <a:solidFill>
                  <a:srgbClr val="C00000"/>
                </a:solidFill>
                <a:latin typeface="Lucida Calligraphy" pitchFamily="66" charset="0"/>
              </a:rPr>
              <a:t> Sankt-Petersburg,</a:t>
            </a:r>
          </a:p>
          <a:p>
            <a:pPr algn="ctr"/>
            <a:r>
              <a:rPr lang="de-DE" dirty="0" err="1" smtClean="0">
                <a:solidFill>
                  <a:srgbClr val="C00000"/>
                </a:solidFill>
                <a:latin typeface="Lucida Calligraphy" pitchFamily="66" charset="0"/>
              </a:rPr>
              <a:t>Millionnaja</a:t>
            </a:r>
            <a:r>
              <a:rPr lang="en-US" dirty="0" smtClean="0">
                <a:solidFill>
                  <a:srgbClr val="C00000"/>
                </a:solidFill>
                <a:latin typeface="Lucida Calligraphy" pitchFamily="66" charset="0"/>
              </a:rPr>
              <a:t> Str., 5/1</a:t>
            </a:r>
            <a:endParaRPr lang="ru-RU" dirty="0">
              <a:solidFill>
                <a:srgbClr val="C00000"/>
              </a:solidFill>
            </a:endParaRPr>
          </a:p>
        </p:txBody>
      </p:sp>
      <p:sp>
        <p:nvSpPr>
          <p:cNvPr id="8" name="TextBox 7"/>
          <p:cNvSpPr txBox="1"/>
          <p:nvPr/>
        </p:nvSpPr>
        <p:spPr>
          <a:xfrm>
            <a:off x="5429256" y="5143512"/>
            <a:ext cx="2571768" cy="461665"/>
          </a:xfrm>
          <a:prstGeom prst="rect">
            <a:avLst/>
          </a:prstGeom>
          <a:noFill/>
        </p:spPr>
        <p:txBody>
          <a:bodyPr wrap="square" rtlCol="0">
            <a:spAutoFit/>
          </a:bodyPr>
          <a:lstStyle/>
          <a:p>
            <a:r>
              <a:rPr lang="de-DE" sz="2400" u="sng" dirty="0" smtClean="0">
                <a:solidFill>
                  <a:srgbClr val="C00000"/>
                </a:solidFill>
                <a:latin typeface="Lucida Calligraphy" pitchFamily="66" charset="0"/>
              </a:rPr>
              <a:t>Information</a:t>
            </a:r>
            <a:endParaRPr lang="de-DE" sz="2400" u="sng" dirty="0">
              <a:solidFill>
                <a:srgbClr val="C00000"/>
              </a:solidFill>
              <a:latin typeface="Lucida Calligraphy" pitchFamily="66"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fade">
                                      <p:cBhvr>
                                        <p:cTn id="11" dur="2000"/>
                                        <p:tgtEl>
                                          <p:spTgt spid="2050"/>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00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2000"/>
                                        <p:tgtEl>
                                          <p:spTgt spid="7"/>
                                        </p:tgtEl>
                                      </p:cBhvr>
                                    </p:animEffect>
                                  </p:childTnLst>
                                </p:cTn>
                              </p:par>
                            </p:childTnLst>
                          </p:cTn>
                        </p:par>
                        <p:par>
                          <p:cTn id="19" fill="hold">
                            <p:stCondLst>
                              <p:cond delay="6000"/>
                            </p:stCondLst>
                            <p:childTnLst>
                              <p:par>
                                <p:cTn id="20" presetID="10"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000"/>
                                        <p:tgtEl>
                                          <p:spTgt spid="8"/>
                                        </p:tgtEl>
                                      </p:cBhvr>
                                    </p:animEffect>
                                  </p:childTnLst>
                                </p:cTn>
                              </p:par>
                            </p:childTnLst>
                          </p:cTn>
                        </p:par>
                        <p:par>
                          <p:cTn id="23" fill="hold">
                            <p:stCondLst>
                              <p:cond delay="8000"/>
                            </p:stCondLst>
                            <p:childTnLst>
                              <p:par>
                                <p:cTn id="24" presetID="31" presetClass="path" presetSubtype="0" repeatCount="indefinite" accel="50000" decel="50000" fill="hold" grpId="1" nodeType="afterEffect">
                                  <p:stCondLst>
                                    <p:cond delay="0"/>
                                  </p:stCondLst>
                                  <p:childTnLst>
                                    <p:animMotion origin="layout" path="M 3.61111E-6 -3.33333E-6 C 0.00364 -0.00416 0.04392 -0.01319 0.05416 -0.06805 C 0.06875 -0.15347 0.05173 -0.19676 0.0934 -0.26504 C 0.11805 -0.3074 0.16701 -0.35046 0.17656 -0.39259 C 0.19705 -0.48842 0.16319 -0.52291 0.12777 -0.53703 C 0.07882 -0.55902 0.01007 -0.45092 -0.02813 -0.30162 C -0.06528 -0.15115 -0.03959 -0.00509 3.61111E-6 -3.33333E-6 Z " pathEditMode="relative" rAng="-26016943" ptsTypes="fffffff">
                                      <p:cBhvr>
                                        <p:cTn id="25" dur="50000" fill="hold"/>
                                        <p:tgtEl>
                                          <p:spTgt spid="8"/>
                                        </p:tgtEl>
                                        <p:attrNameLst>
                                          <p:attrName>ppt_x</p:attrName>
                                          <p:attrName>ppt_y</p:attrName>
                                        </p:attrNameLst>
                                      </p:cBhvr>
                                      <p:rCtr x="55" y="-268"/>
                                    </p:animMotion>
                                  </p:childTnLst>
                                </p:cTn>
                              </p:par>
                            </p:childTnLst>
                          </p:cTn>
                        </p:par>
                      </p:childTnLst>
                    </p:cTn>
                  </p:par>
                </p:childTnLst>
              </p:cTn>
              <p:prevCondLst>
                <p:cond evt="onPrev" delay="0">
                  <p:tgtEl>
                    <p:sldTgt/>
                  </p:tgtEl>
                </p:cond>
              </p:prevCondLst>
              <p:nextCondLst>
                <p:cond evt="onNext" delay="0">
                  <p:tgtEl>
                    <p:sldTgt/>
                  </p:tgtEl>
                </p:cond>
              </p:nextCondLst>
            </p:seq>
            <p:seq concurrent="1" nextAc="seek">
              <p:cTn id="26" restart="whenNotActive" fill="hold" evtFilter="cancelBubble" nodeType="interactiveSeq">
                <p:stCondLst>
                  <p:cond evt="onClick" delay="0">
                    <p:tgtEl>
                      <p:spTgt spid="8"/>
                    </p:tgtEl>
                  </p:cond>
                </p:stCondLst>
                <p:endSync evt="end" delay="0">
                  <p:rtn val="all"/>
                </p:endSync>
                <p:childTnLst>
                  <p:par>
                    <p:cTn id="27" fill="hold">
                      <p:stCondLst>
                        <p:cond delay="0"/>
                      </p:stCondLst>
                      <p:childTnLst>
                        <p:par>
                          <p:cTn id="28" fill="hold">
                            <p:stCondLst>
                              <p:cond delay="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2000"/>
                                        <p:tgtEl>
                                          <p:spTgt spid="6"/>
                                        </p:tgtEl>
                                      </p:cBhvr>
                                    </p:animEffect>
                                  </p:childTnLst>
                                </p:cTn>
                              </p:par>
                              <p:par>
                                <p:cTn id="32" presetID="10" presetClass="exit" presetSubtype="0" fill="hold" grpId="1" nodeType="withEffect">
                                  <p:stCondLst>
                                    <p:cond delay="0"/>
                                  </p:stCondLst>
                                  <p:childTnLst>
                                    <p:animEffect transition="out" filter="fade">
                                      <p:cBhvr>
                                        <p:cTn id="33" dur="2000"/>
                                        <p:tgtEl>
                                          <p:spTgt spid="2050"/>
                                        </p:tgtEl>
                                      </p:cBhvr>
                                    </p:animEffect>
                                    <p:set>
                                      <p:cBhvr>
                                        <p:cTn id="34" dur="1" fill="hold">
                                          <p:stCondLst>
                                            <p:cond delay="1999"/>
                                          </p:stCondLst>
                                        </p:cTn>
                                        <p:tgtEl>
                                          <p:spTgt spid="2050"/>
                                        </p:tgtEl>
                                        <p:attrNameLst>
                                          <p:attrName>style.visibility</p:attrName>
                                        </p:attrNameLst>
                                      </p:cBhvr>
                                      <p:to>
                                        <p:strVal val="hidden"/>
                                      </p:to>
                                    </p:set>
                                  </p:childTnLst>
                                </p:cTn>
                              </p:par>
                              <p:par>
                                <p:cTn id="35" presetID="10" presetClass="exit" presetSubtype="0" fill="hold" grpId="2" nodeType="withEffect">
                                  <p:stCondLst>
                                    <p:cond delay="0"/>
                                  </p:stCondLst>
                                  <p:childTnLst>
                                    <p:animEffect transition="out" filter="fade">
                                      <p:cBhvr>
                                        <p:cTn id="36" dur="2000"/>
                                        <p:tgtEl>
                                          <p:spTgt spid="8"/>
                                        </p:tgtEl>
                                      </p:cBhvr>
                                    </p:animEffect>
                                    <p:set>
                                      <p:cBhvr>
                                        <p:cTn id="37" dur="1" fill="hold">
                                          <p:stCondLst>
                                            <p:cond delay="1999"/>
                                          </p:stCondLst>
                                        </p:cTn>
                                        <p:tgtEl>
                                          <p:spTgt spid="8"/>
                                        </p:tgtEl>
                                        <p:attrNameLst>
                                          <p:attrName>style.visibility</p:attrName>
                                        </p:attrNameLst>
                                      </p:cBhvr>
                                      <p:to>
                                        <p:strVal val="hidden"/>
                                      </p:to>
                                    </p:set>
                                  </p:childTnLst>
                                </p:cTn>
                              </p:par>
                            </p:childTnLst>
                          </p:cTn>
                        </p:par>
                      </p:childTnLst>
                    </p:cTn>
                  </p:par>
                </p:childTnLst>
              </p:cTn>
              <p:nextCondLst>
                <p:cond evt="onClick" delay="0">
                  <p:tgtEl>
                    <p:spTgt spid="8"/>
                  </p:tgtEl>
                </p:cond>
              </p:nextCondLst>
            </p:seq>
          </p:childTnLst>
        </p:cTn>
      </p:par>
    </p:tnLst>
    <p:bldLst>
      <p:bldP spid="2050" grpId="0"/>
      <p:bldP spid="2050" grpId="1"/>
      <p:bldP spid="5" grpId="0"/>
      <p:bldP spid="7" grpId="0"/>
      <p:bldP spid="6" grpId="0"/>
      <p:bldP spid="8" grpId="0"/>
      <p:bldP spid="8" grpId="1"/>
      <p:bldP spid="8" grpId="2"/>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000" b="-2000"/>
          </a:stretch>
        </a:blipFill>
        <a:effectLst/>
      </p:bgPr>
    </p:bg>
    <p:spTree>
      <p:nvGrpSpPr>
        <p:cNvPr id="1" name=""/>
        <p:cNvGrpSpPr/>
        <p:nvPr/>
      </p:nvGrpSpPr>
      <p:grpSpPr>
        <a:xfrm>
          <a:off x="0" y="0"/>
          <a:ext cx="0" cy="0"/>
          <a:chOff x="0" y="0"/>
          <a:chExt cx="0" cy="0"/>
        </a:xfrm>
      </p:grpSpPr>
      <p:sp>
        <p:nvSpPr>
          <p:cNvPr id="4" name="TextBox 3"/>
          <p:cNvSpPr txBox="1"/>
          <p:nvPr/>
        </p:nvSpPr>
        <p:spPr>
          <a:xfrm>
            <a:off x="785786" y="857232"/>
            <a:ext cx="8001056" cy="1200329"/>
          </a:xfrm>
          <a:prstGeom prst="rect">
            <a:avLst/>
          </a:prstGeom>
          <a:noFill/>
        </p:spPr>
        <p:txBody>
          <a:bodyPr wrap="square" rtlCol="0">
            <a:spAutoFit/>
          </a:bodyPr>
          <a:lstStyle/>
          <a:p>
            <a:pPr algn="ctr"/>
            <a:r>
              <a:rPr lang="en-US" sz="7200" dirty="0" smtClean="0">
                <a:blipFill>
                  <a:blip r:embed="rId4"/>
                  <a:stretch>
                    <a:fillRect/>
                  </a:stretch>
                </a:blipFill>
                <a:latin typeface="Old English Text MT" pitchFamily="66" charset="0"/>
              </a:rPr>
              <a:t>Sankt – Petersburg</a:t>
            </a:r>
            <a:endParaRPr lang="ru-RU" sz="7200" dirty="0">
              <a:blipFill>
                <a:blip r:embed="rId4"/>
                <a:stretch>
                  <a:fillRect/>
                </a:stretch>
              </a:blipFill>
            </a:endParaRPr>
          </a:p>
        </p:txBody>
      </p:sp>
      <p:pic>
        <p:nvPicPr>
          <p:cNvPr id="1026" name="Picture 2" descr="C:\Documents and Settings\Администратор\Рабочий стол\Санкт-Петербург\Piterburg.jpg"/>
          <p:cNvPicPr>
            <a:picLocks noChangeAspect="1" noChangeArrowheads="1"/>
          </p:cNvPicPr>
          <p:nvPr/>
        </p:nvPicPr>
        <p:blipFill>
          <a:blip r:embed="rId5">
            <a:clrChange>
              <a:clrFrom>
                <a:srgbClr val="FDFDFD"/>
              </a:clrFrom>
              <a:clrTo>
                <a:srgbClr val="FDFDFD">
                  <a:alpha val="0"/>
                </a:srgbClr>
              </a:clrTo>
            </a:clrChange>
            <a:lum contrast="20000"/>
          </a:blip>
          <a:srcRect/>
          <a:stretch>
            <a:fillRect/>
          </a:stretch>
        </p:blipFill>
        <p:spPr bwMode="auto">
          <a:xfrm>
            <a:off x="1285852" y="1928802"/>
            <a:ext cx="2357455" cy="2488425"/>
          </a:xfrm>
          <a:prstGeom prst="rect">
            <a:avLst/>
          </a:prstGeom>
          <a:noFill/>
        </p:spPr>
      </p:pic>
      <p:pic>
        <p:nvPicPr>
          <p:cNvPr id="2" name="Picture 2" descr="C:\Documents and Settings\Администратор\Рабочий стол\Временное перемещение\Schuelerwettbewerb\Санкт-Петербург\Санкт-Петербург\59565503_0_192d2_980eae6e_XL.jpg"/>
          <p:cNvPicPr>
            <a:picLocks noChangeAspect="1" noChangeArrowheads="1"/>
          </p:cNvPicPr>
          <p:nvPr/>
        </p:nvPicPr>
        <p:blipFill>
          <a:blip r:embed="rId3"/>
          <a:srcRect t="2040" b="2083"/>
          <a:stretch>
            <a:fillRect/>
          </a:stretch>
        </p:blipFill>
        <p:spPr bwMode="auto">
          <a:xfrm>
            <a:off x="0" y="0"/>
            <a:ext cx="9144000" cy="6858000"/>
          </a:xfrm>
          <a:prstGeom prst="rect">
            <a:avLst/>
          </a:prstGeom>
          <a:noFill/>
        </p:spPr>
      </p:pic>
      <p:sp>
        <p:nvSpPr>
          <p:cNvPr id="16385" name="Rectangle 1"/>
          <p:cNvSpPr>
            <a:spLocks noChangeArrowheads="1"/>
          </p:cNvSpPr>
          <p:nvPr/>
        </p:nvSpPr>
        <p:spPr bwMode="auto">
          <a:xfrm>
            <a:off x="285720" y="214290"/>
            <a:ext cx="850112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altLang="ja-JP" sz="1600" b="0" i="0" u="none" strike="noStrike" cap="none" normalizeH="0" baseline="0" dirty="0" smtClean="0">
                <a:ln>
                  <a:noFill/>
                </a:ln>
                <a:solidFill>
                  <a:schemeClr val="bg1"/>
                </a:solidFill>
                <a:effectLst/>
                <a:latin typeface="Lucida Calligraphy" pitchFamily="66" charset="0"/>
                <a:ea typeface="MS Mincho" pitchFamily="49" charset="-128"/>
                <a:cs typeface="Times New Roman" pitchFamily="18" charset="0"/>
              </a:rPr>
              <a:t>Wir schlagen Ihnen vor, eine Rundfahrt durch die Stadt Sankt-Petersburg zu unternehmen. Sie haben </a:t>
            </a:r>
            <a:r>
              <a:rPr kumimoji="0" lang="de-DE" altLang="ja-JP" sz="1600" b="0" i="0" u="none" strike="noStrike" cap="none" normalizeH="0" baseline="0" dirty="0" err="1" smtClean="0">
                <a:ln>
                  <a:noFill/>
                </a:ln>
                <a:solidFill>
                  <a:schemeClr val="bg1"/>
                </a:solidFill>
                <a:effectLst/>
                <a:latin typeface="Lucida Calligraphy" pitchFamily="66" charset="0"/>
                <a:ea typeface="MS Mincho" pitchFamily="49" charset="-128"/>
                <a:cs typeface="Times New Roman" pitchFamily="18" charset="0"/>
              </a:rPr>
              <a:t>Möglighkeit</a:t>
            </a:r>
            <a:r>
              <a:rPr kumimoji="0" lang="de-DE" altLang="ja-JP" sz="1600" b="0" i="0" u="none" strike="noStrike" cap="none" normalizeH="0" baseline="0" dirty="0" smtClean="0">
                <a:ln>
                  <a:noFill/>
                </a:ln>
                <a:solidFill>
                  <a:schemeClr val="bg1"/>
                </a:solidFill>
                <a:effectLst/>
                <a:latin typeface="Lucida Calligraphy" pitchFamily="66" charset="0"/>
                <a:ea typeface="MS Mincho" pitchFamily="49" charset="-128"/>
                <a:cs typeface="Times New Roman" pitchFamily="18" charset="0"/>
              </a:rPr>
              <a:t>, die Perlen der russischen Architektur und Kulturdenkmäler selbst zu wählen. Die Peter-Pauls-Festung, die Ermitage, das Russische Museum, die </a:t>
            </a:r>
            <a:r>
              <a:rPr kumimoji="0" lang="de-DE" altLang="ja-JP" sz="1600" b="0" i="0" u="none" strike="noStrike" cap="none" normalizeH="0" baseline="0" dirty="0" err="1" smtClean="0">
                <a:ln>
                  <a:noFill/>
                </a:ln>
                <a:solidFill>
                  <a:schemeClr val="bg1"/>
                </a:solidFill>
                <a:effectLst/>
                <a:latin typeface="Lucida Calligraphy" pitchFamily="66" charset="0"/>
                <a:ea typeface="MS Mincho" pitchFamily="49" charset="-128"/>
                <a:cs typeface="Times New Roman" pitchFamily="18" charset="0"/>
              </a:rPr>
              <a:t>Isaakskathedrale</a:t>
            </a:r>
            <a:r>
              <a:rPr kumimoji="0" lang="de-DE" altLang="ja-JP" sz="1600" b="0" i="0" u="none" strike="noStrike" cap="none" normalizeH="0" baseline="0" dirty="0" smtClean="0">
                <a:ln>
                  <a:noFill/>
                </a:ln>
                <a:solidFill>
                  <a:schemeClr val="bg1"/>
                </a:solidFill>
                <a:effectLst/>
                <a:latin typeface="Lucida Calligraphy" pitchFamily="66" charset="0"/>
                <a:ea typeface="MS Mincho" pitchFamily="49" charset="-128"/>
                <a:cs typeface="Times New Roman" pitchFamily="18" charset="0"/>
              </a:rPr>
              <a:t>, der Kreuzer „Aurora“, der Sommergarten, die Kunstkammer, die </a:t>
            </a:r>
            <a:r>
              <a:rPr kumimoji="0" lang="de-DE" altLang="ja-JP" sz="1600" b="0" i="0" u="none" strike="noStrike" cap="none" normalizeH="0" baseline="0" dirty="0" err="1" smtClean="0">
                <a:ln>
                  <a:noFill/>
                </a:ln>
                <a:solidFill>
                  <a:schemeClr val="bg1"/>
                </a:solidFill>
                <a:effectLst/>
                <a:latin typeface="Lucida Calligraphy" pitchFamily="66" charset="0"/>
                <a:ea typeface="MS Mincho" pitchFamily="49" charset="-128"/>
                <a:cs typeface="Times New Roman" pitchFamily="18" charset="0"/>
              </a:rPr>
              <a:t>Kasaner</a:t>
            </a:r>
            <a:r>
              <a:rPr kumimoji="0" lang="de-DE" altLang="ja-JP" sz="1600" b="0" i="0" u="none" strike="noStrike" cap="none" normalizeH="0" baseline="0" dirty="0" smtClean="0">
                <a:ln>
                  <a:noFill/>
                </a:ln>
                <a:solidFill>
                  <a:schemeClr val="bg1"/>
                </a:solidFill>
                <a:effectLst/>
                <a:latin typeface="Lucida Calligraphy" pitchFamily="66" charset="0"/>
                <a:ea typeface="MS Mincho" pitchFamily="49" charset="-128"/>
                <a:cs typeface="Times New Roman" pitchFamily="18" charset="0"/>
              </a:rPr>
              <a:t> Kathedrale, die Rostra – Säulen, der Schlossplatz,</a:t>
            </a:r>
            <a:r>
              <a:rPr kumimoji="0" lang="de-DE" altLang="ja-JP" sz="1600" b="0" i="0" u="none" strike="noStrike" cap="none" normalizeH="0" baseline="0" dirty="0" smtClean="0">
                <a:ln>
                  <a:noFill/>
                </a:ln>
                <a:solidFill>
                  <a:schemeClr val="bg1"/>
                </a:solidFill>
                <a:effectLst/>
                <a:latin typeface="Lucida Calligraphy" pitchFamily="66" charset="0"/>
                <a:ea typeface="Calibri" pitchFamily="34" charset="0"/>
                <a:cs typeface="Times New Roman" pitchFamily="18" charset="0"/>
              </a:rPr>
              <a:t> </a:t>
            </a:r>
            <a:r>
              <a:rPr kumimoji="0" lang="de-DE" altLang="ja-JP" sz="1600" b="0" i="0" u="none" strike="noStrike" cap="none" normalizeH="0" baseline="0" dirty="0" smtClean="0">
                <a:ln>
                  <a:noFill/>
                </a:ln>
                <a:solidFill>
                  <a:schemeClr val="bg1"/>
                </a:solidFill>
                <a:effectLst/>
                <a:latin typeface="Lucida Calligraphy" pitchFamily="66" charset="0"/>
                <a:ea typeface="MS Mincho" pitchFamily="49" charset="-128"/>
                <a:cs typeface="Times New Roman" pitchFamily="18" charset="0"/>
              </a:rPr>
              <a:t>der Dekabristen Platz, der Marmorpalais – das alles finden Sie auf unserer Karte und wählen Sie zum Besuch. Wir sind sicher, dass diese russische Sehenswürdigkeiten einen </a:t>
            </a:r>
            <a:r>
              <a:rPr kumimoji="0" lang="de-DE" altLang="ja-JP" sz="1600" b="0" i="0" u="none" strike="noStrike" cap="none" normalizeH="0" baseline="0" dirty="0" err="1" smtClean="0">
                <a:ln>
                  <a:noFill/>
                </a:ln>
                <a:solidFill>
                  <a:schemeClr val="bg1"/>
                </a:solidFill>
                <a:effectLst/>
                <a:latin typeface="Lucida Calligraphy" pitchFamily="66" charset="0"/>
                <a:ea typeface="MS Mincho" pitchFamily="49" charset="-128"/>
                <a:cs typeface="Times New Roman" pitchFamily="18" charset="0"/>
              </a:rPr>
              <a:t>gro</a:t>
            </a:r>
            <a:r>
              <a:rPr kumimoji="0" lang="de-DE" altLang="ja-JP" sz="1600" b="0" i="0" u="none" strike="noStrike" cap="none" normalizeH="0" baseline="0" dirty="0" err="1" smtClean="0">
                <a:ln>
                  <a:noFill/>
                </a:ln>
                <a:solidFill>
                  <a:schemeClr val="bg1"/>
                </a:solidFill>
                <a:effectLst/>
                <a:latin typeface="Lucida Calligraphy" pitchFamily="66" charset="0"/>
                <a:ea typeface="MS Mincho" pitchFamily="49" charset="-128"/>
              </a:rPr>
              <a:t>ϐ</a:t>
            </a:r>
            <a:r>
              <a:rPr kumimoji="0" lang="de-DE" altLang="ja-JP" sz="1600" b="0" i="0" u="none" strike="noStrike" cap="none" normalizeH="0" baseline="0" dirty="0" err="1" smtClean="0">
                <a:ln>
                  <a:noFill/>
                </a:ln>
                <a:solidFill>
                  <a:schemeClr val="bg1"/>
                </a:solidFill>
                <a:effectLst/>
                <a:latin typeface="Lucida Calligraphy" pitchFamily="66" charset="0"/>
                <a:ea typeface="MS Mincho" pitchFamily="49" charset="-128"/>
                <a:cs typeface="Times New Roman" pitchFamily="18" charset="0"/>
              </a:rPr>
              <a:t>en</a:t>
            </a:r>
            <a:r>
              <a:rPr kumimoji="0" lang="de-DE" altLang="ja-JP" sz="1600" b="0" i="0" u="none" strike="noStrike" cap="none" normalizeH="0" baseline="0" dirty="0" smtClean="0">
                <a:ln>
                  <a:noFill/>
                </a:ln>
                <a:solidFill>
                  <a:schemeClr val="bg1"/>
                </a:solidFill>
                <a:effectLst/>
                <a:latin typeface="Lucida Calligraphy" pitchFamily="66" charset="0"/>
                <a:ea typeface="MS Mincho" pitchFamily="49" charset="-128"/>
                <a:cs typeface="Times New Roman" pitchFamily="18" charset="0"/>
              </a:rPr>
              <a:t> Eindruck machen.</a:t>
            </a:r>
            <a:endParaRPr kumimoji="0" lang="de-DE" altLang="ja-JP" sz="1600" b="0" i="0" u="none" strike="noStrike" cap="none" normalizeH="0" baseline="0" dirty="0" smtClean="0">
              <a:ln>
                <a:noFill/>
              </a:ln>
              <a:solidFill>
                <a:schemeClr val="bg1"/>
              </a:solidFill>
              <a:effectLst/>
              <a:latin typeface="Lucida Calligraphy" pitchFamily="66" charset="0"/>
            </a:endParaRPr>
          </a:p>
        </p:txBody>
      </p:sp>
      <p:sp>
        <p:nvSpPr>
          <p:cNvPr id="16388" name="Rectangle 4"/>
          <p:cNvSpPr>
            <a:spLocks noChangeArrowheads="1"/>
          </p:cNvSpPr>
          <p:nvPr/>
        </p:nvSpPr>
        <p:spPr bwMode="auto">
          <a:xfrm>
            <a:off x="0" y="14097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anim calcmode="lin" valueType="num">
                                      <p:cBhvr>
                                        <p:cTn id="8" dur="2000" fill="hold"/>
                                        <p:tgtEl>
                                          <p:spTgt spid="1026"/>
                                        </p:tgtEl>
                                        <p:attrNameLst>
                                          <p:attrName>ppt_x</p:attrName>
                                        </p:attrNameLst>
                                      </p:cBhvr>
                                      <p:tavLst>
                                        <p:tav tm="0">
                                          <p:val>
                                            <p:strVal val="#ppt_x"/>
                                          </p:val>
                                        </p:tav>
                                        <p:tav tm="100000">
                                          <p:val>
                                            <p:strVal val="#ppt_x"/>
                                          </p:val>
                                        </p:tav>
                                      </p:tavLst>
                                    </p:anim>
                                    <p:anim calcmode="lin" valueType="num">
                                      <p:cBhvr>
                                        <p:cTn id="9" dur="2000" fill="hold"/>
                                        <p:tgtEl>
                                          <p:spTgt spid="102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ppt_x</p:attrName>
                                        </p:attrNameLst>
                                      </p:cBhvr>
                                      <p:tavLst>
                                        <p:tav tm="0">
                                          <p:val>
                                            <p:strVal val="#ppt_x"/>
                                          </p:val>
                                        </p:tav>
                                        <p:tav tm="100000">
                                          <p:val>
                                            <p:strVal val="#ppt_x"/>
                                          </p:val>
                                        </p:tav>
                                      </p:tavLst>
                                    </p:anim>
                                    <p:anim calcmode="lin" valueType="num">
                                      <p:cBhvr>
                                        <p:cTn id="14" dur="2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10"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0"/>
                                        <p:tgtEl>
                                          <p:spTgt spid="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385"/>
                                        </p:tgtEl>
                                        <p:attrNameLst>
                                          <p:attrName>style.visibility</p:attrName>
                                        </p:attrNameLst>
                                      </p:cBhvr>
                                      <p:to>
                                        <p:strVal val="visible"/>
                                      </p:to>
                                    </p:set>
                                    <p:animEffect transition="in" filter="fade">
                                      <p:cBhvr>
                                        <p:cTn id="21" dur="50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38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Администратор\Рабочий стол\Временное перемещение\Schuelerwettbewerb\картинки (флаги, карты)\ghjkl.jpg"/>
          <p:cNvPicPr>
            <a:picLocks noChangeAspect="1" noChangeArrowheads="1"/>
          </p:cNvPicPr>
          <p:nvPr/>
        </p:nvPicPr>
        <p:blipFill>
          <a:blip r:embed="rId2">
            <a:lum bright="-10000" contrast="20000"/>
          </a:blip>
          <a:srcRect t="787"/>
          <a:stretch>
            <a:fillRect/>
          </a:stretch>
        </p:blipFill>
        <p:spPr bwMode="auto">
          <a:xfrm>
            <a:off x="1" y="0"/>
            <a:ext cx="9144000" cy="6912888"/>
          </a:xfrm>
          <a:prstGeom prst="rect">
            <a:avLst/>
          </a:prstGeom>
          <a:noFill/>
        </p:spPr>
      </p:pic>
      <p:pic>
        <p:nvPicPr>
          <p:cNvPr id="4" name="Picture 2" descr="C:\Documents and Settings\Администратор\Рабочий стол\Временное перемещение\Schuelerwettbewerb\картинки (флаги, карты)\ghjkl.jpg">
            <a:hlinkClick r:id="rId3" action="ppaction://hlinksldjump"/>
          </p:cNvPr>
          <p:cNvPicPr>
            <a:picLocks noChangeAspect="1" noChangeArrowheads="1"/>
          </p:cNvPicPr>
          <p:nvPr/>
        </p:nvPicPr>
        <p:blipFill>
          <a:blip r:embed="rId2">
            <a:lum bright="-10000" contrast="20000"/>
          </a:blip>
          <a:srcRect l="3906" t="27444" r="86719" b="54101"/>
          <a:stretch>
            <a:fillRect/>
          </a:stretch>
        </p:blipFill>
        <p:spPr bwMode="auto">
          <a:xfrm>
            <a:off x="357158" y="1857364"/>
            <a:ext cx="857256" cy="1285884"/>
          </a:xfrm>
          <a:prstGeom prst="rect">
            <a:avLst/>
          </a:prstGeom>
          <a:noFill/>
        </p:spPr>
      </p:pic>
      <p:pic>
        <p:nvPicPr>
          <p:cNvPr id="3" name="Picture 2" descr="C:\Documents and Settings\Администратор\Рабочий стол\Временное перемещение\Schuelerwettbewerb\картинки (флаги, карты)\ghjkl.jpg">
            <a:hlinkClick r:id="rId4" action="ppaction://hlinksldjump"/>
          </p:cNvPr>
          <p:cNvPicPr>
            <a:picLocks noChangeAspect="1" noChangeArrowheads="1"/>
          </p:cNvPicPr>
          <p:nvPr/>
        </p:nvPicPr>
        <p:blipFill>
          <a:blip r:embed="rId2">
            <a:lum bright="-10000" contrast="20000"/>
          </a:blip>
          <a:srcRect l="29688" t="787" r="50781" b="82809"/>
          <a:stretch>
            <a:fillRect/>
          </a:stretch>
        </p:blipFill>
        <p:spPr bwMode="auto">
          <a:xfrm>
            <a:off x="2714612" y="0"/>
            <a:ext cx="1785950" cy="1142984"/>
          </a:xfrm>
          <a:prstGeom prst="rect">
            <a:avLst/>
          </a:prstGeom>
          <a:noFill/>
        </p:spPr>
      </p:pic>
      <p:pic>
        <p:nvPicPr>
          <p:cNvPr id="6" name="Picture 2" descr="C:\Documents and Settings\Администратор\Рабочий стол\Временное перемещение\Schuelerwettbewerb\картинки (флаги, карты)\ghjkl.jpg">
            <a:hlinkClick r:id="rId5" action="ppaction://hlinksldjump"/>
          </p:cNvPr>
          <p:cNvPicPr>
            <a:picLocks noChangeAspect="1" noChangeArrowheads="1"/>
          </p:cNvPicPr>
          <p:nvPr/>
        </p:nvPicPr>
        <p:blipFill>
          <a:blip r:embed="rId2">
            <a:lum bright="-10000" contrast="20000"/>
          </a:blip>
          <a:srcRect l="24218" t="22317" r="64844" b="69481"/>
          <a:stretch>
            <a:fillRect/>
          </a:stretch>
        </p:blipFill>
        <p:spPr bwMode="auto">
          <a:xfrm>
            <a:off x="2214546" y="1500174"/>
            <a:ext cx="1000132" cy="571504"/>
          </a:xfrm>
          <a:prstGeom prst="rect">
            <a:avLst/>
          </a:prstGeom>
          <a:noFill/>
        </p:spPr>
      </p:pic>
      <p:pic>
        <p:nvPicPr>
          <p:cNvPr id="7" name="Picture 2" descr="C:\Documents and Settings\Администратор\Рабочий стол\Временное перемещение\Schuelerwettbewerb\картинки (флаги, карты)\ghjkl.jpg">
            <a:hlinkClick r:id="rId6" action="ppaction://hlinksldjump"/>
          </p:cNvPr>
          <p:cNvPicPr>
            <a:picLocks noChangeAspect="1" noChangeArrowheads="1"/>
          </p:cNvPicPr>
          <p:nvPr/>
        </p:nvPicPr>
        <p:blipFill>
          <a:blip r:embed="rId2">
            <a:lum bright="-10000" contrast="20000"/>
          </a:blip>
          <a:srcRect l="73438" t="8989" r="20312" b="80758"/>
          <a:stretch>
            <a:fillRect/>
          </a:stretch>
        </p:blipFill>
        <p:spPr bwMode="auto">
          <a:xfrm>
            <a:off x="6715140" y="571480"/>
            <a:ext cx="571504" cy="714380"/>
          </a:xfrm>
          <a:prstGeom prst="rect">
            <a:avLst/>
          </a:prstGeom>
          <a:noFill/>
        </p:spPr>
      </p:pic>
      <p:pic>
        <p:nvPicPr>
          <p:cNvPr id="8" name="Picture 2" descr="C:\Documents and Settings\Администратор\Рабочий стол\Временное перемещение\Schuelerwettbewerb\картинки (флаги, карты)\ghjkl.jpg">
            <a:hlinkClick r:id="rId7" action="ppaction://hlinksldjump"/>
          </p:cNvPr>
          <p:cNvPicPr>
            <a:picLocks noChangeAspect="1" noChangeArrowheads="1"/>
          </p:cNvPicPr>
          <p:nvPr/>
        </p:nvPicPr>
        <p:blipFill>
          <a:blip r:embed="rId2">
            <a:lum bright="-10000" contrast="20000"/>
          </a:blip>
          <a:srcRect l="33593" t="47949" r="54688" b="40773"/>
          <a:stretch>
            <a:fillRect/>
          </a:stretch>
        </p:blipFill>
        <p:spPr bwMode="auto">
          <a:xfrm>
            <a:off x="3071802" y="3286124"/>
            <a:ext cx="1071570" cy="785818"/>
          </a:xfrm>
          <a:prstGeom prst="rect">
            <a:avLst/>
          </a:prstGeom>
          <a:noFill/>
        </p:spPr>
      </p:pic>
      <p:pic>
        <p:nvPicPr>
          <p:cNvPr id="9" name="Picture 2" descr="C:\Documents and Settings\Администратор\Рабочий стол\Временное перемещение\Schuelerwettbewerb\картинки (флаги, карты)\ghjkl.jpg">
            <a:hlinkClick r:id="rId8" action="ppaction://hlinksldjump"/>
          </p:cNvPr>
          <p:cNvPicPr>
            <a:picLocks noChangeAspect="1" noChangeArrowheads="1"/>
          </p:cNvPicPr>
          <p:nvPr/>
        </p:nvPicPr>
        <p:blipFill>
          <a:blip r:embed="rId2">
            <a:lum bright="-10000" contrast="20000"/>
          </a:blip>
          <a:srcRect l="53906" t="28469" r="40625" b="61278"/>
          <a:stretch>
            <a:fillRect/>
          </a:stretch>
        </p:blipFill>
        <p:spPr bwMode="auto">
          <a:xfrm>
            <a:off x="4929190" y="1928802"/>
            <a:ext cx="500066" cy="714380"/>
          </a:xfrm>
          <a:prstGeom prst="rect">
            <a:avLst/>
          </a:prstGeom>
          <a:noFill/>
        </p:spPr>
      </p:pic>
      <p:pic>
        <p:nvPicPr>
          <p:cNvPr id="10" name="Picture 2" descr="C:\Documents and Settings\Администратор\Рабочий стол\Временное перемещение\Schuelerwettbewerb\картинки (флаги, карты)\ghjkl.jpg">
            <a:hlinkClick r:id="rId9" action="ppaction://hlinksldjump"/>
          </p:cNvPr>
          <p:cNvPicPr>
            <a:picLocks noChangeAspect="1" noChangeArrowheads="1"/>
          </p:cNvPicPr>
          <p:nvPr/>
        </p:nvPicPr>
        <p:blipFill>
          <a:blip r:embed="rId2">
            <a:lum bright="-10000" contrast="20000"/>
          </a:blip>
          <a:srcRect l="56250" t="38722" r="36719" b="55126"/>
          <a:stretch>
            <a:fillRect/>
          </a:stretch>
        </p:blipFill>
        <p:spPr bwMode="auto">
          <a:xfrm>
            <a:off x="5143504" y="2643182"/>
            <a:ext cx="642942" cy="428628"/>
          </a:xfrm>
          <a:prstGeom prst="rect">
            <a:avLst/>
          </a:prstGeom>
          <a:noFill/>
        </p:spPr>
      </p:pic>
      <p:pic>
        <p:nvPicPr>
          <p:cNvPr id="11" name="Picture 2" descr="C:\Documents and Settings\Администратор\Рабочий стол\Временное перемещение\Schuelerwettbewerb\картинки (флаги, карты)\ghjkl.jpg">
            <a:hlinkClick r:id="rId10" action="ppaction://hlinksldjump"/>
          </p:cNvPr>
          <p:cNvPicPr>
            <a:picLocks noChangeAspect="1" noChangeArrowheads="1"/>
          </p:cNvPicPr>
          <p:nvPr/>
        </p:nvPicPr>
        <p:blipFill>
          <a:blip r:embed="rId2">
            <a:lum bright="-10000" contrast="20000"/>
          </a:blip>
          <a:srcRect l="5468" t="17191" r="89063" b="75632"/>
          <a:stretch>
            <a:fillRect/>
          </a:stretch>
        </p:blipFill>
        <p:spPr bwMode="auto">
          <a:xfrm>
            <a:off x="500034" y="1142984"/>
            <a:ext cx="500066" cy="500066"/>
          </a:xfrm>
          <a:prstGeom prst="rect">
            <a:avLst/>
          </a:prstGeom>
          <a:noFill/>
        </p:spPr>
      </p:pic>
      <p:pic>
        <p:nvPicPr>
          <p:cNvPr id="15" name="Picture 2" descr="C:\Documents and Settings\Администратор\Рабочий стол\Временное перемещение\Schuelerwettbewerb\картинки (флаги, карты)\ghjkl.jpg">
            <a:hlinkClick r:id="rId11" action="ppaction://hlinksldjump"/>
          </p:cNvPr>
          <p:cNvPicPr>
            <a:picLocks noChangeAspect="1" noChangeArrowheads="1"/>
          </p:cNvPicPr>
          <p:nvPr/>
        </p:nvPicPr>
        <p:blipFill>
          <a:blip r:embed="rId2">
            <a:lum bright="-10000" contrast="20000"/>
          </a:blip>
          <a:srcRect l="67968" t="22317" r="24219" b="64354"/>
          <a:stretch>
            <a:fillRect/>
          </a:stretch>
        </p:blipFill>
        <p:spPr bwMode="auto">
          <a:xfrm>
            <a:off x="6215074" y="1500174"/>
            <a:ext cx="714380" cy="928694"/>
          </a:xfrm>
          <a:prstGeom prst="rect">
            <a:avLst/>
          </a:prstGeom>
          <a:noFill/>
        </p:spPr>
      </p:pic>
      <p:pic>
        <p:nvPicPr>
          <p:cNvPr id="16" name="Picture 2" descr="C:\Documents and Settings\Администратор\Рабочий стол\Временное перемещение\Schuelerwettbewerb\картинки (флаги, карты)\ghjkl.jpg">
            <a:hlinkClick r:id="rId12" action="ppaction://hlinksldjump"/>
          </p:cNvPr>
          <p:cNvPicPr>
            <a:picLocks noChangeAspect="1" noChangeArrowheads="1"/>
          </p:cNvPicPr>
          <p:nvPr/>
        </p:nvPicPr>
        <p:blipFill>
          <a:blip r:embed="rId2">
            <a:lum bright="-10000" contrast="20000"/>
          </a:blip>
          <a:srcRect l="15625" t="11039" r="77344" b="78708"/>
          <a:stretch>
            <a:fillRect/>
          </a:stretch>
        </p:blipFill>
        <p:spPr bwMode="auto">
          <a:xfrm>
            <a:off x="1428728" y="714356"/>
            <a:ext cx="642942" cy="714380"/>
          </a:xfrm>
          <a:prstGeom prst="rect">
            <a:avLst/>
          </a:prstGeom>
          <a:noFill/>
        </p:spPr>
      </p:pic>
      <p:pic>
        <p:nvPicPr>
          <p:cNvPr id="17" name="Picture 2" descr="C:\Documents and Settings\Администратор\Рабочий стол\Временное перемещение\Schuelerwettbewerb\картинки (флаги, карты)\ghjkl.jpg">
            <a:hlinkClick r:id="rId13" action="ppaction://hlinksldjump"/>
          </p:cNvPr>
          <p:cNvPicPr>
            <a:picLocks noChangeAspect="1" noChangeArrowheads="1"/>
          </p:cNvPicPr>
          <p:nvPr/>
        </p:nvPicPr>
        <p:blipFill>
          <a:blip r:embed="rId2">
            <a:lum bright="-10000" contrast="20000"/>
          </a:blip>
          <a:srcRect l="25000" t="28469" r="62500" b="58203"/>
          <a:stretch>
            <a:fillRect/>
          </a:stretch>
        </p:blipFill>
        <p:spPr bwMode="auto">
          <a:xfrm>
            <a:off x="2285984" y="1928802"/>
            <a:ext cx="1143008" cy="928694"/>
          </a:xfrm>
          <a:prstGeom prst="rect">
            <a:avLst/>
          </a:prstGeom>
          <a:noFill/>
        </p:spPr>
      </p:pic>
      <p:pic>
        <p:nvPicPr>
          <p:cNvPr id="18" name="Picture 2" descr="C:\Documents and Settings\Администратор\Рабочий стол\Временное перемещение\Schuelerwettbewerb\картинки (флаги, карты)\ghjkl.jpg">
            <a:hlinkClick r:id="rId14" action="ppaction://hlinksldjump"/>
          </p:cNvPr>
          <p:cNvPicPr>
            <a:picLocks noChangeAspect="1" noChangeArrowheads="1"/>
          </p:cNvPicPr>
          <p:nvPr/>
        </p:nvPicPr>
        <p:blipFill>
          <a:blip r:embed="rId2">
            <a:lum bright="-10000" contrast="20000"/>
          </a:blip>
          <a:srcRect t="29494" r="92188" b="62304"/>
          <a:stretch>
            <a:fillRect/>
          </a:stretch>
        </p:blipFill>
        <p:spPr bwMode="auto">
          <a:xfrm>
            <a:off x="1" y="2000240"/>
            <a:ext cx="714347" cy="571504"/>
          </a:xfrm>
          <a:prstGeom prst="rect">
            <a:avLst/>
          </a:prstGeom>
          <a:noFill/>
        </p:spPr>
      </p:pic>
      <p:pic>
        <p:nvPicPr>
          <p:cNvPr id="19" name="Picture 2" descr="C:\Documents and Settings\Администратор\Рабочий стол\Временное перемещение\Schuelerwettbewerb\картинки (флаги, карты)\ghjkl.jpg">
            <a:hlinkClick r:id="rId15" action="ppaction://hlinksldjump"/>
          </p:cNvPr>
          <p:cNvPicPr>
            <a:picLocks noChangeAspect="1" noChangeArrowheads="1"/>
          </p:cNvPicPr>
          <p:nvPr/>
        </p:nvPicPr>
        <p:blipFill>
          <a:blip r:embed="rId2">
            <a:lum bright="-10000" contrast="20000"/>
          </a:blip>
          <a:srcRect l="51562" t="18216" r="41407" b="74607"/>
          <a:stretch>
            <a:fillRect/>
          </a:stretch>
        </p:blipFill>
        <p:spPr bwMode="auto">
          <a:xfrm>
            <a:off x="4714876" y="1214422"/>
            <a:ext cx="642942" cy="500066"/>
          </a:xfrm>
          <a:prstGeom prst="rect">
            <a:avLst/>
          </a:prstGeom>
          <a:noFill/>
        </p:spPr>
      </p:pic>
      <p:sp>
        <p:nvSpPr>
          <p:cNvPr id="14337" name="Rectangle 1"/>
          <p:cNvSpPr>
            <a:spLocks noChangeArrowheads="1"/>
          </p:cNvSpPr>
          <p:nvPr/>
        </p:nvSpPr>
        <p:spPr bwMode="auto">
          <a:xfrm>
            <a:off x="285720" y="0"/>
            <a:ext cx="8571577"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rgbClr val="C00000"/>
                </a:solidFill>
                <a:effectLst/>
                <a:latin typeface="Lucida Calligraphy" pitchFamily="66" charset="0"/>
                <a:ea typeface="Times New Roman" pitchFamily="18" charset="0"/>
              </a:rPr>
              <a:t>Klicken Sie die Darstellung der Sehenswürdigkeiten und Sie bekommen die Information</a:t>
            </a:r>
            <a:endParaRPr kumimoji="0" lang="de-DE" sz="1400" b="1" i="0" u="none" strike="noStrike" cap="none" normalizeH="0" baseline="0" dirty="0" smtClean="0">
              <a:ln>
                <a:noFill/>
              </a:ln>
              <a:solidFill>
                <a:srgbClr val="C00000"/>
              </a:solidFill>
              <a:effectLst/>
              <a:latin typeface="Lucida Calligraphy" pitchFamily="66" charset="0"/>
            </a:endParaRPr>
          </a:p>
        </p:txBody>
      </p:sp>
    </p:spTree>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bg>
      <p:bgPr>
        <a:blipFill dpi="0" rotWithShape="1">
          <a:blip r:embed="rId2">
            <a:alphaModFix amt="50000"/>
            <a:lum/>
          </a:blip>
          <a:srcRect/>
          <a:stretch>
            <a:fillRect l="-11000" r="-11000"/>
          </a:stretch>
        </a:blip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142852"/>
            <a:ext cx="5286380"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de-DE" sz="1600" dirty="0" smtClean="0">
                <a:solidFill>
                  <a:srgbClr val="002060"/>
                </a:solidFill>
                <a:latin typeface="Lucida Calligraphy" pitchFamily="66" charset="0"/>
              </a:rPr>
              <a:t>Die „Staatliche Ermitage" ist in jeder Beziehung ein Museum der Superlative: Sie besitzt über drei Millionen Ausstellungsgegenstände der Kunst von der Urzeit bis in unsere Tage - und das verteilt auf ca. eintausend Räume in sieben erstklassigen Palästen. Hier sind die </a:t>
            </a:r>
            <a:r>
              <a:rPr lang="de-DE" sz="1600" dirty="0" err="1" smtClean="0">
                <a:solidFill>
                  <a:srgbClr val="002060"/>
                </a:solidFill>
                <a:latin typeface="Lucida Calligraphy" pitchFamily="66" charset="0"/>
              </a:rPr>
              <a:t>Gemä</a:t>
            </a:r>
            <a:r>
              <a:rPr lang="en-US" sz="1600" dirty="0" err="1" smtClean="0">
                <a:solidFill>
                  <a:srgbClr val="002060"/>
                </a:solidFill>
                <a:latin typeface="Lucida Calligraphy" pitchFamily="66" charset="0"/>
              </a:rPr>
              <a:t>lde</a:t>
            </a:r>
            <a:r>
              <a:rPr lang="en-US" sz="1600" dirty="0" smtClean="0">
                <a:solidFill>
                  <a:srgbClr val="002060"/>
                </a:solidFill>
                <a:latin typeface="Lucida Calligraphy" pitchFamily="66" charset="0"/>
              </a:rPr>
              <a:t> </a:t>
            </a:r>
            <a:r>
              <a:rPr lang="de-DE" sz="1600" dirty="0" smtClean="0">
                <a:solidFill>
                  <a:srgbClr val="002060"/>
                </a:solidFill>
                <a:latin typeface="Lucida Calligraphy" pitchFamily="66" charset="0"/>
              </a:rPr>
              <a:t>der berühmtesten Maler ausgestellt: Dürer, da Vinci, Tizian, Rembrandt, Cezanne, Monet, van Gogh, Picasso ... Aber nicht nur Gemälde hat die Ermitage zu bieten: Graphik, antike Statuen und Gemmen, Münzen, skythische </a:t>
            </a:r>
            <a:r>
              <a:rPr lang="de-DE" sz="1600" dirty="0" err="1" smtClean="0">
                <a:solidFill>
                  <a:srgbClr val="002060"/>
                </a:solidFill>
                <a:latin typeface="Lucida Calligraphy" pitchFamily="66" charset="0"/>
              </a:rPr>
              <a:t>Goldgehänge</a:t>
            </a:r>
            <a:r>
              <a:rPr lang="de-DE" sz="1600" dirty="0" smtClean="0">
                <a:solidFill>
                  <a:srgbClr val="002060"/>
                </a:solidFill>
                <a:latin typeface="Lucida Calligraphy" pitchFamily="66" charset="0"/>
              </a:rPr>
              <a:t> und vieles andere mehr verbirgt sich hinter den barocken und klassizistischen Fassaden an der </a:t>
            </a:r>
            <a:r>
              <a:rPr lang="de-DE" sz="1600" dirty="0" err="1" smtClean="0">
                <a:solidFill>
                  <a:srgbClr val="002060"/>
                </a:solidFill>
                <a:latin typeface="Lucida Calligraphy" pitchFamily="66" charset="0"/>
              </a:rPr>
              <a:t>Newa</a:t>
            </a:r>
            <a:r>
              <a:rPr lang="de-DE" sz="1600" dirty="0" smtClean="0">
                <a:solidFill>
                  <a:srgbClr val="002060"/>
                </a:solidFill>
                <a:latin typeface="Lucida Calligraphy" pitchFamily="66" charset="0"/>
              </a:rPr>
              <a:t>, die auch ohne ihren kostbaren Inhalt schon Meisterwerke der Baukunst darstellen.</a:t>
            </a:r>
            <a:br>
              <a:rPr lang="de-DE" sz="1600" dirty="0" smtClean="0">
                <a:solidFill>
                  <a:srgbClr val="002060"/>
                </a:solidFill>
                <a:latin typeface="Lucida Calligraphy" pitchFamily="66" charset="0"/>
              </a:rPr>
            </a:br>
            <a:r>
              <a:rPr lang="de-DE" sz="1600" dirty="0" smtClean="0">
                <a:solidFill>
                  <a:srgbClr val="002060"/>
                </a:solidFill>
                <a:latin typeface="Lucida Calligraphy" pitchFamily="66" charset="0"/>
              </a:rPr>
              <a:t>Würde der Besucher vor jedem Werk auch nur wenige Sekunden verweilen, bräuchte er an die siebzig Jahre, um sich alles anzusehen. Aber keine Angst: Mit ein bisschen Gefühl fürs Maß und den klaren Blick für die Selektion verwandelt sich das zweitgrößte Museum der Welt von einer unlösbaren Aufgabe in einen Kunstgenuss allererster Güte.</a:t>
            </a:r>
            <a:endParaRPr kumimoji="0" lang="ru-RU" sz="1600" strike="noStrike" cap="none" normalizeH="0" baseline="0" dirty="0" smtClean="0">
              <a:ln>
                <a:noFill/>
              </a:ln>
              <a:solidFill>
                <a:srgbClr val="002060"/>
              </a:solidFill>
              <a:effectLst/>
              <a:latin typeface="Arial" pitchFamily="34" charset="0"/>
              <a:ea typeface="Times New Roman" pitchFamily="18" charset="0"/>
            </a:endParaRPr>
          </a:p>
        </p:txBody>
      </p:sp>
      <p:sp>
        <p:nvSpPr>
          <p:cNvPr id="3" name="TextBox 2"/>
          <p:cNvSpPr txBox="1"/>
          <p:nvPr/>
        </p:nvSpPr>
        <p:spPr>
          <a:xfrm>
            <a:off x="5429224" y="0"/>
            <a:ext cx="3714776" cy="1015663"/>
          </a:xfrm>
          <a:prstGeom prst="rect">
            <a:avLst/>
          </a:prstGeom>
          <a:noFill/>
        </p:spPr>
        <p:txBody>
          <a:bodyPr wrap="square" rtlCol="0">
            <a:spAutoFit/>
          </a:bodyPr>
          <a:lstStyle/>
          <a:p>
            <a:r>
              <a:rPr lang="en-US" sz="6000" dirty="0" smtClean="0">
                <a:blipFill>
                  <a:blip r:embed="rId3"/>
                  <a:stretch>
                    <a:fillRect/>
                  </a:stretch>
                </a:blipFill>
                <a:latin typeface="Vivaldi" pitchFamily="66" charset="0"/>
              </a:rPr>
              <a:t>Hermitage</a:t>
            </a:r>
            <a:endParaRPr lang="ru-RU" sz="6000" dirty="0">
              <a:blipFill>
                <a:blip r:embed="rId3"/>
                <a:stretch>
                  <a:fillRect/>
                </a:stretch>
              </a:blipFill>
            </a:endParaRP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pic>
        <p:nvPicPr>
          <p:cNvPr id="6" name="Picture 2" descr="C:\Documents and Settings\Администратор\Рабочий стол\Временное перемещение\Schuelerwettbewerb\картинки (флаги, карты)\ghjkl.jpg">
            <a:hlinkClick r:id="rId4" action="ppaction://hlinksldjump"/>
          </p:cNvPr>
          <p:cNvPicPr>
            <a:picLocks noChangeAspect="1" noChangeArrowheads="1"/>
          </p:cNvPicPr>
          <p:nvPr/>
        </p:nvPicPr>
        <p:blipFill>
          <a:blip r:embed="rId5" cstate="print">
            <a:lum bright="-10000" contrast="20000"/>
          </a:blip>
          <a:srcRect t="787"/>
          <a:stretch>
            <a:fillRect/>
          </a:stretch>
        </p:blipFill>
        <p:spPr bwMode="auto">
          <a:xfrm>
            <a:off x="7929586" y="5939901"/>
            <a:ext cx="1214414" cy="918100"/>
          </a:xfrm>
          <a:prstGeom prst="rect">
            <a:avLst/>
          </a:prstGeom>
          <a:noFill/>
          <a:effectLst>
            <a:softEdge rad="127000"/>
          </a:effectLst>
        </p:spPr>
      </p:pic>
      <p:sp>
        <p:nvSpPr>
          <p:cNvPr id="8" name="TextBox 7"/>
          <p:cNvSpPr txBox="1"/>
          <p:nvPr/>
        </p:nvSpPr>
        <p:spPr>
          <a:xfrm>
            <a:off x="7143768" y="6488668"/>
            <a:ext cx="1571636" cy="369332"/>
          </a:xfrm>
          <a:prstGeom prst="rect">
            <a:avLst/>
          </a:prstGeom>
          <a:noFill/>
        </p:spPr>
        <p:txBody>
          <a:bodyPr wrap="square" rtlCol="0">
            <a:spAutoFit/>
          </a:bodyPr>
          <a:lstStyle/>
          <a:p>
            <a:r>
              <a:rPr lang="de-DE" dirty="0" smtClean="0">
                <a:solidFill>
                  <a:srgbClr val="C00000"/>
                </a:solidFill>
                <a:latin typeface="Lucida Calligraphy" pitchFamily="66" charset="0"/>
              </a:rPr>
              <a:t>zurück</a:t>
            </a:r>
            <a:endParaRPr lang="de-DE" dirty="0">
              <a:solidFill>
                <a:srgbClr val="C00000"/>
              </a:solidFill>
              <a:latin typeface="Lucida Calligraphy" pitchFamily="66" charset="0"/>
            </a:endParaRPr>
          </a:p>
        </p:txBody>
      </p:sp>
      <p:sp>
        <p:nvSpPr>
          <p:cNvPr id="9" name="TextBox 8"/>
          <p:cNvSpPr txBox="1"/>
          <p:nvPr/>
        </p:nvSpPr>
        <p:spPr>
          <a:xfrm>
            <a:off x="5429256" y="5143512"/>
            <a:ext cx="2571768" cy="461665"/>
          </a:xfrm>
          <a:prstGeom prst="rect">
            <a:avLst/>
          </a:prstGeom>
          <a:noFill/>
        </p:spPr>
        <p:txBody>
          <a:bodyPr wrap="square" rtlCol="0">
            <a:spAutoFit/>
          </a:bodyPr>
          <a:lstStyle/>
          <a:p>
            <a:r>
              <a:rPr lang="de-DE" sz="2400" u="sng" dirty="0" smtClean="0">
                <a:solidFill>
                  <a:srgbClr val="C00000"/>
                </a:solidFill>
                <a:latin typeface="Lucida Calligraphy" pitchFamily="66" charset="0"/>
              </a:rPr>
              <a:t>Information</a:t>
            </a:r>
            <a:endParaRPr lang="de-DE" sz="2400" u="sng" dirty="0">
              <a:solidFill>
                <a:srgbClr val="C00000"/>
              </a:solidFill>
              <a:latin typeface="Lucida Calligraphy" pitchFamily="66" charset="0"/>
            </a:endParaRPr>
          </a:p>
        </p:txBody>
      </p:sp>
      <p:sp>
        <p:nvSpPr>
          <p:cNvPr id="10" name="Прямоугольник 9"/>
          <p:cNvSpPr/>
          <p:nvPr/>
        </p:nvSpPr>
        <p:spPr>
          <a:xfrm>
            <a:off x="2285984" y="2143116"/>
            <a:ext cx="4572000" cy="2031325"/>
          </a:xfrm>
          <a:prstGeom prst="rect">
            <a:avLst/>
          </a:prstGeom>
        </p:spPr>
        <p:txBody>
          <a:bodyPr>
            <a:spAutoFit/>
          </a:bodyPr>
          <a:lstStyle/>
          <a:p>
            <a:pPr algn="ctr"/>
            <a:r>
              <a:rPr lang="en-US" dirty="0" smtClean="0">
                <a:solidFill>
                  <a:srgbClr val="C00000"/>
                </a:solidFill>
                <a:latin typeface="Lucida Calligraphy" pitchFamily="66" charset="0"/>
              </a:rPr>
              <a:t>Die </a:t>
            </a:r>
            <a:r>
              <a:rPr lang="en-US" dirty="0" err="1" smtClean="0">
                <a:solidFill>
                  <a:srgbClr val="C00000"/>
                </a:solidFill>
                <a:latin typeface="Lucida Calligraphy" pitchFamily="66" charset="0"/>
              </a:rPr>
              <a:t>Adresse</a:t>
            </a:r>
            <a:r>
              <a:rPr lang="ru-RU" dirty="0" smtClean="0">
                <a:solidFill>
                  <a:srgbClr val="C00000"/>
                </a:solidFill>
              </a:rPr>
              <a:t>: </a:t>
            </a:r>
            <a:r>
              <a:rPr lang="en-US" dirty="0" smtClean="0">
                <a:solidFill>
                  <a:srgbClr val="C00000"/>
                </a:solidFill>
                <a:latin typeface="Lucida Calligraphy" pitchFamily="66" charset="0"/>
              </a:rPr>
              <a:t>190000, Sankt-Petersburg, </a:t>
            </a:r>
            <a:r>
              <a:rPr lang="en-US" dirty="0" err="1" smtClean="0">
                <a:solidFill>
                  <a:srgbClr val="C00000"/>
                </a:solidFill>
                <a:latin typeface="Lucida Calligraphy" pitchFamily="66" charset="0"/>
              </a:rPr>
              <a:t>Schlossplatz</a:t>
            </a:r>
            <a:r>
              <a:rPr lang="en-US" dirty="0" smtClean="0">
                <a:solidFill>
                  <a:srgbClr val="C00000"/>
                </a:solidFill>
                <a:latin typeface="Lucida Calligraphy" pitchFamily="66" charset="0"/>
              </a:rPr>
              <a:t>, </a:t>
            </a:r>
            <a:r>
              <a:rPr lang="en-US" dirty="0" err="1" smtClean="0">
                <a:solidFill>
                  <a:srgbClr val="C00000"/>
                </a:solidFill>
                <a:latin typeface="Lucida Calligraphy" pitchFamily="66" charset="0"/>
              </a:rPr>
              <a:t>Haus</a:t>
            </a:r>
            <a:r>
              <a:rPr lang="en-US" dirty="0" smtClean="0">
                <a:solidFill>
                  <a:srgbClr val="C00000"/>
                </a:solidFill>
                <a:latin typeface="Lucida Calligraphy" pitchFamily="66" charset="0"/>
              </a:rPr>
              <a:t> 2 / </a:t>
            </a:r>
            <a:r>
              <a:rPr lang="en-US" dirty="0" err="1" smtClean="0">
                <a:solidFill>
                  <a:srgbClr val="C00000"/>
                </a:solidFill>
                <a:latin typeface="Lucida Calligraphy" pitchFamily="66" charset="0"/>
              </a:rPr>
              <a:t>Schlossuferstrasse</a:t>
            </a:r>
            <a:r>
              <a:rPr lang="en-US" dirty="0" smtClean="0">
                <a:solidFill>
                  <a:srgbClr val="C00000"/>
                </a:solidFill>
                <a:latin typeface="Lucida Calligraphy" pitchFamily="66" charset="0"/>
              </a:rPr>
              <a:t>, </a:t>
            </a:r>
            <a:r>
              <a:rPr lang="en-US" dirty="0" err="1" smtClean="0">
                <a:solidFill>
                  <a:srgbClr val="C00000"/>
                </a:solidFill>
                <a:latin typeface="Lucida Calligraphy" pitchFamily="66" charset="0"/>
              </a:rPr>
              <a:t>Haus</a:t>
            </a:r>
            <a:r>
              <a:rPr lang="en-US" dirty="0" smtClean="0">
                <a:solidFill>
                  <a:srgbClr val="C00000"/>
                </a:solidFill>
                <a:latin typeface="Lucida Calligraphy" pitchFamily="66" charset="0"/>
              </a:rPr>
              <a:t> 34</a:t>
            </a:r>
          </a:p>
          <a:p>
            <a:pPr algn="ctr"/>
            <a:endParaRPr lang="en-US" dirty="0" smtClean="0">
              <a:solidFill>
                <a:srgbClr val="C00000"/>
              </a:solidFill>
              <a:latin typeface="Lucida Calligraphy" pitchFamily="66" charset="0"/>
            </a:endParaRPr>
          </a:p>
          <a:p>
            <a:pPr algn="ctr"/>
            <a:r>
              <a:rPr lang="en-US" dirty="0" err="1" smtClean="0">
                <a:solidFill>
                  <a:srgbClr val="C00000"/>
                </a:solidFill>
                <a:latin typeface="Lucida Calligraphy" pitchFamily="66" charset="0"/>
              </a:rPr>
              <a:t>Telefon</a:t>
            </a:r>
            <a:r>
              <a:rPr lang="ru-RU" dirty="0" smtClean="0">
                <a:solidFill>
                  <a:srgbClr val="C00000"/>
                </a:solidFill>
              </a:rPr>
              <a:t>: +7 (812) 710-90-79, (812) 710-96-25</a:t>
            </a:r>
            <a:endParaRPr lang="en-US" dirty="0" smtClean="0">
              <a:solidFill>
                <a:srgbClr val="C00000"/>
              </a:solidFill>
              <a:latin typeface="Lucida Calligraphy" pitchFamily="66" charset="0"/>
            </a:endParaRPr>
          </a:p>
          <a:p>
            <a:pPr algn="ctr"/>
            <a:endParaRPr lang="en-US" dirty="0" smtClean="0">
              <a:solidFill>
                <a:srgbClr val="C00000"/>
              </a:solidFill>
              <a:latin typeface="Lucida Calligraphy" pitchFamily="66" charset="0"/>
            </a:endParaRPr>
          </a:p>
          <a:p>
            <a:pPr algn="ctr"/>
            <a:r>
              <a:rPr lang="de-DE" dirty="0" smtClean="0">
                <a:solidFill>
                  <a:srgbClr val="C00000"/>
                </a:solidFill>
                <a:latin typeface="Lucida Calligraphy" pitchFamily="66" charset="0"/>
              </a:rPr>
              <a:t>http://www.hermitagemuseum.org</a:t>
            </a:r>
            <a:endParaRPr lang="ru-RU" dirty="0">
              <a:solidFill>
                <a:srgbClr val="C00000"/>
              </a:solidFil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025"/>
                                        </p:tgtEl>
                                        <p:attrNameLst>
                                          <p:attrName>style.visibility</p:attrName>
                                        </p:attrNameLst>
                                      </p:cBhvr>
                                      <p:to>
                                        <p:strVal val="visible"/>
                                      </p:to>
                                    </p:set>
                                    <p:animEffect transition="in" filter="fade">
                                      <p:cBhvr>
                                        <p:cTn id="11" dur="2000"/>
                                        <p:tgtEl>
                                          <p:spTgt spid="1025"/>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2000"/>
                                        <p:tgtEl>
                                          <p:spTgt spid="8"/>
                                        </p:tgtEl>
                                      </p:cBhvr>
                                    </p:animEffect>
                                  </p:childTnLst>
                                </p:cTn>
                              </p:par>
                            </p:childTnLst>
                          </p:cTn>
                        </p:par>
                        <p:par>
                          <p:cTn id="19" fill="hold">
                            <p:stCondLst>
                              <p:cond delay="6000"/>
                            </p:stCondLst>
                            <p:childTnLst>
                              <p:par>
                                <p:cTn id="20" presetID="10"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000"/>
                                        <p:tgtEl>
                                          <p:spTgt spid="9"/>
                                        </p:tgtEl>
                                      </p:cBhvr>
                                    </p:animEffect>
                                  </p:childTnLst>
                                </p:cTn>
                              </p:par>
                            </p:childTnLst>
                          </p:cTn>
                        </p:par>
                        <p:par>
                          <p:cTn id="23" fill="hold">
                            <p:stCondLst>
                              <p:cond delay="8000"/>
                            </p:stCondLst>
                            <p:childTnLst>
                              <p:par>
                                <p:cTn id="24" presetID="31" presetClass="path" presetSubtype="0" repeatCount="indefinite" accel="50000" decel="50000" fill="hold" grpId="1" nodeType="afterEffect">
                                  <p:stCondLst>
                                    <p:cond delay="0"/>
                                  </p:stCondLst>
                                  <p:childTnLst>
                                    <p:animMotion origin="layout" path="M 3.61111E-6 -3.33333E-6 C 0.00364 -0.00416 0.04392 -0.01319 0.05416 -0.06805 C 0.06875 -0.15347 0.05173 -0.19676 0.0934 -0.26504 C 0.11805 -0.3074 0.16701 -0.35046 0.17656 -0.39259 C 0.19705 -0.48842 0.16319 -0.52291 0.12777 -0.53703 C 0.07882 -0.55902 0.01007 -0.45092 -0.02813 -0.30162 C -0.06528 -0.15115 -0.03959 -0.00509 3.61111E-6 -3.33333E-6 Z " pathEditMode="relative" rAng="-26016943" ptsTypes="fffffff">
                                      <p:cBhvr>
                                        <p:cTn id="25" dur="50000" fill="hold"/>
                                        <p:tgtEl>
                                          <p:spTgt spid="9"/>
                                        </p:tgtEl>
                                        <p:attrNameLst>
                                          <p:attrName>ppt_x</p:attrName>
                                          <p:attrName>ppt_y</p:attrName>
                                        </p:attrNameLst>
                                      </p:cBhvr>
                                      <p:rCtr x="55" y="-268"/>
                                    </p:animMotion>
                                  </p:childTnLst>
                                </p:cTn>
                              </p:par>
                            </p:childTnLst>
                          </p:cTn>
                        </p:par>
                      </p:childTnLst>
                    </p:cTn>
                  </p:par>
                </p:childTnLst>
              </p:cTn>
              <p:prevCondLst>
                <p:cond evt="onPrev" delay="0">
                  <p:tgtEl>
                    <p:sldTgt/>
                  </p:tgtEl>
                </p:cond>
              </p:prevCondLst>
              <p:nextCondLst>
                <p:cond evt="onNext" delay="0">
                  <p:tgtEl>
                    <p:sldTgt/>
                  </p:tgtEl>
                </p:cond>
              </p:nextCondLst>
            </p:seq>
            <p:seq concurrent="1" nextAc="seek">
              <p:cTn id="26" restart="whenNotActive" fill="hold" evtFilter="cancelBubble" nodeType="interactiveSeq">
                <p:stCondLst>
                  <p:cond evt="onClick" delay="0">
                    <p:tgtEl>
                      <p:spTgt spid="9"/>
                    </p:tgtEl>
                  </p:cond>
                </p:stCondLst>
                <p:endSync evt="end" delay="0">
                  <p:rtn val="all"/>
                </p:endSync>
                <p:childTnLst>
                  <p:par>
                    <p:cTn id="27" fill="hold">
                      <p:stCondLst>
                        <p:cond delay="0"/>
                      </p:stCondLst>
                      <p:childTnLst>
                        <p:par>
                          <p:cTn id="28" fill="hold">
                            <p:stCondLst>
                              <p:cond delay="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000"/>
                                        <p:tgtEl>
                                          <p:spTgt spid="10"/>
                                        </p:tgtEl>
                                      </p:cBhvr>
                                    </p:animEffect>
                                  </p:childTnLst>
                                </p:cTn>
                              </p:par>
                              <p:par>
                                <p:cTn id="32" presetID="10" presetClass="exit" presetSubtype="0" fill="hold" grpId="1" nodeType="withEffect">
                                  <p:stCondLst>
                                    <p:cond delay="0"/>
                                  </p:stCondLst>
                                  <p:childTnLst>
                                    <p:animEffect transition="out" filter="fade">
                                      <p:cBhvr>
                                        <p:cTn id="33" dur="2000"/>
                                        <p:tgtEl>
                                          <p:spTgt spid="1025"/>
                                        </p:tgtEl>
                                      </p:cBhvr>
                                    </p:animEffect>
                                    <p:set>
                                      <p:cBhvr>
                                        <p:cTn id="34" dur="1" fill="hold">
                                          <p:stCondLst>
                                            <p:cond delay="1999"/>
                                          </p:stCondLst>
                                        </p:cTn>
                                        <p:tgtEl>
                                          <p:spTgt spid="1025"/>
                                        </p:tgtEl>
                                        <p:attrNameLst>
                                          <p:attrName>style.visibility</p:attrName>
                                        </p:attrNameLst>
                                      </p:cBhvr>
                                      <p:to>
                                        <p:strVal val="hidden"/>
                                      </p:to>
                                    </p:set>
                                  </p:childTnLst>
                                </p:cTn>
                              </p:par>
                              <p:par>
                                <p:cTn id="35" presetID="10" presetClass="exit" presetSubtype="0" fill="hold" grpId="2" nodeType="withEffect">
                                  <p:stCondLst>
                                    <p:cond delay="0"/>
                                  </p:stCondLst>
                                  <p:childTnLst>
                                    <p:animEffect transition="out" filter="fade">
                                      <p:cBhvr>
                                        <p:cTn id="36" dur="2000"/>
                                        <p:tgtEl>
                                          <p:spTgt spid="9"/>
                                        </p:tgtEl>
                                      </p:cBhvr>
                                    </p:animEffect>
                                    <p:set>
                                      <p:cBhvr>
                                        <p:cTn id="37" dur="1" fill="hold">
                                          <p:stCondLst>
                                            <p:cond delay="1999"/>
                                          </p:stCondLst>
                                        </p:cTn>
                                        <p:tgtEl>
                                          <p:spTgt spid="9"/>
                                        </p:tgtEl>
                                        <p:attrNameLst>
                                          <p:attrName>style.visibility</p:attrName>
                                        </p:attrNameLst>
                                      </p:cBhvr>
                                      <p:to>
                                        <p:strVal val="hidden"/>
                                      </p:to>
                                    </p:set>
                                  </p:childTnLst>
                                </p:cTn>
                              </p:par>
                            </p:childTnLst>
                          </p:cTn>
                        </p:par>
                      </p:childTnLst>
                    </p:cTn>
                  </p:par>
                </p:childTnLst>
              </p:cTn>
              <p:nextCondLst>
                <p:cond evt="onClick" delay="0">
                  <p:tgtEl>
                    <p:spTgt spid="9"/>
                  </p:tgtEl>
                </p:cond>
              </p:nextCondLst>
            </p:seq>
          </p:childTnLst>
        </p:cTn>
      </p:par>
    </p:tnLst>
    <p:bldLst>
      <p:bldP spid="1025" grpId="0"/>
      <p:bldP spid="1025" grpId="1"/>
      <p:bldP spid="3" grpId="0"/>
      <p:bldP spid="8" grpId="0"/>
      <p:bldP spid="9" grpId="0"/>
      <p:bldP spid="9" grpId="1"/>
      <p:bldP spid="9" grpId="2"/>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show="0">
  <p:cSld>
    <p:bg>
      <p:bgPr>
        <a:blipFill dpi="0" rotWithShape="1">
          <a:blip r:embed="rId2">
            <a:alphaModFix amt="50000"/>
            <a:lum/>
          </a:blip>
          <a:srcRect/>
          <a:stretch>
            <a:fillRect l="-10000" r="-10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0" y="117693"/>
            <a:ext cx="4786314" cy="6740307"/>
          </a:xfrm>
          <a:prstGeom prst="rect">
            <a:avLst/>
          </a:prstGeom>
        </p:spPr>
        <p:txBody>
          <a:bodyPr wrap="square">
            <a:spAutoFit/>
          </a:bodyPr>
          <a:lstStyle/>
          <a:p>
            <a:r>
              <a:rPr lang="de-DE" sz="1600" dirty="0" smtClean="0">
                <a:solidFill>
                  <a:srgbClr val="002060"/>
                </a:solidFill>
                <a:latin typeface="Lucida Calligraphy" pitchFamily="66" charset="0"/>
              </a:rPr>
              <a:t>Wenn die Ermitage das Mekka für Liebhaber der westeuropäischen und der internationalen Kunst allgemein ist, so kommen Verehrer der russischen Kunst im Russischen Museum voll und ganz auf ihre Kosten. Zehn Jahrhunderte Kunstgeschichte offenbaren sich in den knapp 400.000 Exponaten dieses Hauses, das neben der Moskauer Tretjakow-Galerie zu den größten und besten Herbergen der einheimischen Kunst gehört. Hier gibt es alles – von der mittelalterlichen Ikonenmalerei bis zu den Werken zeitgenössischer Petersburger Künstler. Neben den Klassikern der akademischen Schule – etwa </a:t>
            </a:r>
            <a:r>
              <a:rPr lang="de-DE" sz="1600" dirty="0" err="1" smtClean="0">
                <a:solidFill>
                  <a:srgbClr val="002060"/>
                </a:solidFill>
                <a:latin typeface="Lucida Calligraphy" pitchFamily="66" charset="0"/>
              </a:rPr>
              <a:t>Wenezianow</a:t>
            </a:r>
            <a:r>
              <a:rPr lang="de-DE" sz="1600" dirty="0" smtClean="0">
                <a:solidFill>
                  <a:srgbClr val="002060"/>
                </a:solidFill>
                <a:latin typeface="Lucida Calligraphy" pitchFamily="66" charset="0"/>
              </a:rPr>
              <a:t>, </a:t>
            </a:r>
            <a:r>
              <a:rPr lang="de-DE" sz="1600" dirty="0" err="1" smtClean="0">
                <a:solidFill>
                  <a:srgbClr val="002060"/>
                </a:solidFill>
                <a:latin typeface="Lucida Calligraphy" pitchFamily="66" charset="0"/>
              </a:rPr>
              <a:t>Brüllow</a:t>
            </a:r>
            <a:r>
              <a:rPr lang="de-DE" sz="1600" dirty="0" smtClean="0">
                <a:solidFill>
                  <a:srgbClr val="002060"/>
                </a:solidFill>
                <a:latin typeface="Lucida Calligraphy" pitchFamily="66" charset="0"/>
              </a:rPr>
              <a:t>, Iwanow und </a:t>
            </a:r>
            <a:r>
              <a:rPr lang="de-DE" sz="1600" dirty="0" err="1" smtClean="0">
                <a:solidFill>
                  <a:srgbClr val="002060"/>
                </a:solidFill>
                <a:latin typeface="Lucida Calligraphy" pitchFamily="66" charset="0"/>
              </a:rPr>
              <a:t>Fedotow</a:t>
            </a:r>
            <a:r>
              <a:rPr lang="de-DE" sz="1600" dirty="0" smtClean="0">
                <a:solidFill>
                  <a:srgbClr val="002060"/>
                </a:solidFill>
                <a:latin typeface="Lucida Calligraphy" pitchFamily="66" charset="0"/>
              </a:rPr>
              <a:t> –, den „Wanderkünstlern“ </a:t>
            </a:r>
            <a:r>
              <a:rPr lang="de-DE" sz="1600" dirty="0" err="1" smtClean="0">
                <a:solidFill>
                  <a:srgbClr val="002060"/>
                </a:solidFill>
                <a:latin typeface="Lucida Calligraphy" pitchFamily="66" charset="0"/>
              </a:rPr>
              <a:t>Repin</a:t>
            </a:r>
            <a:r>
              <a:rPr lang="de-DE" sz="1600" dirty="0" smtClean="0">
                <a:solidFill>
                  <a:srgbClr val="002060"/>
                </a:solidFill>
                <a:latin typeface="Lucida Calligraphy" pitchFamily="66" charset="0"/>
              </a:rPr>
              <a:t>, </a:t>
            </a:r>
            <a:r>
              <a:rPr lang="de-DE" sz="1600" dirty="0" err="1" smtClean="0">
                <a:solidFill>
                  <a:srgbClr val="002060"/>
                </a:solidFill>
                <a:latin typeface="Lucida Calligraphy" pitchFamily="66" charset="0"/>
              </a:rPr>
              <a:t>Perow</a:t>
            </a:r>
            <a:r>
              <a:rPr lang="de-DE" sz="1600" dirty="0" smtClean="0">
                <a:solidFill>
                  <a:srgbClr val="002060"/>
                </a:solidFill>
                <a:latin typeface="Lucida Calligraphy" pitchFamily="66" charset="0"/>
              </a:rPr>
              <a:t> und </a:t>
            </a:r>
            <a:r>
              <a:rPr lang="de-DE" sz="1600" dirty="0" err="1" smtClean="0">
                <a:solidFill>
                  <a:srgbClr val="002060"/>
                </a:solidFill>
                <a:latin typeface="Lucida Calligraphy" pitchFamily="66" charset="0"/>
              </a:rPr>
              <a:t>Sawrassow</a:t>
            </a:r>
            <a:r>
              <a:rPr lang="de-DE" sz="1600" dirty="0" smtClean="0">
                <a:solidFill>
                  <a:srgbClr val="002060"/>
                </a:solidFill>
                <a:latin typeface="Lucida Calligraphy" pitchFamily="66" charset="0"/>
              </a:rPr>
              <a:t> und den Meistern der „Welt der Kunst“ </a:t>
            </a:r>
            <a:r>
              <a:rPr lang="de-DE" sz="1600" dirty="0" err="1" smtClean="0">
                <a:solidFill>
                  <a:srgbClr val="002060"/>
                </a:solidFill>
                <a:latin typeface="Lucida Calligraphy" pitchFamily="66" charset="0"/>
              </a:rPr>
              <a:t>Benois</a:t>
            </a:r>
            <a:r>
              <a:rPr lang="de-DE" sz="1600" dirty="0" smtClean="0">
                <a:solidFill>
                  <a:srgbClr val="002060"/>
                </a:solidFill>
                <a:latin typeface="Lucida Calligraphy" pitchFamily="66" charset="0"/>
              </a:rPr>
              <a:t>, </a:t>
            </a:r>
            <a:r>
              <a:rPr lang="de-DE" sz="1600" dirty="0" err="1" smtClean="0">
                <a:solidFill>
                  <a:srgbClr val="002060"/>
                </a:solidFill>
                <a:latin typeface="Lucida Calligraphy" pitchFamily="66" charset="0"/>
              </a:rPr>
              <a:t>Dobushinski</a:t>
            </a:r>
            <a:r>
              <a:rPr lang="de-DE" sz="1600" dirty="0" smtClean="0">
                <a:solidFill>
                  <a:srgbClr val="002060"/>
                </a:solidFill>
                <a:latin typeface="Lucida Calligraphy" pitchFamily="66" charset="0"/>
              </a:rPr>
              <a:t> und Bakst besitzt das Russische Museum eine erstklassige Sammlung an Werken der russischen Avantgarde der 1910-1930er Jahre – u.a. </a:t>
            </a:r>
            <a:r>
              <a:rPr lang="de-DE" sz="1600" dirty="0" err="1" smtClean="0">
                <a:solidFill>
                  <a:srgbClr val="002060"/>
                </a:solidFill>
                <a:latin typeface="Lucida Calligraphy" pitchFamily="66" charset="0"/>
              </a:rPr>
              <a:t>Malewitsch</a:t>
            </a:r>
            <a:r>
              <a:rPr lang="de-DE" sz="1600" dirty="0" smtClean="0">
                <a:solidFill>
                  <a:srgbClr val="002060"/>
                </a:solidFill>
                <a:latin typeface="Lucida Calligraphy" pitchFamily="66" charset="0"/>
              </a:rPr>
              <a:t>, Kandinsky und </a:t>
            </a:r>
            <a:r>
              <a:rPr lang="de-DE" sz="1600" dirty="0" err="1" smtClean="0">
                <a:solidFill>
                  <a:srgbClr val="002060"/>
                </a:solidFill>
                <a:latin typeface="Lucida Calligraphy" pitchFamily="66" charset="0"/>
              </a:rPr>
              <a:t>Filonow</a:t>
            </a:r>
            <a:r>
              <a:rPr lang="de-DE" sz="1600" dirty="0" smtClean="0">
                <a:solidFill>
                  <a:srgbClr val="002060"/>
                </a:solidFill>
                <a:latin typeface="Lucida Calligraphy" pitchFamily="66" charset="0"/>
              </a:rPr>
              <a:t>. Und auch der „sozialistische Realismus“ hat hier seinen angestammten Platz.</a:t>
            </a:r>
            <a:endParaRPr lang="ru-RU" sz="1600" dirty="0">
              <a:solidFill>
                <a:srgbClr val="002060"/>
              </a:solidFill>
            </a:endParaRPr>
          </a:p>
        </p:txBody>
      </p:sp>
      <p:sp>
        <p:nvSpPr>
          <p:cNvPr id="4" name="TextBox 3"/>
          <p:cNvSpPr txBox="1"/>
          <p:nvPr/>
        </p:nvSpPr>
        <p:spPr>
          <a:xfrm>
            <a:off x="4572000" y="0"/>
            <a:ext cx="4572000" cy="1938992"/>
          </a:xfrm>
          <a:prstGeom prst="rect">
            <a:avLst/>
          </a:prstGeom>
          <a:noFill/>
        </p:spPr>
        <p:txBody>
          <a:bodyPr wrap="square" rtlCol="0">
            <a:spAutoFit/>
          </a:bodyPr>
          <a:lstStyle/>
          <a:p>
            <a:pPr algn="ctr"/>
            <a:r>
              <a:rPr lang="en-US" sz="6000" dirty="0" err="1" smtClean="0">
                <a:blipFill>
                  <a:blip r:embed="rId3"/>
                  <a:stretch>
                    <a:fillRect/>
                  </a:stretch>
                </a:blipFill>
                <a:latin typeface="Vivaldi" pitchFamily="66" charset="0"/>
              </a:rPr>
              <a:t>Russisches</a:t>
            </a:r>
            <a:r>
              <a:rPr lang="en-US" sz="6000" dirty="0" smtClean="0">
                <a:blipFill>
                  <a:blip r:embed="rId3"/>
                  <a:stretch>
                    <a:fillRect/>
                  </a:stretch>
                </a:blipFill>
                <a:latin typeface="Vivaldi" pitchFamily="66" charset="0"/>
              </a:rPr>
              <a:t> Museum</a:t>
            </a:r>
            <a:endParaRPr lang="ru-RU" sz="6000" dirty="0">
              <a:blipFill>
                <a:blip r:embed="rId3"/>
                <a:stretch>
                  <a:fillRect/>
                </a:stretch>
              </a:blipFill>
            </a:endParaRPr>
          </a:p>
        </p:txBody>
      </p:sp>
      <p:pic>
        <p:nvPicPr>
          <p:cNvPr id="5" name="Picture 2" descr="C:\Documents and Settings\Администратор\Рабочий стол\Временное перемещение\Schuelerwettbewerb\картинки (флаги, карты)\ghjkl.jpg">
            <a:hlinkClick r:id="rId4" action="ppaction://hlinksldjump"/>
          </p:cNvPr>
          <p:cNvPicPr>
            <a:picLocks noChangeAspect="1" noChangeArrowheads="1"/>
          </p:cNvPicPr>
          <p:nvPr/>
        </p:nvPicPr>
        <p:blipFill>
          <a:blip r:embed="rId5" cstate="print">
            <a:lum bright="-10000" contrast="20000"/>
          </a:blip>
          <a:srcRect t="787"/>
          <a:stretch>
            <a:fillRect/>
          </a:stretch>
        </p:blipFill>
        <p:spPr bwMode="auto">
          <a:xfrm>
            <a:off x="7929586" y="5939901"/>
            <a:ext cx="1214414" cy="918100"/>
          </a:xfrm>
          <a:prstGeom prst="rect">
            <a:avLst/>
          </a:prstGeom>
          <a:noFill/>
          <a:effectLst>
            <a:softEdge rad="127000"/>
          </a:effectLst>
        </p:spPr>
      </p:pic>
      <p:sp>
        <p:nvSpPr>
          <p:cNvPr id="18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9" name="TextBox 8"/>
          <p:cNvSpPr txBox="1"/>
          <p:nvPr/>
        </p:nvSpPr>
        <p:spPr>
          <a:xfrm>
            <a:off x="7143768" y="6488668"/>
            <a:ext cx="1571636" cy="369332"/>
          </a:xfrm>
          <a:prstGeom prst="rect">
            <a:avLst/>
          </a:prstGeom>
          <a:noFill/>
        </p:spPr>
        <p:txBody>
          <a:bodyPr wrap="square" rtlCol="0">
            <a:spAutoFit/>
          </a:bodyPr>
          <a:lstStyle/>
          <a:p>
            <a:r>
              <a:rPr lang="de-DE" dirty="0" smtClean="0">
                <a:solidFill>
                  <a:srgbClr val="C00000"/>
                </a:solidFill>
                <a:latin typeface="Lucida Calligraphy" pitchFamily="66" charset="0"/>
              </a:rPr>
              <a:t>zurück</a:t>
            </a:r>
            <a:endParaRPr lang="de-DE" dirty="0">
              <a:solidFill>
                <a:srgbClr val="C00000"/>
              </a:solidFill>
              <a:latin typeface="Lucida Calligraphy" pitchFamily="66" charset="0"/>
            </a:endParaRPr>
          </a:p>
        </p:txBody>
      </p:sp>
      <p:sp>
        <p:nvSpPr>
          <p:cNvPr id="7" name="TextBox 6"/>
          <p:cNvSpPr txBox="1"/>
          <p:nvPr/>
        </p:nvSpPr>
        <p:spPr>
          <a:xfrm>
            <a:off x="5429256" y="5143512"/>
            <a:ext cx="2571768" cy="461665"/>
          </a:xfrm>
          <a:prstGeom prst="rect">
            <a:avLst/>
          </a:prstGeom>
          <a:noFill/>
        </p:spPr>
        <p:txBody>
          <a:bodyPr wrap="square" rtlCol="0">
            <a:spAutoFit/>
          </a:bodyPr>
          <a:lstStyle/>
          <a:p>
            <a:r>
              <a:rPr lang="de-DE" sz="2400" u="sng" dirty="0" smtClean="0">
                <a:solidFill>
                  <a:srgbClr val="C00000"/>
                </a:solidFill>
                <a:latin typeface="Lucida Calligraphy" pitchFamily="66" charset="0"/>
              </a:rPr>
              <a:t>Information</a:t>
            </a:r>
            <a:endParaRPr lang="de-DE" sz="2400" u="sng" dirty="0">
              <a:solidFill>
                <a:srgbClr val="C00000"/>
              </a:solidFill>
              <a:latin typeface="Lucida Calligraphy" pitchFamily="66" charset="0"/>
            </a:endParaRPr>
          </a:p>
        </p:txBody>
      </p:sp>
      <p:sp>
        <p:nvSpPr>
          <p:cNvPr id="8" name="Прямоугольник 7"/>
          <p:cNvSpPr/>
          <p:nvPr/>
        </p:nvSpPr>
        <p:spPr>
          <a:xfrm>
            <a:off x="2857488" y="2357430"/>
            <a:ext cx="4143372" cy="2585323"/>
          </a:xfrm>
          <a:prstGeom prst="rect">
            <a:avLst/>
          </a:prstGeom>
        </p:spPr>
        <p:txBody>
          <a:bodyPr wrap="square">
            <a:spAutoFit/>
          </a:bodyPr>
          <a:lstStyle/>
          <a:p>
            <a:pPr algn="ctr"/>
            <a:r>
              <a:rPr lang="en-US" dirty="0" smtClean="0">
                <a:solidFill>
                  <a:srgbClr val="C00000"/>
                </a:solidFill>
                <a:latin typeface="Lucida Calligraphy" pitchFamily="66" charset="0"/>
              </a:rPr>
              <a:t>Die </a:t>
            </a:r>
            <a:r>
              <a:rPr lang="en-US" dirty="0" err="1" smtClean="0">
                <a:solidFill>
                  <a:srgbClr val="C00000"/>
                </a:solidFill>
                <a:latin typeface="Lucida Calligraphy" pitchFamily="66" charset="0"/>
              </a:rPr>
              <a:t>Adresse</a:t>
            </a:r>
            <a:r>
              <a:rPr lang="ru-RU" dirty="0" smtClean="0">
                <a:solidFill>
                  <a:srgbClr val="C00000"/>
                </a:solidFill>
              </a:rPr>
              <a:t>:</a:t>
            </a:r>
            <a:r>
              <a:rPr lang="en-US" dirty="0" smtClean="0">
                <a:solidFill>
                  <a:srgbClr val="C00000"/>
                </a:solidFill>
                <a:latin typeface="Lucida Calligraphy" pitchFamily="66" charset="0"/>
              </a:rPr>
              <a:t> Sankt-Petersburg, </a:t>
            </a:r>
            <a:r>
              <a:rPr lang="en-US" dirty="0" err="1" smtClean="0">
                <a:solidFill>
                  <a:srgbClr val="C00000"/>
                </a:solidFill>
                <a:latin typeface="Lucida Calligraphy" pitchFamily="66" charset="0"/>
              </a:rPr>
              <a:t>Ingenernaja</a:t>
            </a:r>
            <a:r>
              <a:rPr lang="en-US" dirty="0" smtClean="0">
                <a:solidFill>
                  <a:srgbClr val="C00000"/>
                </a:solidFill>
                <a:latin typeface="Lucida Calligraphy" pitchFamily="66" charset="0"/>
              </a:rPr>
              <a:t> Str., 4</a:t>
            </a:r>
          </a:p>
          <a:p>
            <a:pPr algn="ctr"/>
            <a:endParaRPr lang="en-US" dirty="0" smtClean="0">
              <a:solidFill>
                <a:srgbClr val="C00000"/>
              </a:solidFill>
              <a:latin typeface="Lucida Calligraphy" pitchFamily="66" charset="0"/>
            </a:endParaRPr>
          </a:p>
          <a:p>
            <a:pPr algn="ctr"/>
            <a:r>
              <a:rPr lang="en-US" dirty="0" err="1" smtClean="0">
                <a:solidFill>
                  <a:srgbClr val="C00000"/>
                </a:solidFill>
                <a:latin typeface="Lucida Calligraphy" pitchFamily="66" charset="0"/>
              </a:rPr>
              <a:t>Telefon</a:t>
            </a:r>
            <a:r>
              <a:rPr lang="ru-RU" dirty="0" smtClean="0">
                <a:solidFill>
                  <a:srgbClr val="C00000"/>
                </a:solidFill>
              </a:rPr>
              <a:t>:</a:t>
            </a:r>
            <a:r>
              <a:rPr lang="en-US" dirty="0" smtClean="0">
                <a:solidFill>
                  <a:srgbClr val="C00000"/>
                </a:solidFill>
                <a:latin typeface="Lucida Calligraphy" pitchFamily="66" charset="0"/>
              </a:rPr>
              <a:t> </a:t>
            </a:r>
            <a:r>
              <a:rPr lang="ru-RU" dirty="0" smtClean="0">
                <a:solidFill>
                  <a:srgbClr val="C00000"/>
                </a:solidFill>
              </a:rPr>
              <a:t>+7 (812) 595-42-48</a:t>
            </a:r>
            <a:endParaRPr lang="en-US" dirty="0" smtClean="0">
              <a:solidFill>
                <a:srgbClr val="C00000"/>
              </a:solidFill>
              <a:latin typeface="Lucida Calligraphy" pitchFamily="66" charset="0"/>
            </a:endParaRPr>
          </a:p>
          <a:p>
            <a:pPr algn="ctr"/>
            <a:endParaRPr lang="en-US" dirty="0" smtClean="0">
              <a:solidFill>
                <a:srgbClr val="C00000"/>
              </a:solidFill>
              <a:latin typeface="Lucida Calligraphy" pitchFamily="66" charset="0"/>
            </a:endParaRPr>
          </a:p>
          <a:p>
            <a:pPr algn="ctr"/>
            <a:r>
              <a:rPr lang="de-DE" dirty="0" smtClean="0">
                <a:solidFill>
                  <a:srgbClr val="C00000"/>
                </a:solidFill>
                <a:latin typeface="Lucida Calligraphy" pitchFamily="66" charset="0"/>
              </a:rPr>
              <a:t>http://www.rusmuseum.ru</a:t>
            </a:r>
          </a:p>
          <a:p>
            <a:endParaRPr lang="ru-RU" dirty="0" smtClean="0"/>
          </a:p>
          <a:p>
            <a:endParaRPr lang="en-US" dirty="0" smtClean="0"/>
          </a:p>
          <a:p>
            <a:endParaRPr lang="ru-RU"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2000"/>
                                        <p:tgtEl>
                                          <p:spTgt spid="9"/>
                                        </p:tgtEl>
                                      </p:cBhvr>
                                    </p:animEffect>
                                  </p:childTnLst>
                                </p:cTn>
                              </p:par>
                            </p:childTnLst>
                          </p:cTn>
                        </p:par>
                        <p:par>
                          <p:cTn id="19" fill="hold">
                            <p:stCondLst>
                              <p:cond delay="60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2000"/>
                                        <p:tgtEl>
                                          <p:spTgt spid="7"/>
                                        </p:tgtEl>
                                      </p:cBhvr>
                                    </p:animEffect>
                                  </p:childTnLst>
                                </p:cTn>
                              </p:par>
                            </p:childTnLst>
                          </p:cTn>
                        </p:par>
                        <p:par>
                          <p:cTn id="23" fill="hold">
                            <p:stCondLst>
                              <p:cond delay="8000"/>
                            </p:stCondLst>
                            <p:childTnLst>
                              <p:par>
                                <p:cTn id="24" presetID="31" presetClass="path" presetSubtype="0" repeatCount="indefinite" accel="50000" decel="50000" fill="hold" grpId="1" nodeType="afterEffect">
                                  <p:stCondLst>
                                    <p:cond delay="0"/>
                                  </p:stCondLst>
                                  <p:childTnLst>
                                    <p:animMotion origin="layout" path="M 3.61111E-6 -3.33333E-6 C 0.00364 -0.00416 0.04392 -0.01319 0.05416 -0.06805 C 0.06875 -0.15347 0.05173 -0.19676 0.0934 -0.26504 C 0.11805 -0.3074 0.16701 -0.35046 0.17656 -0.39259 C 0.19705 -0.48842 0.16319 -0.52291 0.12777 -0.53703 C 0.07882 -0.55902 0.01007 -0.45092 -0.02813 -0.30162 C -0.06528 -0.15115 -0.03959 -0.00509 3.61111E-6 -3.33333E-6 Z " pathEditMode="relative" rAng="-26016943" ptsTypes="fffffff">
                                      <p:cBhvr>
                                        <p:cTn id="25" dur="50000" fill="hold"/>
                                        <p:tgtEl>
                                          <p:spTgt spid="7"/>
                                        </p:tgtEl>
                                        <p:attrNameLst>
                                          <p:attrName>ppt_x</p:attrName>
                                          <p:attrName>ppt_y</p:attrName>
                                        </p:attrNameLst>
                                      </p:cBhvr>
                                      <p:rCtr x="55" y="-268"/>
                                    </p:animMotion>
                                  </p:childTnLst>
                                </p:cTn>
                              </p:par>
                            </p:childTnLst>
                          </p:cTn>
                        </p:par>
                      </p:childTnLst>
                    </p:cTn>
                  </p:par>
                </p:childTnLst>
              </p:cTn>
              <p:prevCondLst>
                <p:cond evt="onPrev" delay="0">
                  <p:tgtEl>
                    <p:sldTgt/>
                  </p:tgtEl>
                </p:cond>
              </p:prevCondLst>
              <p:nextCondLst>
                <p:cond evt="onNext" delay="0">
                  <p:tgtEl>
                    <p:sldTgt/>
                  </p:tgtEl>
                </p:cond>
              </p:nextCondLst>
            </p:seq>
            <p:seq concurrent="1" nextAc="seek">
              <p:cTn id="26" restart="whenNotActive" fill="hold" evtFilter="cancelBubble" nodeType="interactiveSeq">
                <p:stCondLst>
                  <p:cond evt="onClick" delay="0">
                    <p:tgtEl>
                      <p:spTgt spid="7"/>
                    </p:tgtEl>
                  </p:cond>
                </p:stCondLst>
                <p:endSync evt="end" delay="0">
                  <p:rtn val="all"/>
                </p:endSync>
                <p:childTnLst>
                  <p:par>
                    <p:cTn id="27" fill="hold">
                      <p:stCondLst>
                        <p:cond delay="0"/>
                      </p:stCondLst>
                      <p:childTnLst>
                        <p:par>
                          <p:cTn id="28" fill="hold">
                            <p:stCondLst>
                              <p:cond delay="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childTnLst>
                                </p:cTn>
                              </p:par>
                              <p:par>
                                <p:cTn id="32" presetID="10" presetClass="exit" presetSubtype="0" fill="hold" grpId="1" nodeType="withEffect">
                                  <p:stCondLst>
                                    <p:cond delay="0"/>
                                  </p:stCondLst>
                                  <p:childTnLst>
                                    <p:animEffect transition="out" filter="fade">
                                      <p:cBhvr>
                                        <p:cTn id="33" dur="2000"/>
                                        <p:tgtEl>
                                          <p:spTgt spid="2"/>
                                        </p:tgtEl>
                                      </p:cBhvr>
                                    </p:animEffect>
                                    <p:set>
                                      <p:cBhvr>
                                        <p:cTn id="34" dur="1" fill="hold">
                                          <p:stCondLst>
                                            <p:cond delay="1999"/>
                                          </p:stCondLst>
                                        </p:cTn>
                                        <p:tgtEl>
                                          <p:spTgt spid="2"/>
                                        </p:tgtEl>
                                        <p:attrNameLst>
                                          <p:attrName>style.visibility</p:attrName>
                                        </p:attrNameLst>
                                      </p:cBhvr>
                                      <p:to>
                                        <p:strVal val="hidden"/>
                                      </p:to>
                                    </p:set>
                                  </p:childTnLst>
                                </p:cTn>
                              </p:par>
                              <p:par>
                                <p:cTn id="35" presetID="10" presetClass="exit" presetSubtype="0" fill="hold" grpId="2" nodeType="withEffect">
                                  <p:stCondLst>
                                    <p:cond delay="0"/>
                                  </p:stCondLst>
                                  <p:childTnLst>
                                    <p:animEffect transition="out" filter="fade">
                                      <p:cBhvr>
                                        <p:cTn id="36" dur="2000"/>
                                        <p:tgtEl>
                                          <p:spTgt spid="7"/>
                                        </p:tgtEl>
                                      </p:cBhvr>
                                    </p:animEffect>
                                    <p:set>
                                      <p:cBhvr>
                                        <p:cTn id="37" dur="1" fill="hold">
                                          <p:stCondLst>
                                            <p:cond delay="1999"/>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childTnLst>
        </p:cTn>
      </p:par>
    </p:tnLst>
    <p:bldLst>
      <p:bldP spid="2" grpId="0"/>
      <p:bldP spid="2" grpId="1"/>
      <p:bldP spid="4" grpId="0"/>
      <p:bldP spid="9" grpId="0"/>
      <p:bldP spid="7" grpId="0"/>
      <p:bldP spid="7" grpId="1"/>
      <p:bldP spid="7" grpId="2"/>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show="0">
  <p:cSld>
    <p:bg>
      <p:bgPr>
        <a:blipFill dpi="0" rotWithShape="1">
          <a:blip r:embed="rId2">
            <a:alphaModFix amt="50000"/>
            <a:lum/>
          </a:blip>
          <a:srcRect/>
          <a:stretch>
            <a:fillRect l="-8000" r="-8000"/>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0" y="117693"/>
            <a:ext cx="5000628" cy="6740307"/>
          </a:xfrm>
          <a:prstGeom prst="rect">
            <a:avLst/>
          </a:prstGeom>
        </p:spPr>
        <p:txBody>
          <a:bodyPr wrap="square">
            <a:spAutoFit/>
          </a:bodyPr>
          <a:lstStyle/>
          <a:p>
            <a:r>
              <a:rPr lang="de-DE" sz="1600" dirty="0" smtClean="0">
                <a:solidFill>
                  <a:srgbClr val="002060"/>
                </a:solidFill>
                <a:latin typeface="Lucida Calligraphy" pitchFamily="66" charset="0"/>
              </a:rPr>
              <a:t>Die Peter-Pauls-Festung ist das unbestrittene Herz der Stadt. Hier wurde am 27. Mai 1703 der Grundstein zur Festung Sankt-</a:t>
            </a:r>
            <a:r>
              <a:rPr lang="de-DE" sz="1600" dirty="0" err="1" smtClean="0">
                <a:solidFill>
                  <a:srgbClr val="002060"/>
                </a:solidFill>
                <a:latin typeface="Lucida Calligraphy" pitchFamily="66" charset="0"/>
              </a:rPr>
              <a:t>Piterburch</a:t>
            </a:r>
            <a:r>
              <a:rPr lang="de-DE" sz="1600" dirty="0" smtClean="0">
                <a:solidFill>
                  <a:srgbClr val="002060"/>
                </a:solidFill>
                <a:latin typeface="Lucida Calligraphy" pitchFamily="66" charset="0"/>
              </a:rPr>
              <a:t> (Zar Peter I., der Gründer, wollte sie auf holländische Art benannt haben) gelegt. Angelegt als Trutzburg gegen die Angriffe der Schweden musste die Peter-Pauls-Festung niemals ihre eigentliche Funktionstüchtigkeit unter Beweis stellen. Stattdessen wurde sie sehr bald zum berühmtesten politischen Gefängnis des zaristischen Russland. Heute ist die Festung eine friedliche Oase in der hypergeschäftigen Riesenstadt: Sie beherbergt das Museum für Stadtgeschichte und ist ein Ort, an dem die Petersburger gerne ihre Freizeit verbringen. Wer die Zeit und Muße hat, kann hier ohne Probleme einen ganzen Tag zubringen.</a:t>
            </a:r>
            <a:br>
              <a:rPr lang="de-DE" sz="1600" dirty="0" smtClean="0">
                <a:solidFill>
                  <a:srgbClr val="002060"/>
                </a:solidFill>
                <a:latin typeface="Lucida Calligraphy" pitchFamily="66" charset="0"/>
              </a:rPr>
            </a:br>
            <a:r>
              <a:rPr lang="de-DE" sz="1600" dirty="0" smtClean="0">
                <a:solidFill>
                  <a:srgbClr val="002060"/>
                </a:solidFill>
                <a:latin typeface="Lucida Calligraphy" pitchFamily="66" charset="0"/>
              </a:rPr>
              <a:t>Vor der Kathedrale befindet sich der Friedhof der Festungs-Kommandanten, eine der ältesten erhaltenen Nekropolen von St. Petersburg. Hier wurden zwischen 1720 und 1907 neunzehn der insgesamt 32 Kommandanten begraben, wobei Orthodoxe und Protestanten einträchtig nebeneinander liegen.</a:t>
            </a:r>
            <a:endParaRPr lang="de-DE" sz="1600" dirty="0">
              <a:solidFill>
                <a:srgbClr val="002060"/>
              </a:solidFill>
            </a:endParaRPr>
          </a:p>
        </p:txBody>
      </p:sp>
      <p:pic>
        <p:nvPicPr>
          <p:cNvPr id="4" name="Picture 2" descr="C:\Documents and Settings\Администратор\Рабочий стол\Временное перемещение\Schuelerwettbewerb\картинки (флаги, карты)\ghjkl.jpg">
            <a:hlinkClick r:id="rId3" action="ppaction://hlinksldjump"/>
          </p:cNvPr>
          <p:cNvPicPr>
            <a:picLocks noChangeAspect="1" noChangeArrowheads="1"/>
          </p:cNvPicPr>
          <p:nvPr/>
        </p:nvPicPr>
        <p:blipFill>
          <a:blip r:embed="rId4" cstate="print">
            <a:lum bright="-10000" contrast="20000"/>
          </a:blip>
          <a:srcRect t="787"/>
          <a:stretch>
            <a:fillRect/>
          </a:stretch>
        </p:blipFill>
        <p:spPr bwMode="auto">
          <a:xfrm>
            <a:off x="7929586" y="5939901"/>
            <a:ext cx="1214414" cy="918100"/>
          </a:xfrm>
          <a:prstGeom prst="rect">
            <a:avLst/>
          </a:prstGeom>
          <a:noFill/>
          <a:effectLst>
            <a:softEdge rad="127000"/>
          </a:effectLst>
        </p:spPr>
      </p:pic>
      <p:sp>
        <p:nvSpPr>
          <p:cNvPr id="6" name="TextBox 5"/>
          <p:cNvSpPr txBox="1"/>
          <p:nvPr/>
        </p:nvSpPr>
        <p:spPr>
          <a:xfrm>
            <a:off x="5143504" y="0"/>
            <a:ext cx="4000496" cy="1938992"/>
          </a:xfrm>
          <a:prstGeom prst="rect">
            <a:avLst/>
          </a:prstGeom>
          <a:noFill/>
        </p:spPr>
        <p:txBody>
          <a:bodyPr wrap="square" rtlCol="0">
            <a:spAutoFit/>
          </a:bodyPr>
          <a:lstStyle/>
          <a:p>
            <a:pPr algn="ctr"/>
            <a:r>
              <a:rPr lang="de-DE" sz="6000" dirty="0" smtClean="0">
                <a:blipFill>
                  <a:blip r:embed="rId5"/>
                  <a:stretch>
                    <a:fillRect/>
                  </a:stretch>
                </a:blipFill>
                <a:latin typeface="Vivaldi" pitchFamily="66" charset="0"/>
              </a:rPr>
              <a:t>Peter-Pauls Festung</a:t>
            </a:r>
            <a:endParaRPr lang="de-DE" sz="6000" dirty="0">
              <a:blipFill>
                <a:blip r:embed="rId5"/>
                <a:stretch>
                  <a:fillRect/>
                </a:stretch>
              </a:blipFill>
            </a:endParaRPr>
          </a:p>
        </p:txBody>
      </p:sp>
      <p:sp>
        <p:nvSpPr>
          <p:cNvPr id="8" name="TextBox 7"/>
          <p:cNvSpPr txBox="1"/>
          <p:nvPr/>
        </p:nvSpPr>
        <p:spPr>
          <a:xfrm>
            <a:off x="7143768" y="6488668"/>
            <a:ext cx="1571636" cy="369332"/>
          </a:xfrm>
          <a:prstGeom prst="rect">
            <a:avLst/>
          </a:prstGeom>
          <a:noFill/>
        </p:spPr>
        <p:txBody>
          <a:bodyPr wrap="square" rtlCol="0">
            <a:spAutoFit/>
          </a:bodyPr>
          <a:lstStyle/>
          <a:p>
            <a:r>
              <a:rPr lang="de-DE" dirty="0" smtClean="0">
                <a:solidFill>
                  <a:srgbClr val="C00000"/>
                </a:solidFill>
                <a:latin typeface="Lucida Calligraphy" pitchFamily="66" charset="0"/>
              </a:rPr>
              <a:t>zurück</a:t>
            </a:r>
            <a:endParaRPr lang="de-DE" dirty="0">
              <a:solidFill>
                <a:srgbClr val="C00000"/>
              </a:solidFill>
              <a:latin typeface="Lucida Calligraphy" pitchFamily="66"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show="0">
  <p:cSld>
    <p:bg>
      <p:bgPr>
        <a:blipFill dpi="0" rotWithShape="1">
          <a:blip r:embed="rId2">
            <a:alphaModFix amt="50000"/>
            <a:lum/>
          </a:blip>
          <a:srcRect/>
          <a:stretch>
            <a:fillRect l="-1000" r="-1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0" y="0"/>
            <a:ext cx="4929190" cy="6740307"/>
          </a:xfrm>
          <a:prstGeom prst="rect">
            <a:avLst/>
          </a:prstGeom>
        </p:spPr>
        <p:txBody>
          <a:bodyPr wrap="square">
            <a:spAutoFit/>
          </a:bodyPr>
          <a:lstStyle/>
          <a:p>
            <a:r>
              <a:rPr lang="de-DE" sz="1600" dirty="0" smtClean="0">
                <a:solidFill>
                  <a:srgbClr val="002060"/>
                </a:solidFill>
                <a:latin typeface="Lucida Calligraphy" pitchFamily="66" charset="0"/>
              </a:rPr>
              <a:t>Die </a:t>
            </a:r>
            <a:r>
              <a:rPr lang="de-DE" sz="1600" dirty="0" err="1" smtClean="0">
                <a:solidFill>
                  <a:srgbClr val="002060"/>
                </a:solidFill>
                <a:latin typeface="Lucida Calligraphy" pitchFamily="66" charset="0"/>
              </a:rPr>
              <a:t>Isaakskathedrale</a:t>
            </a:r>
            <a:r>
              <a:rPr lang="de-DE" sz="1600" dirty="0" smtClean="0">
                <a:solidFill>
                  <a:srgbClr val="002060"/>
                </a:solidFill>
                <a:latin typeface="Lucida Calligraphy" pitchFamily="66" charset="0"/>
              </a:rPr>
              <a:t>, die die Nordseite des </a:t>
            </a:r>
            <a:r>
              <a:rPr lang="de-DE" sz="1600" dirty="0" err="1" smtClean="0">
                <a:solidFill>
                  <a:srgbClr val="002060"/>
                </a:solidFill>
                <a:latin typeface="Lucida Calligraphy" pitchFamily="66" charset="0"/>
              </a:rPr>
              <a:t>Isaaksplatzes</a:t>
            </a:r>
            <a:r>
              <a:rPr lang="de-DE" sz="1600" dirty="0" smtClean="0">
                <a:solidFill>
                  <a:srgbClr val="002060"/>
                </a:solidFill>
                <a:latin typeface="Lucida Calligraphy" pitchFamily="66" charset="0"/>
              </a:rPr>
              <a:t> begrenzt, ist die prächtigste Kirche St. Petersburgs. Darüber hinaus zählt sie mit ihren beinahe schon überdimensionalen Ausmaßen - sie ist 111 m lang, 97 m breit und 101,50 m hoch - zu den größten sakralen Kuppelbauten der Welt.</a:t>
            </a:r>
            <a:br>
              <a:rPr lang="de-DE" sz="1600" dirty="0" smtClean="0">
                <a:solidFill>
                  <a:srgbClr val="002060"/>
                </a:solidFill>
                <a:latin typeface="Lucida Calligraphy" pitchFamily="66" charset="0"/>
              </a:rPr>
            </a:br>
            <a:r>
              <a:rPr lang="de-DE" sz="1600" dirty="0" smtClean="0">
                <a:solidFill>
                  <a:srgbClr val="002060"/>
                </a:solidFill>
                <a:latin typeface="Lucida Calligraphy" pitchFamily="66" charset="0"/>
              </a:rPr>
              <a:t>Gottesdienste fanden hier bis zur Oktoberrevolution statt, 1928 </a:t>
            </a:r>
            <a:r>
              <a:rPr lang="de-DE" sz="1600" dirty="0" err="1" smtClean="0">
                <a:solidFill>
                  <a:srgbClr val="002060"/>
                </a:solidFill>
                <a:latin typeface="Lucida Calligraphy" pitchFamily="66" charset="0"/>
              </a:rPr>
              <a:t>beschloß</a:t>
            </a:r>
            <a:r>
              <a:rPr lang="de-DE" sz="1600" dirty="0" smtClean="0">
                <a:solidFill>
                  <a:srgbClr val="002060"/>
                </a:solidFill>
                <a:latin typeface="Lucida Calligraphy" pitchFamily="66" charset="0"/>
              </a:rPr>
              <a:t> man, die Kirche in ein Museum umzuwandeln, das 1931 seine Tore öffnete. Mit der zunehmenden Religionsfreiheit in der Sowjetunion konnte erstmals 1990 wieder ein Gottesdienst in der Kathedrale abgehalten werden, es folgten im Januar 1991 und 1992 besonders feierliche russisch orthodoxe Weihnachtsgottesdienste.</a:t>
            </a:r>
            <a:br>
              <a:rPr lang="de-DE" sz="1600" dirty="0" smtClean="0">
                <a:solidFill>
                  <a:srgbClr val="002060"/>
                </a:solidFill>
                <a:latin typeface="Lucida Calligraphy" pitchFamily="66" charset="0"/>
              </a:rPr>
            </a:br>
            <a:r>
              <a:rPr lang="de-DE" sz="1600" dirty="0" smtClean="0">
                <a:solidFill>
                  <a:srgbClr val="002060"/>
                </a:solidFill>
                <a:latin typeface="Lucida Calligraphy" pitchFamily="66" charset="0"/>
              </a:rPr>
              <a:t>Eine erste dem hl. Isaak von Dalmatien, dessen Gedenktag mit dem Geburtstag Peters d. </a:t>
            </a:r>
            <a:r>
              <a:rPr lang="de-DE" sz="1600" dirty="0" err="1" smtClean="0">
                <a:solidFill>
                  <a:srgbClr val="002060"/>
                </a:solidFill>
                <a:latin typeface="Lucida Calligraphy" pitchFamily="66" charset="0"/>
              </a:rPr>
              <a:t>Gr</a:t>
            </a:r>
            <a:r>
              <a:rPr lang="de-DE" sz="1600" dirty="0" smtClean="0">
                <a:solidFill>
                  <a:srgbClr val="002060"/>
                </a:solidFill>
                <a:latin typeface="Lucida Calligraphy" pitchFamily="66" charset="0"/>
              </a:rPr>
              <a:t>. zusammenfällt, geweihte Kirche wurde wenige Jahre nach der Gründung von St. Petersburg errichtet. An der Stelle der heutigen </a:t>
            </a:r>
            <a:r>
              <a:rPr lang="de-DE" sz="1600" dirty="0" err="1" smtClean="0">
                <a:solidFill>
                  <a:srgbClr val="002060"/>
                </a:solidFill>
                <a:latin typeface="Lucida Calligraphy" pitchFamily="66" charset="0"/>
              </a:rPr>
              <a:t>Isaakskathedrale</a:t>
            </a:r>
            <a:r>
              <a:rPr lang="de-DE" sz="1600" dirty="0" smtClean="0">
                <a:solidFill>
                  <a:srgbClr val="002060"/>
                </a:solidFill>
                <a:latin typeface="Lucida Calligraphy" pitchFamily="66" charset="0"/>
              </a:rPr>
              <a:t> entstand in den Jahren 1768-1802 ein Kirchenbau, der jedoch schon bald nach seiner Vollendung als nicht imposant genug erschien.</a:t>
            </a:r>
            <a:endParaRPr lang="ru-RU" sz="1600" dirty="0">
              <a:solidFill>
                <a:srgbClr val="002060"/>
              </a:solidFill>
            </a:endParaRPr>
          </a:p>
        </p:txBody>
      </p:sp>
      <p:sp>
        <p:nvSpPr>
          <p:cNvPr id="3" name="TextBox 2"/>
          <p:cNvSpPr txBox="1"/>
          <p:nvPr/>
        </p:nvSpPr>
        <p:spPr>
          <a:xfrm>
            <a:off x="5072066" y="0"/>
            <a:ext cx="4071934" cy="1938992"/>
          </a:xfrm>
          <a:prstGeom prst="rect">
            <a:avLst/>
          </a:prstGeom>
          <a:noFill/>
        </p:spPr>
        <p:txBody>
          <a:bodyPr wrap="square" rtlCol="0">
            <a:spAutoFit/>
          </a:bodyPr>
          <a:lstStyle/>
          <a:p>
            <a:pPr algn="ctr"/>
            <a:r>
              <a:rPr lang="de-DE" sz="6000" dirty="0" smtClean="0">
                <a:blipFill>
                  <a:blip r:embed="rId3"/>
                  <a:stretch>
                    <a:fillRect/>
                  </a:stretch>
                </a:blipFill>
                <a:latin typeface="Vivaldi" pitchFamily="66" charset="0"/>
              </a:rPr>
              <a:t>Die Isaak Kathedrale</a:t>
            </a:r>
            <a:endParaRPr lang="de-DE" sz="6000" dirty="0">
              <a:blipFill>
                <a:blip r:embed="rId3"/>
                <a:stretch>
                  <a:fillRect/>
                </a:stretch>
              </a:blipFill>
            </a:endParaRPr>
          </a:p>
        </p:txBody>
      </p:sp>
      <p:pic>
        <p:nvPicPr>
          <p:cNvPr id="4" name="Picture 2" descr="C:\Documents and Settings\Администратор\Рабочий стол\Временное перемещение\Schuelerwettbewerb\картинки (флаги, карты)\ghjkl.jpg">
            <a:hlinkClick r:id="rId4" action="ppaction://hlinksldjump"/>
          </p:cNvPr>
          <p:cNvPicPr>
            <a:picLocks noChangeAspect="1" noChangeArrowheads="1"/>
          </p:cNvPicPr>
          <p:nvPr/>
        </p:nvPicPr>
        <p:blipFill>
          <a:blip r:embed="rId5" cstate="print">
            <a:lum bright="-10000" contrast="20000"/>
          </a:blip>
          <a:srcRect t="787"/>
          <a:stretch>
            <a:fillRect/>
          </a:stretch>
        </p:blipFill>
        <p:spPr bwMode="auto">
          <a:xfrm>
            <a:off x="7929586" y="5939901"/>
            <a:ext cx="1214414" cy="918100"/>
          </a:xfrm>
          <a:prstGeom prst="rect">
            <a:avLst/>
          </a:prstGeom>
          <a:noFill/>
          <a:effectLst>
            <a:softEdge rad="127000"/>
          </a:effectLst>
        </p:spPr>
      </p:pic>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10" name="TextBox 9"/>
          <p:cNvSpPr txBox="1"/>
          <p:nvPr/>
        </p:nvSpPr>
        <p:spPr>
          <a:xfrm>
            <a:off x="7143768" y="6488668"/>
            <a:ext cx="1571636" cy="369332"/>
          </a:xfrm>
          <a:prstGeom prst="rect">
            <a:avLst/>
          </a:prstGeom>
          <a:noFill/>
        </p:spPr>
        <p:txBody>
          <a:bodyPr wrap="square" rtlCol="0">
            <a:spAutoFit/>
          </a:bodyPr>
          <a:lstStyle/>
          <a:p>
            <a:r>
              <a:rPr lang="de-DE" dirty="0" smtClean="0">
                <a:solidFill>
                  <a:srgbClr val="C00000"/>
                </a:solidFill>
                <a:latin typeface="Lucida Calligraphy" pitchFamily="66" charset="0"/>
              </a:rPr>
              <a:t>zurück</a:t>
            </a:r>
            <a:endParaRPr lang="de-DE" dirty="0">
              <a:solidFill>
                <a:srgbClr val="C00000"/>
              </a:solidFill>
              <a:latin typeface="Lucida Calligraphy" pitchFamily="66" charset="0"/>
            </a:endParaRPr>
          </a:p>
        </p:txBody>
      </p:sp>
      <p:sp>
        <p:nvSpPr>
          <p:cNvPr id="7" name="TextBox 6"/>
          <p:cNvSpPr txBox="1"/>
          <p:nvPr/>
        </p:nvSpPr>
        <p:spPr>
          <a:xfrm>
            <a:off x="5429256" y="5143512"/>
            <a:ext cx="2571768" cy="461665"/>
          </a:xfrm>
          <a:prstGeom prst="rect">
            <a:avLst/>
          </a:prstGeom>
          <a:noFill/>
        </p:spPr>
        <p:txBody>
          <a:bodyPr wrap="square" rtlCol="0">
            <a:spAutoFit/>
          </a:bodyPr>
          <a:lstStyle/>
          <a:p>
            <a:r>
              <a:rPr lang="de-DE" sz="2400" u="sng" dirty="0" smtClean="0">
                <a:solidFill>
                  <a:srgbClr val="C00000"/>
                </a:solidFill>
                <a:latin typeface="Lucida Calligraphy" pitchFamily="66" charset="0"/>
              </a:rPr>
              <a:t>Information</a:t>
            </a:r>
            <a:endParaRPr lang="de-DE" sz="2400" u="sng" dirty="0">
              <a:solidFill>
                <a:srgbClr val="C00000"/>
              </a:solidFill>
              <a:latin typeface="Lucida Calligraphy" pitchFamily="66" charset="0"/>
            </a:endParaRPr>
          </a:p>
        </p:txBody>
      </p:sp>
      <p:sp>
        <p:nvSpPr>
          <p:cNvPr id="8" name="Прямоугольник 7"/>
          <p:cNvSpPr/>
          <p:nvPr/>
        </p:nvSpPr>
        <p:spPr>
          <a:xfrm>
            <a:off x="2214546" y="2857496"/>
            <a:ext cx="4857752" cy="1754326"/>
          </a:xfrm>
          <a:prstGeom prst="rect">
            <a:avLst/>
          </a:prstGeom>
        </p:spPr>
        <p:txBody>
          <a:bodyPr wrap="square">
            <a:spAutoFit/>
          </a:bodyPr>
          <a:lstStyle/>
          <a:p>
            <a:pPr algn="ctr"/>
            <a:r>
              <a:rPr lang="en-US" dirty="0" smtClean="0">
                <a:solidFill>
                  <a:srgbClr val="C00000"/>
                </a:solidFill>
                <a:latin typeface="Lucida Calligraphy" pitchFamily="66" charset="0"/>
              </a:rPr>
              <a:t>Die </a:t>
            </a:r>
            <a:r>
              <a:rPr lang="de-DE" dirty="0" smtClean="0">
                <a:solidFill>
                  <a:srgbClr val="C00000"/>
                </a:solidFill>
                <a:latin typeface="Lucida Calligraphy" pitchFamily="66" charset="0"/>
              </a:rPr>
              <a:t>Adresse</a:t>
            </a:r>
            <a:r>
              <a:rPr lang="ru-RU" dirty="0" smtClean="0">
                <a:solidFill>
                  <a:srgbClr val="C00000"/>
                </a:solidFill>
              </a:rPr>
              <a:t>:</a:t>
            </a:r>
            <a:r>
              <a:rPr lang="en-US" dirty="0" smtClean="0">
                <a:solidFill>
                  <a:srgbClr val="C00000"/>
                </a:solidFill>
                <a:latin typeface="Lucida Calligraphy" pitchFamily="66" charset="0"/>
              </a:rPr>
              <a:t> Sankt-Petersburg,</a:t>
            </a:r>
            <a:endParaRPr lang="ru-RU" dirty="0" smtClean="0">
              <a:solidFill>
                <a:srgbClr val="C00000"/>
              </a:solidFill>
            </a:endParaRPr>
          </a:p>
          <a:p>
            <a:pPr algn="ctr"/>
            <a:r>
              <a:rPr lang="en-US" dirty="0" err="1" smtClean="0">
                <a:solidFill>
                  <a:srgbClr val="C00000"/>
                </a:solidFill>
                <a:latin typeface="Lucida Calligraphy" pitchFamily="66" charset="0"/>
              </a:rPr>
              <a:t>Isaaksplatz</a:t>
            </a:r>
            <a:endParaRPr lang="en-US" dirty="0" smtClean="0">
              <a:solidFill>
                <a:srgbClr val="C00000"/>
              </a:solidFill>
              <a:latin typeface="Lucida Calligraphy" pitchFamily="66" charset="0"/>
            </a:endParaRPr>
          </a:p>
          <a:p>
            <a:pPr algn="ctr"/>
            <a:endParaRPr lang="en-US" dirty="0" smtClean="0">
              <a:solidFill>
                <a:srgbClr val="C00000"/>
              </a:solidFill>
              <a:latin typeface="Lucida Calligraphy" pitchFamily="66" charset="0"/>
            </a:endParaRPr>
          </a:p>
          <a:p>
            <a:pPr algn="ctr"/>
            <a:r>
              <a:rPr lang="de-DE" dirty="0" smtClean="0">
                <a:solidFill>
                  <a:srgbClr val="C00000"/>
                </a:solidFill>
                <a:latin typeface="Lucida Calligraphy" pitchFamily="66" charset="0"/>
              </a:rPr>
              <a:t>http://www.cathedral.ru</a:t>
            </a:r>
            <a:endParaRPr lang="ru-RU" dirty="0" smtClean="0">
              <a:solidFill>
                <a:srgbClr val="C00000"/>
              </a:solidFill>
            </a:endParaRPr>
          </a:p>
          <a:p>
            <a:endParaRPr lang="en-US" dirty="0" smtClean="0"/>
          </a:p>
          <a:p>
            <a:r>
              <a:rPr lang="ru-RU" dirty="0" smtClean="0"/>
              <a:t>  </a:t>
            </a:r>
            <a:endParaRPr lang="ru-RU"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2000"/>
                                        <p:tgtEl>
                                          <p:spTgt spid="10"/>
                                        </p:tgtEl>
                                      </p:cBhvr>
                                    </p:animEffect>
                                  </p:childTnLst>
                                </p:cTn>
                              </p:par>
                            </p:childTnLst>
                          </p:cTn>
                        </p:par>
                        <p:par>
                          <p:cTn id="19" fill="hold">
                            <p:stCondLst>
                              <p:cond delay="60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2000"/>
                                        <p:tgtEl>
                                          <p:spTgt spid="7"/>
                                        </p:tgtEl>
                                      </p:cBhvr>
                                    </p:animEffect>
                                  </p:childTnLst>
                                </p:cTn>
                              </p:par>
                            </p:childTnLst>
                          </p:cTn>
                        </p:par>
                        <p:par>
                          <p:cTn id="23" fill="hold">
                            <p:stCondLst>
                              <p:cond delay="8000"/>
                            </p:stCondLst>
                            <p:childTnLst>
                              <p:par>
                                <p:cTn id="24" presetID="31" presetClass="path" presetSubtype="0" repeatCount="indefinite" accel="50000" decel="50000" fill="hold" grpId="1" nodeType="afterEffect">
                                  <p:stCondLst>
                                    <p:cond delay="0"/>
                                  </p:stCondLst>
                                  <p:childTnLst>
                                    <p:animMotion origin="layout" path="M 3.61111E-6 -3.33333E-6 C 0.00364 -0.00416 0.04392 -0.01319 0.05416 -0.06805 C 0.06875 -0.15347 0.05173 -0.19676 0.0934 -0.26504 C 0.11805 -0.3074 0.16701 -0.35046 0.17656 -0.39259 C 0.19705 -0.48842 0.16319 -0.52291 0.12777 -0.53703 C 0.07882 -0.55902 0.01007 -0.45092 -0.02813 -0.30162 C -0.06528 -0.15115 -0.03959 -0.00509 3.61111E-6 -3.33333E-6 Z " pathEditMode="relative" rAng="-26016943" ptsTypes="fffffff">
                                      <p:cBhvr>
                                        <p:cTn id="25" dur="50000" fill="hold"/>
                                        <p:tgtEl>
                                          <p:spTgt spid="7"/>
                                        </p:tgtEl>
                                        <p:attrNameLst>
                                          <p:attrName>ppt_x</p:attrName>
                                          <p:attrName>ppt_y</p:attrName>
                                        </p:attrNameLst>
                                      </p:cBhvr>
                                      <p:rCtr x="55" y="-268"/>
                                    </p:animMotion>
                                  </p:childTnLst>
                                </p:cTn>
                              </p:par>
                            </p:childTnLst>
                          </p:cTn>
                        </p:par>
                      </p:childTnLst>
                    </p:cTn>
                  </p:par>
                </p:childTnLst>
              </p:cTn>
              <p:prevCondLst>
                <p:cond evt="onPrev" delay="0">
                  <p:tgtEl>
                    <p:sldTgt/>
                  </p:tgtEl>
                </p:cond>
              </p:prevCondLst>
              <p:nextCondLst>
                <p:cond evt="onNext" delay="0">
                  <p:tgtEl>
                    <p:sldTgt/>
                  </p:tgtEl>
                </p:cond>
              </p:nextCondLst>
            </p:seq>
            <p:seq concurrent="1" nextAc="seek">
              <p:cTn id="26" restart="whenNotActive" fill="hold" evtFilter="cancelBubble" nodeType="interactiveSeq">
                <p:stCondLst>
                  <p:cond evt="onClick" delay="0">
                    <p:tgtEl>
                      <p:spTgt spid="7"/>
                    </p:tgtEl>
                  </p:cond>
                </p:stCondLst>
                <p:endSync evt="end" delay="0">
                  <p:rtn val="all"/>
                </p:endSync>
                <p:childTnLst>
                  <p:par>
                    <p:cTn id="27" fill="hold">
                      <p:stCondLst>
                        <p:cond delay="0"/>
                      </p:stCondLst>
                      <p:childTnLst>
                        <p:par>
                          <p:cTn id="28" fill="hold">
                            <p:stCondLst>
                              <p:cond delay="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childTnLst>
                                </p:cTn>
                              </p:par>
                              <p:par>
                                <p:cTn id="32" presetID="10" presetClass="exit" presetSubtype="0" fill="hold" grpId="1" nodeType="withEffect">
                                  <p:stCondLst>
                                    <p:cond delay="0"/>
                                  </p:stCondLst>
                                  <p:childTnLst>
                                    <p:animEffect transition="out" filter="fade">
                                      <p:cBhvr>
                                        <p:cTn id="33" dur="2000"/>
                                        <p:tgtEl>
                                          <p:spTgt spid="2"/>
                                        </p:tgtEl>
                                      </p:cBhvr>
                                    </p:animEffect>
                                    <p:set>
                                      <p:cBhvr>
                                        <p:cTn id="34" dur="1" fill="hold">
                                          <p:stCondLst>
                                            <p:cond delay="1999"/>
                                          </p:stCondLst>
                                        </p:cTn>
                                        <p:tgtEl>
                                          <p:spTgt spid="2"/>
                                        </p:tgtEl>
                                        <p:attrNameLst>
                                          <p:attrName>style.visibility</p:attrName>
                                        </p:attrNameLst>
                                      </p:cBhvr>
                                      <p:to>
                                        <p:strVal val="hidden"/>
                                      </p:to>
                                    </p:set>
                                  </p:childTnLst>
                                </p:cTn>
                              </p:par>
                              <p:par>
                                <p:cTn id="35" presetID="10" presetClass="exit" presetSubtype="0" fill="hold" grpId="2" nodeType="withEffect">
                                  <p:stCondLst>
                                    <p:cond delay="0"/>
                                  </p:stCondLst>
                                  <p:childTnLst>
                                    <p:animEffect transition="out" filter="fade">
                                      <p:cBhvr>
                                        <p:cTn id="36" dur="2000"/>
                                        <p:tgtEl>
                                          <p:spTgt spid="7"/>
                                        </p:tgtEl>
                                      </p:cBhvr>
                                    </p:animEffect>
                                    <p:set>
                                      <p:cBhvr>
                                        <p:cTn id="37" dur="1" fill="hold">
                                          <p:stCondLst>
                                            <p:cond delay="1999"/>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childTnLst>
        </p:cTn>
      </p:par>
    </p:tnLst>
    <p:bldLst>
      <p:bldP spid="2" grpId="0"/>
      <p:bldP spid="2" grpId="1"/>
      <p:bldP spid="3" grpId="0"/>
      <p:bldP spid="10" grpId="0"/>
      <p:bldP spid="7" grpId="0"/>
      <p:bldP spid="7" grpId="1"/>
      <p:bldP spid="7" grpId="2"/>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show="0">
  <p:cSld>
    <p:bg>
      <p:bgPr>
        <a:blipFill dpi="0" rotWithShape="1">
          <a:blip r:embed="rId2">
            <a:alphaModFix amt="50000"/>
            <a:lum/>
          </a:blip>
          <a:srcRect/>
          <a:stretch>
            <a:fillRect l="-1000" r="-1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0" y="0"/>
            <a:ext cx="5143504" cy="7017306"/>
          </a:xfrm>
          <a:prstGeom prst="rect">
            <a:avLst/>
          </a:prstGeom>
        </p:spPr>
        <p:txBody>
          <a:bodyPr wrap="square">
            <a:spAutoFit/>
          </a:bodyPr>
          <a:lstStyle/>
          <a:p>
            <a:r>
              <a:rPr lang="de-DE" sz="1400" dirty="0" smtClean="0">
                <a:solidFill>
                  <a:srgbClr val="002060"/>
                </a:solidFill>
                <a:latin typeface="Lucida Calligraphy" pitchFamily="66" charset="0"/>
              </a:rPr>
              <a:t>Diese erstaunliche russische Kirche wurde an der Stelle gebaut, wo Kaiser Alexander II am 1. März</a:t>
            </a:r>
            <a:r>
              <a:rPr lang="en-US" sz="1400" dirty="0" smtClean="0">
                <a:solidFill>
                  <a:srgbClr val="002060"/>
                </a:solidFill>
                <a:latin typeface="Lucida Calligraphy" pitchFamily="66" charset="0"/>
              </a:rPr>
              <a:t> 1881 </a:t>
            </a:r>
            <a:r>
              <a:rPr lang="de-DE" sz="1400" dirty="0" smtClean="0">
                <a:solidFill>
                  <a:srgbClr val="002060"/>
                </a:solidFill>
                <a:latin typeface="Lucida Calligraphy" pitchFamily="66" charset="0"/>
              </a:rPr>
              <a:t>ermordet worden ist</a:t>
            </a:r>
            <a:r>
              <a:rPr lang="en-US" sz="1400" dirty="0" smtClean="0">
                <a:solidFill>
                  <a:srgbClr val="002060"/>
                </a:solidFill>
                <a:latin typeface="Lucida Calligraphy" pitchFamily="66" charset="0"/>
              </a:rPr>
              <a:t>. </a:t>
            </a:r>
            <a:r>
              <a:rPr lang="de-DE" sz="1400" dirty="0" smtClean="0">
                <a:solidFill>
                  <a:srgbClr val="002060"/>
                </a:solidFill>
                <a:latin typeface="Lucida Calligraphy" pitchFamily="66" charset="0"/>
              </a:rPr>
              <a:t>Gebaut zwischen 1883 und 1907, wurde die Kirche entworfen, beeinflusst von dem Geist des Sechszehnten und Siebzehnten Jahrhundert und inspiriert von der St. </a:t>
            </a:r>
            <a:r>
              <a:rPr lang="de-DE" sz="1400" dirty="0" err="1" smtClean="0">
                <a:solidFill>
                  <a:srgbClr val="002060"/>
                </a:solidFill>
                <a:latin typeface="Lucida Calligraphy" pitchFamily="66" charset="0"/>
              </a:rPr>
              <a:t>Bassil’s</a:t>
            </a:r>
            <a:r>
              <a:rPr lang="de-DE" sz="1400" dirty="0" smtClean="0">
                <a:solidFill>
                  <a:srgbClr val="002060"/>
                </a:solidFill>
                <a:latin typeface="Lucida Calligraphy" pitchFamily="66" charset="0"/>
              </a:rPr>
              <a:t> Kirche in Moskau. </a:t>
            </a:r>
            <a:br>
              <a:rPr lang="de-DE" sz="1400" dirty="0" smtClean="0">
                <a:solidFill>
                  <a:srgbClr val="002060"/>
                </a:solidFill>
                <a:latin typeface="Lucida Calligraphy" pitchFamily="66" charset="0"/>
              </a:rPr>
            </a:br>
            <a:r>
              <a:rPr lang="de-DE" sz="1400" dirty="0" smtClean="0">
                <a:solidFill>
                  <a:srgbClr val="002060"/>
                </a:solidFill>
                <a:latin typeface="Lucida Calligraphy" pitchFamily="66" charset="0"/>
              </a:rPr>
              <a:t>Das Interieur der Kirche, eines Denkmals dem verstorbenen Kaiser Alexander II, wurde mit verschiedenen Farbtönen von Marmor und Mosaik geschmückt. </a:t>
            </a:r>
            <a:br>
              <a:rPr lang="de-DE" sz="1400" dirty="0" smtClean="0">
                <a:solidFill>
                  <a:srgbClr val="002060"/>
                </a:solidFill>
                <a:latin typeface="Lucida Calligraphy" pitchFamily="66" charset="0"/>
              </a:rPr>
            </a:br>
            <a:r>
              <a:rPr lang="de-DE" sz="1400" dirty="0" smtClean="0">
                <a:solidFill>
                  <a:srgbClr val="002060"/>
                </a:solidFill>
                <a:latin typeface="Lucida Calligraphy" pitchFamily="66" charset="0"/>
              </a:rPr>
              <a:t>Nach der Oktoberrevolution in 1917 traf die Kirche ein trauriges Schicksal, das auch eine riesige Zahl von Kirchen getroffen hatte, in den 1920er wurde es geschlossen.</a:t>
            </a:r>
            <a:br>
              <a:rPr lang="de-DE" sz="1400" dirty="0" smtClean="0">
                <a:solidFill>
                  <a:srgbClr val="002060"/>
                </a:solidFill>
                <a:latin typeface="Lucida Calligraphy" pitchFamily="66" charset="0"/>
              </a:rPr>
            </a:br>
            <a:r>
              <a:rPr lang="de-DE" sz="1400" dirty="0" smtClean="0">
                <a:solidFill>
                  <a:srgbClr val="002060"/>
                </a:solidFill>
                <a:latin typeface="Lucida Calligraphy" pitchFamily="66" charset="0"/>
              </a:rPr>
              <a:t>Seither dienste es als Treffpunkt für diejenigen, die die sowjetische Regierung </a:t>
            </a:r>
            <a:r>
              <a:rPr lang="de-DE" sz="1400" dirty="0" err="1" smtClean="0">
                <a:solidFill>
                  <a:srgbClr val="002060"/>
                </a:solidFill>
                <a:latin typeface="Lucida Calligraphy" pitchFamily="66" charset="0"/>
              </a:rPr>
              <a:t>propagandierten</a:t>
            </a:r>
            <a:r>
              <a:rPr lang="de-DE" sz="1400" dirty="0" smtClean="0">
                <a:solidFill>
                  <a:srgbClr val="002060"/>
                </a:solidFill>
                <a:latin typeface="Lucida Calligraphy" pitchFamily="66" charset="0"/>
              </a:rPr>
              <a:t> und mit der Zeit fiel die Kirche zum Zerfall. Oft wurde es vorgeschlagen, dass man die Kirche abreißen solle, da sie eine christliche Einrichtung ist und in einem atheistischen Land nicht geduldet werden kann. </a:t>
            </a:r>
            <a:r>
              <a:rPr lang="en-US" sz="1400" dirty="0" smtClean="0">
                <a:solidFill>
                  <a:srgbClr val="002060"/>
                </a:solidFill>
                <a:latin typeface="Lucida Calligraphy" pitchFamily="66" charset="0"/>
              </a:rPr>
              <a:t/>
            </a:r>
            <a:br>
              <a:rPr lang="en-US" sz="1400" dirty="0" smtClean="0">
                <a:solidFill>
                  <a:srgbClr val="002060"/>
                </a:solidFill>
                <a:latin typeface="Lucida Calligraphy" pitchFamily="66" charset="0"/>
              </a:rPr>
            </a:br>
            <a:r>
              <a:rPr lang="de-DE" sz="1400" dirty="0" smtClean="0">
                <a:solidFill>
                  <a:srgbClr val="002060"/>
                </a:solidFill>
                <a:latin typeface="Lucida Calligraphy" pitchFamily="66" charset="0"/>
              </a:rPr>
              <a:t>Es ist wahrlich ein Wunder, dass die Kirche diese Periode überlebt hat. In 1970 brachte man „Unseren Retter“ unter die Obhut und Management von St. Isaac Kathedrale, die ein Programm der Wiederherstellung eingeführt hat, die wiederum ganze 25 Jahre gelastet hatte.</a:t>
            </a:r>
            <a:br>
              <a:rPr lang="de-DE" sz="1400" dirty="0" smtClean="0">
                <a:solidFill>
                  <a:srgbClr val="002060"/>
                </a:solidFill>
                <a:latin typeface="Lucida Calligraphy" pitchFamily="66" charset="0"/>
              </a:rPr>
            </a:br>
            <a:r>
              <a:rPr lang="de-DE" sz="1400" dirty="0" smtClean="0">
                <a:solidFill>
                  <a:srgbClr val="002060"/>
                </a:solidFill>
                <a:latin typeface="Lucida Calligraphy" pitchFamily="66" charset="0"/>
              </a:rPr>
              <a:t>Heute wurden die Zwiebeltürme der Kirche vergoldet, und dem Inneren wird verholfen zu seinem ehemaligen Ruhm wieder zu finden</a:t>
            </a:r>
            <a:r>
              <a:rPr lang="en-US" sz="1400" dirty="0" smtClean="0">
                <a:solidFill>
                  <a:srgbClr val="002060"/>
                </a:solidFill>
                <a:latin typeface="Lucida Calligraphy" pitchFamily="66" charset="0"/>
              </a:rPr>
              <a:t>. </a:t>
            </a:r>
            <a:r>
              <a:rPr lang="de-DE" sz="1400" dirty="0" smtClean="0">
                <a:solidFill>
                  <a:srgbClr val="002060"/>
                </a:solidFill>
                <a:latin typeface="Lucida Calligraphy" pitchFamily="66" charset="0"/>
              </a:rPr>
              <a:t>Nun ist die Kirche </a:t>
            </a:r>
            <a:r>
              <a:rPr lang="de-DE" sz="1400" dirty="0" err="1" smtClean="0">
                <a:solidFill>
                  <a:srgbClr val="002060"/>
                </a:solidFill>
                <a:latin typeface="Lucida Calligraphy" pitchFamily="66" charset="0"/>
              </a:rPr>
              <a:t>fü</a:t>
            </a:r>
            <a:r>
              <a:rPr lang="en-US" sz="1400" dirty="0" smtClean="0">
                <a:solidFill>
                  <a:srgbClr val="002060"/>
                </a:solidFill>
                <a:latin typeface="Lucida Calligraphy" pitchFamily="66" charset="0"/>
              </a:rPr>
              <a:t>r</a:t>
            </a:r>
            <a:r>
              <a:rPr lang="ru-RU" sz="1400" dirty="0" smtClean="0">
                <a:solidFill>
                  <a:srgbClr val="002060"/>
                </a:solidFill>
                <a:latin typeface="Lucida Calligraphy" pitchFamily="66" charset="0"/>
              </a:rPr>
              <a:t> </a:t>
            </a:r>
            <a:r>
              <a:rPr lang="en-US" sz="1400" dirty="0" smtClean="0">
                <a:solidFill>
                  <a:srgbClr val="002060"/>
                </a:solidFill>
                <a:latin typeface="Lucida Calligraphy" pitchFamily="66" charset="0"/>
              </a:rPr>
              <a:t>das </a:t>
            </a:r>
            <a:r>
              <a:rPr lang="de-DE" sz="1400" dirty="0" smtClean="0">
                <a:solidFill>
                  <a:srgbClr val="002060"/>
                </a:solidFill>
                <a:latin typeface="Lucida Calligraphy" pitchFamily="66" charset="0"/>
              </a:rPr>
              <a:t>Publikum offen</a:t>
            </a:r>
            <a:r>
              <a:rPr lang="en-US" sz="1400" dirty="0" smtClean="0">
                <a:solidFill>
                  <a:srgbClr val="002060"/>
                </a:solidFill>
                <a:latin typeface="Lucida Calligraphy" pitchFamily="66" charset="0"/>
              </a:rPr>
              <a:t>.</a:t>
            </a:r>
          </a:p>
          <a:p>
            <a:endParaRPr lang="ru-RU" sz="1600" dirty="0"/>
          </a:p>
        </p:txBody>
      </p:sp>
      <p:sp>
        <p:nvSpPr>
          <p:cNvPr id="3" name="TextBox 2"/>
          <p:cNvSpPr txBox="1"/>
          <p:nvPr/>
        </p:nvSpPr>
        <p:spPr>
          <a:xfrm>
            <a:off x="5143504" y="0"/>
            <a:ext cx="4000496" cy="2585323"/>
          </a:xfrm>
          <a:prstGeom prst="rect">
            <a:avLst/>
          </a:prstGeom>
          <a:noFill/>
        </p:spPr>
        <p:txBody>
          <a:bodyPr wrap="square" rtlCol="0">
            <a:spAutoFit/>
          </a:bodyPr>
          <a:lstStyle/>
          <a:p>
            <a:pPr algn="ctr"/>
            <a:r>
              <a:rPr lang="de-DE" sz="5400" dirty="0" smtClean="0">
                <a:blipFill>
                  <a:blip r:embed="rId3"/>
                  <a:stretch>
                    <a:fillRect/>
                  </a:stretch>
                </a:blipFill>
                <a:latin typeface="Vivaldi" pitchFamily="66" charset="0"/>
              </a:rPr>
              <a:t>Die Kirche “Unser Retter auf dem Blut”</a:t>
            </a:r>
            <a:endParaRPr lang="de-DE" sz="5400" dirty="0">
              <a:blipFill>
                <a:blip r:embed="rId3"/>
                <a:stretch>
                  <a:fillRect/>
                </a:stretch>
              </a:blipFill>
              <a:latin typeface="Vivaldi" pitchFamily="66" charset="0"/>
            </a:endParaRPr>
          </a:p>
        </p:txBody>
      </p:sp>
      <p:pic>
        <p:nvPicPr>
          <p:cNvPr id="4" name="Picture 2" descr="C:\Documents and Settings\Администратор\Рабочий стол\Временное перемещение\Schuelerwettbewerb\картинки (флаги, карты)\ghjkl.jpg">
            <a:hlinkClick r:id="rId4" action="ppaction://hlinksldjump"/>
          </p:cNvPr>
          <p:cNvPicPr>
            <a:picLocks noChangeAspect="1" noChangeArrowheads="1"/>
          </p:cNvPicPr>
          <p:nvPr/>
        </p:nvPicPr>
        <p:blipFill>
          <a:blip r:embed="rId5" cstate="print">
            <a:lum bright="-10000" contrast="20000"/>
          </a:blip>
          <a:srcRect t="787"/>
          <a:stretch>
            <a:fillRect/>
          </a:stretch>
        </p:blipFill>
        <p:spPr bwMode="auto">
          <a:xfrm>
            <a:off x="7929586" y="5939901"/>
            <a:ext cx="1214414" cy="918100"/>
          </a:xfrm>
          <a:prstGeom prst="rect">
            <a:avLst/>
          </a:prstGeom>
          <a:noFill/>
          <a:effectLst>
            <a:softEdge rad="127000"/>
          </a:effectLst>
        </p:spPr>
      </p:pic>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charset="0"/>
            </a:endParaRPr>
          </a:p>
        </p:txBody>
      </p:sp>
      <p:sp>
        <p:nvSpPr>
          <p:cNvPr id="9" name="TextBox 8"/>
          <p:cNvSpPr txBox="1"/>
          <p:nvPr/>
        </p:nvSpPr>
        <p:spPr>
          <a:xfrm>
            <a:off x="7143768" y="6488668"/>
            <a:ext cx="1571636" cy="369332"/>
          </a:xfrm>
          <a:prstGeom prst="rect">
            <a:avLst/>
          </a:prstGeom>
          <a:noFill/>
        </p:spPr>
        <p:txBody>
          <a:bodyPr wrap="square" rtlCol="0">
            <a:spAutoFit/>
          </a:bodyPr>
          <a:lstStyle/>
          <a:p>
            <a:r>
              <a:rPr lang="de-DE" dirty="0" smtClean="0">
                <a:solidFill>
                  <a:srgbClr val="C00000"/>
                </a:solidFill>
                <a:latin typeface="Lucida Calligraphy" pitchFamily="66" charset="0"/>
              </a:rPr>
              <a:t>zurück</a:t>
            </a:r>
            <a:endParaRPr lang="de-DE" dirty="0">
              <a:solidFill>
                <a:srgbClr val="C00000"/>
              </a:solidFill>
              <a:latin typeface="Lucida Calligraphy" pitchFamily="66"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show="0">
  <p:cSld>
    <p:bg>
      <p:bgPr>
        <a:blipFill dpi="0" rotWithShape="1">
          <a:blip r:embed="rId2">
            <a:alphaModFix amt="50000"/>
            <a:lum/>
          </a:blip>
          <a:srcRect/>
          <a:stretch>
            <a:fillRect l="-12000" r="-12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0" y="214290"/>
            <a:ext cx="4071934" cy="6494085"/>
          </a:xfrm>
          <a:prstGeom prst="rect">
            <a:avLst/>
          </a:prstGeom>
        </p:spPr>
        <p:txBody>
          <a:bodyPr wrap="square">
            <a:spAutoFit/>
          </a:bodyPr>
          <a:lstStyle/>
          <a:p>
            <a:r>
              <a:rPr lang="de-DE" sz="1600" dirty="0" smtClean="0">
                <a:solidFill>
                  <a:srgbClr val="002060"/>
                </a:solidFill>
                <a:latin typeface="Lucida Calligraphy" pitchFamily="66" charset="0"/>
              </a:rPr>
              <a:t>Am 25. Oktober 1917 fiel der wohl folgenschwerste Schuss der Weltgeschichte: Das Signal zum Sturm auf den Winterpalast gab für alle deutlich hörbar die „Aurora“ mit ihrer Bordkanone – sozusagen die Initialzündung der Oktoberrevolution. Der geschichtsträchtige Kreuzer samt Kanone ruft mittlerweile nicht mehr zum Kampf gegen Zar und kapitalistische Ausbeuter: Die „Aurora“ liegt heute als eines der berühmtesten Denkmäler der Stadt friedlich auf der </a:t>
            </a:r>
            <a:r>
              <a:rPr lang="de-DE" sz="1600" dirty="0" err="1" smtClean="0">
                <a:solidFill>
                  <a:srgbClr val="002060"/>
                </a:solidFill>
                <a:latin typeface="Lucida Calligraphy" pitchFamily="66" charset="0"/>
              </a:rPr>
              <a:t>Newa</a:t>
            </a:r>
            <a:r>
              <a:rPr lang="de-DE" sz="1600" dirty="0" smtClean="0">
                <a:solidFill>
                  <a:srgbClr val="002060"/>
                </a:solidFill>
                <a:latin typeface="Lucida Calligraphy" pitchFamily="66" charset="0"/>
              </a:rPr>
              <a:t> vor Anker.</a:t>
            </a:r>
            <a:br>
              <a:rPr lang="de-DE" sz="1600" dirty="0" smtClean="0">
                <a:solidFill>
                  <a:srgbClr val="002060"/>
                </a:solidFill>
                <a:latin typeface="Lucida Calligraphy" pitchFamily="66" charset="0"/>
              </a:rPr>
            </a:br>
            <a:r>
              <a:rPr lang="de-DE" sz="1600" dirty="0" smtClean="0">
                <a:solidFill>
                  <a:srgbClr val="002060"/>
                </a:solidFill>
                <a:latin typeface="Lucida Calligraphy" pitchFamily="66" charset="0"/>
              </a:rPr>
              <a:t>Wer die Ehrenwache passiert und die aufs Schiff führende Gangway genommen hat, kann sich auf dem Oberdeck der „Aurora“ frei bewegen. Zu sehen gibt</a:t>
            </a:r>
            <a:r>
              <a:rPr lang="en-US" sz="1600" dirty="0" smtClean="0">
                <a:solidFill>
                  <a:srgbClr val="002060"/>
                </a:solidFill>
                <a:latin typeface="Lucida Calligraphy" pitchFamily="66" charset="0"/>
              </a:rPr>
              <a:t> e</a:t>
            </a:r>
            <a:r>
              <a:rPr lang="de-DE" sz="1600" dirty="0" smtClean="0">
                <a:solidFill>
                  <a:srgbClr val="002060"/>
                </a:solidFill>
                <a:latin typeface="Lucida Calligraphy" pitchFamily="66" charset="0"/>
              </a:rPr>
              <a:t>s Artillerie, viel blank gewienertes Messing und zahlreiche ebenso gut polierte Gedenktafeln. Und – man befindet sich ja schließlich auf einem Kriegsschiff – zentimeterdicke Stahlplatten überall.</a:t>
            </a:r>
            <a:endParaRPr lang="de-DE" sz="1600" dirty="0">
              <a:solidFill>
                <a:srgbClr val="002060"/>
              </a:solidFill>
            </a:endParaRPr>
          </a:p>
        </p:txBody>
      </p:sp>
      <p:sp>
        <p:nvSpPr>
          <p:cNvPr id="3" name="TextBox 2"/>
          <p:cNvSpPr txBox="1"/>
          <p:nvPr/>
        </p:nvSpPr>
        <p:spPr>
          <a:xfrm>
            <a:off x="3929058" y="0"/>
            <a:ext cx="4929190" cy="1015663"/>
          </a:xfrm>
          <a:prstGeom prst="rect">
            <a:avLst/>
          </a:prstGeom>
          <a:noFill/>
        </p:spPr>
        <p:txBody>
          <a:bodyPr wrap="square" rtlCol="0">
            <a:spAutoFit/>
          </a:bodyPr>
          <a:lstStyle/>
          <a:p>
            <a:r>
              <a:rPr lang="de-DE" sz="6000" dirty="0" smtClean="0">
                <a:blipFill>
                  <a:blip r:embed="rId3"/>
                  <a:stretch>
                    <a:fillRect/>
                  </a:stretch>
                </a:blipFill>
                <a:latin typeface="Vivaldi" pitchFamily="66" charset="0"/>
              </a:rPr>
              <a:t>Kreuzer “Aurora”</a:t>
            </a:r>
            <a:endParaRPr lang="de-DE" sz="6000" dirty="0">
              <a:blipFill>
                <a:blip r:embed="rId3"/>
                <a:stretch>
                  <a:fillRect/>
                </a:stretch>
              </a:blipFill>
              <a:latin typeface="Vivaldi" pitchFamily="66" charset="0"/>
            </a:endParaRPr>
          </a:p>
        </p:txBody>
      </p:sp>
      <p:pic>
        <p:nvPicPr>
          <p:cNvPr id="5" name="Picture 2" descr="C:\Documents and Settings\Администратор\Рабочий стол\Временное перемещение\Schuelerwettbewerb\картинки (флаги, карты)\ghjkl.jpg">
            <a:hlinkClick r:id="rId4" action="ppaction://hlinksldjump"/>
          </p:cNvPr>
          <p:cNvPicPr>
            <a:picLocks noChangeAspect="1" noChangeArrowheads="1"/>
          </p:cNvPicPr>
          <p:nvPr/>
        </p:nvPicPr>
        <p:blipFill>
          <a:blip r:embed="rId5" cstate="print">
            <a:lum bright="-10000" contrast="20000"/>
          </a:blip>
          <a:srcRect t="787"/>
          <a:stretch>
            <a:fillRect/>
          </a:stretch>
        </p:blipFill>
        <p:spPr bwMode="auto">
          <a:xfrm>
            <a:off x="7929586" y="5939901"/>
            <a:ext cx="1214414" cy="918100"/>
          </a:xfrm>
          <a:prstGeom prst="rect">
            <a:avLst/>
          </a:prstGeom>
          <a:noFill/>
          <a:effectLst>
            <a:softEdge rad="127000"/>
          </a:effectLst>
        </p:spPr>
      </p:pic>
      <p:sp>
        <p:nvSpPr>
          <p:cNvPr id="8" name="TextBox 7"/>
          <p:cNvSpPr txBox="1"/>
          <p:nvPr/>
        </p:nvSpPr>
        <p:spPr>
          <a:xfrm>
            <a:off x="7143768" y="6488668"/>
            <a:ext cx="1571636" cy="369332"/>
          </a:xfrm>
          <a:prstGeom prst="rect">
            <a:avLst/>
          </a:prstGeom>
          <a:noFill/>
        </p:spPr>
        <p:txBody>
          <a:bodyPr wrap="square" rtlCol="0">
            <a:spAutoFit/>
          </a:bodyPr>
          <a:lstStyle/>
          <a:p>
            <a:r>
              <a:rPr lang="de-DE" dirty="0" smtClean="0">
                <a:solidFill>
                  <a:srgbClr val="C00000"/>
                </a:solidFill>
                <a:latin typeface="Lucida Calligraphy" pitchFamily="66" charset="0"/>
              </a:rPr>
              <a:t>zurück</a:t>
            </a:r>
            <a:endParaRPr lang="de-DE" dirty="0">
              <a:solidFill>
                <a:srgbClr val="C00000"/>
              </a:solidFill>
              <a:latin typeface="Lucida Calligraphy" pitchFamily="66" charset="0"/>
            </a:endParaRPr>
          </a:p>
        </p:txBody>
      </p:sp>
      <p:sp>
        <p:nvSpPr>
          <p:cNvPr id="6" name="TextBox 5"/>
          <p:cNvSpPr txBox="1"/>
          <p:nvPr/>
        </p:nvSpPr>
        <p:spPr>
          <a:xfrm>
            <a:off x="5429256" y="5143512"/>
            <a:ext cx="2571768" cy="461665"/>
          </a:xfrm>
          <a:prstGeom prst="rect">
            <a:avLst/>
          </a:prstGeom>
          <a:noFill/>
        </p:spPr>
        <p:txBody>
          <a:bodyPr wrap="square" rtlCol="0">
            <a:spAutoFit/>
          </a:bodyPr>
          <a:lstStyle/>
          <a:p>
            <a:r>
              <a:rPr lang="de-DE" sz="2400" u="sng" dirty="0" smtClean="0">
                <a:solidFill>
                  <a:srgbClr val="C00000"/>
                </a:solidFill>
                <a:latin typeface="Lucida Calligraphy" pitchFamily="66" charset="0"/>
              </a:rPr>
              <a:t>Information</a:t>
            </a:r>
            <a:endParaRPr lang="de-DE" sz="2400" u="sng" dirty="0">
              <a:solidFill>
                <a:srgbClr val="C00000"/>
              </a:solidFill>
              <a:latin typeface="Lucida Calligraphy" pitchFamily="66" charset="0"/>
            </a:endParaRPr>
          </a:p>
        </p:txBody>
      </p:sp>
      <p:sp>
        <p:nvSpPr>
          <p:cNvPr id="7" name="Прямоугольник 6"/>
          <p:cNvSpPr/>
          <p:nvPr/>
        </p:nvSpPr>
        <p:spPr>
          <a:xfrm>
            <a:off x="2643174" y="2857496"/>
            <a:ext cx="3985386" cy="1200329"/>
          </a:xfrm>
          <a:prstGeom prst="rect">
            <a:avLst/>
          </a:prstGeom>
        </p:spPr>
        <p:txBody>
          <a:bodyPr wrap="none">
            <a:spAutoFit/>
          </a:bodyPr>
          <a:lstStyle/>
          <a:p>
            <a:pPr algn="ctr"/>
            <a:r>
              <a:rPr lang="en-US" dirty="0" smtClean="0">
                <a:solidFill>
                  <a:srgbClr val="C00000"/>
                </a:solidFill>
                <a:latin typeface="Lucida Calligraphy" pitchFamily="66" charset="0"/>
              </a:rPr>
              <a:t>Die </a:t>
            </a:r>
            <a:r>
              <a:rPr lang="de-DE" dirty="0" smtClean="0">
                <a:solidFill>
                  <a:srgbClr val="C00000"/>
                </a:solidFill>
                <a:latin typeface="Lucida Calligraphy" pitchFamily="66" charset="0"/>
              </a:rPr>
              <a:t>Adresse</a:t>
            </a:r>
            <a:r>
              <a:rPr lang="ru-RU" dirty="0" smtClean="0">
                <a:solidFill>
                  <a:srgbClr val="C00000"/>
                </a:solidFill>
              </a:rPr>
              <a:t>:</a:t>
            </a:r>
            <a:r>
              <a:rPr lang="en-US" dirty="0" smtClean="0">
                <a:solidFill>
                  <a:srgbClr val="C00000"/>
                </a:solidFill>
                <a:latin typeface="Lucida Calligraphy" pitchFamily="66" charset="0"/>
              </a:rPr>
              <a:t> Sankt-Petersburg,</a:t>
            </a:r>
          </a:p>
          <a:p>
            <a:pPr algn="ctr"/>
            <a:r>
              <a:rPr lang="en-US" dirty="0" err="1" smtClean="0">
                <a:solidFill>
                  <a:srgbClr val="C00000"/>
                </a:solidFill>
                <a:latin typeface="Lucida Calligraphy" pitchFamily="66" charset="0"/>
              </a:rPr>
              <a:t>Petrovskajauferstrasse</a:t>
            </a:r>
            <a:endParaRPr lang="en-US" dirty="0" smtClean="0">
              <a:solidFill>
                <a:srgbClr val="C00000"/>
              </a:solidFill>
              <a:latin typeface="Lucida Calligraphy" pitchFamily="66" charset="0"/>
            </a:endParaRPr>
          </a:p>
          <a:p>
            <a:pPr algn="ctr"/>
            <a:endParaRPr lang="en-US" dirty="0" smtClean="0">
              <a:solidFill>
                <a:srgbClr val="C00000"/>
              </a:solidFill>
              <a:latin typeface="Lucida Calligraphy" pitchFamily="66" charset="0"/>
            </a:endParaRPr>
          </a:p>
          <a:p>
            <a:pPr algn="ctr"/>
            <a:r>
              <a:rPr lang="en-US" dirty="0" err="1" smtClean="0">
                <a:solidFill>
                  <a:srgbClr val="C00000"/>
                </a:solidFill>
                <a:latin typeface="Lucida Calligraphy" pitchFamily="66" charset="0"/>
              </a:rPr>
              <a:t>Telefon</a:t>
            </a:r>
            <a:r>
              <a:rPr lang="ru-RU" dirty="0" smtClean="0">
                <a:solidFill>
                  <a:srgbClr val="C00000"/>
                </a:solidFill>
              </a:rPr>
              <a:t>: +7(812)230-8440</a:t>
            </a:r>
            <a:endParaRPr lang="en-US" dirty="0" smtClean="0">
              <a:solidFill>
                <a:srgbClr val="C00000"/>
              </a:solidFill>
              <a:latin typeface="Lucida Calligraphy" pitchFamily="66"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2000"/>
                                        <p:tgtEl>
                                          <p:spTgt spid="8"/>
                                        </p:tgtEl>
                                      </p:cBhvr>
                                    </p:animEffect>
                                  </p:childTnLst>
                                </p:cTn>
                              </p:par>
                            </p:childTnLst>
                          </p:cTn>
                        </p:par>
                        <p:par>
                          <p:cTn id="19" fill="hold">
                            <p:stCondLst>
                              <p:cond delay="6000"/>
                            </p:stCondLst>
                            <p:childTnLst>
                              <p:par>
                                <p:cTn id="20" presetID="10"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2000"/>
                                        <p:tgtEl>
                                          <p:spTgt spid="6"/>
                                        </p:tgtEl>
                                      </p:cBhvr>
                                    </p:animEffect>
                                  </p:childTnLst>
                                </p:cTn>
                              </p:par>
                            </p:childTnLst>
                          </p:cTn>
                        </p:par>
                        <p:par>
                          <p:cTn id="23" fill="hold">
                            <p:stCondLst>
                              <p:cond delay="8000"/>
                            </p:stCondLst>
                            <p:childTnLst>
                              <p:par>
                                <p:cTn id="24" presetID="31" presetClass="path" presetSubtype="0" repeatCount="indefinite" accel="50000" decel="50000" fill="hold" grpId="1" nodeType="afterEffect">
                                  <p:stCondLst>
                                    <p:cond delay="0"/>
                                  </p:stCondLst>
                                  <p:childTnLst>
                                    <p:animMotion origin="layout" path="M 3.61111E-6 -3.33333E-6 C 0.00364 -0.00416 0.04392 -0.01319 0.05416 -0.06805 C 0.06875 -0.15347 0.05173 -0.19676 0.0934 -0.26504 C 0.11805 -0.3074 0.16701 -0.35046 0.17656 -0.39259 C 0.19705 -0.48842 0.16319 -0.52291 0.12777 -0.53703 C 0.07882 -0.55902 0.01007 -0.45092 -0.02813 -0.30162 C -0.06528 -0.15115 -0.03959 -0.00509 3.61111E-6 -3.33333E-6 Z " pathEditMode="relative" rAng="-26016943" ptsTypes="fffffff">
                                      <p:cBhvr>
                                        <p:cTn id="25" dur="50000" fill="hold"/>
                                        <p:tgtEl>
                                          <p:spTgt spid="6"/>
                                        </p:tgtEl>
                                        <p:attrNameLst>
                                          <p:attrName>ppt_x</p:attrName>
                                          <p:attrName>ppt_y</p:attrName>
                                        </p:attrNameLst>
                                      </p:cBhvr>
                                      <p:rCtr x="55" y="-268"/>
                                    </p:animMotion>
                                  </p:childTnLst>
                                </p:cTn>
                              </p:par>
                            </p:childTnLst>
                          </p:cTn>
                        </p:par>
                      </p:childTnLst>
                    </p:cTn>
                  </p:par>
                </p:childTnLst>
              </p:cTn>
              <p:prevCondLst>
                <p:cond evt="onPrev" delay="0">
                  <p:tgtEl>
                    <p:sldTgt/>
                  </p:tgtEl>
                </p:cond>
              </p:prevCondLst>
              <p:nextCondLst>
                <p:cond evt="onNext" delay="0">
                  <p:tgtEl>
                    <p:sldTgt/>
                  </p:tgtEl>
                </p:cond>
              </p:nextCondLst>
            </p:seq>
            <p:seq concurrent="1" nextAc="seek">
              <p:cTn id="26" restart="whenNotActive" fill="hold" evtFilter="cancelBubble" nodeType="interactiveSeq">
                <p:stCondLst>
                  <p:cond evt="onClick" delay="0">
                    <p:tgtEl>
                      <p:spTgt spid="6"/>
                    </p:tgtEl>
                  </p:cond>
                </p:stCondLst>
                <p:endSync evt="end" delay="0">
                  <p:rtn val="all"/>
                </p:endSync>
                <p:childTnLst>
                  <p:par>
                    <p:cTn id="27" fill="hold">
                      <p:stCondLst>
                        <p:cond delay="0"/>
                      </p:stCondLst>
                      <p:childTnLst>
                        <p:par>
                          <p:cTn id="28" fill="hold">
                            <p:stCondLst>
                              <p:cond delay="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000"/>
                                        <p:tgtEl>
                                          <p:spTgt spid="7"/>
                                        </p:tgtEl>
                                      </p:cBhvr>
                                    </p:animEffect>
                                  </p:childTnLst>
                                </p:cTn>
                              </p:par>
                              <p:par>
                                <p:cTn id="32" presetID="10" presetClass="exit" presetSubtype="0" fill="hold" grpId="1" nodeType="withEffect">
                                  <p:stCondLst>
                                    <p:cond delay="0"/>
                                  </p:stCondLst>
                                  <p:childTnLst>
                                    <p:animEffect transition="out" filter="fade">
                                      <p:cBhvr>
                                        <p:cTn id="33" dur="2000"/>
                                        <p:tgtEl>
                                          <p:spTgt spid="2"/>
                                        </p:tgtEl>
                                      </p:cBhvr>
                                    </p:animEffect>
                                    <p:set>
                                      <p:cBhvr>
                                        <p:cTn id="34" dur="1" fill="hold">
                                          <p:stCondLst>
                                            <p:cond delay="1999"/>
                                          </p:stCondLst>
                                        </p:cTn>
                                        <p:tgtEl>
                                          <p:spTgt spid="2"/>
                                        </p:tgtEl>
                                        <p:attrNameLst>
                                          <p:attrName>style.visibility</p:attrName>
                                        </p:attrNameLst>
                                      </p:cBhvr>
                                      <p:to>
                                        <p:strVal val="hidden"/>
                                      </p:to>
                                    </p:set>
                                  </p:childTnLst>
                                </p:cTn>
                              </p:par>
                              <p:par>
                                <p:cTn id="35" presetID="10" presetClass="exit" presetSubtype="0" fill="hold" grpId="2" nodeType="withEffect">
                                  <p:stCondLst>
                                    <p:cond delay="0"/>
                                  </p:stCondLst>
                                  <p:childTnLst>
                                    <p:animEffect transition="out" filter="fade">
                                      <p:cBhvr>
                                        <p:cTn id="36" dur="2000"/>
                                        <p:tgtEl>
                                          <p:spTgt spid="6"/>
                                        </p:tgtEl>
                                      </p:cBhvr>
                                    </p:animEffect>
                                    <p:set>
                                      <p:cBhvr>
                                        <p:cTn id="37" dur="1" fill="hold">
                                          <p:stCondLst>
                                            <p:cond delay="19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2" grpId="0"/>
      <p:bldP spid="2" grpId="1"/>
      <p:bldP spid="3" grpId="0"/>
      <p:bldP spid="8" grpId="0"/>
      <p:bldP spid="6" grpId="0"/>
      <p:bldP spid="6" grpId="1"/>
      <p:bldP spid="6" grpId="2"/>
      <p:bldP spid="7"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464</TotalTime>
  <Words>1180</Words>
  <Application>Microsoft Office PowerPoint</Application>
  <PresentationFormat>Экран (4:3)</PresentationFormat>
  <Paragraphs>92</Paragraphs>
  <Slides>16</Slides>
  <Notes>1</Notes>
  <HiddenSlides>13</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Zver</dc:creator>
  <cp:lastModifiedBy>Zar</cp:lastModifiedBy>
  <cp:revision>59</cp:revision>
  <dcterms:created xsi:type="dcterms:W3CDTF">2011-01-02T13:45:16Z</dcterms:created>
  <dcterms:modified xsi:type="dcterms:W3CDTF">2012-03-11T17:37:28Z</dcterms:modified>
</cp:coreProperties>
</file>