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9" r:id="rId14"/>
    <p:sldId id="270" r:id="rId15"/>
    <p:sldId id="271" r:id="rId16"/>
    <p:sldId id="268" r:id="rId17"/>
    <p:sldId id="273" r:id="rId18"/>
    <p:sldId id="272"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38" autoAdjust="0"/>
  </p:normalViewPr>
  <p:slideViewPr>
    <p:cSldViewPr>
      <p:cViewPr varScale="1">
        <p:scale>
          <a:sx n="86" d="100"/>
          <a:sy n="86" d="100"/>
        </p:scale>
        <p:origin x="-684"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2ABC58-0261-4F98-B78F-EC6007AAA237}" type="datetimeFigureOut">
              <a:rPr lang="ru-RU" smtClean="0"/>
              <a:pPr/>
              <a:t>28.01.2010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F6020B-8C96-4B11-BD3A-074BE9C5CAF6}"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BF6020B-8C96-4B11-BD3A-074BE9C5CAF6}" type="slidenum">
              <a:rPr lang="ru-RU" smtClean="0"/>
              <a:pPr/>
              <a:t>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28.01.2010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28.01.2010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28.01.2010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28.01.2010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28.01.2010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28.01.2010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28.01.2010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28.01.2010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57158" y="2428868"/>
            <a:ext cx="8429684" cy="3857652"/>
          </a:xfrm>
          <a:solidFill>
            <a:schemeClr val="accent2">
              <a:lumMod val="20000"/>
              <a:lumOff val="80000"/>
            </a:schemeClr>
          </a:solidFill>
        </p:spPr>
        <p:txBody>
          <a:bodyPr/>
          <a:lstStyle/>
          <a:p>
            <a:endParaRPr lang="ru-RU" sz="4400" dirty="0" smtClean="0">
              <a:solidFill>
                <a:schemeClr val="tx1"/>
              </a:solidFill>
            </a:endParaRPr>
          </a:p>
          <a:p>
            <a:r>
              <a:rPr lang="ru-RU" sz="4400" dirty="0" smtClean="0">
                <a:solidFill>
                  <a:schemeClr val="tx1"/>
                </a:solidFill>
              </a:rPr>
              <a:t>ЗДОРОВЬЕСБЕРЕГАЮЩИЕ ТЕХНОЛОГИИ ДЛЯ ПЕДАГОГОВ</a:t>
            </a:r>
          </a:p>
          <a:p>
            <a:endParaRPr lang="ru-RU" sz="4400" dirty="0" smtClean="0"/>
          </a:p>
          <a:p>
            <a:endParaRPr lang="ru-RU" dirty="0" smtClean="0"/>
          </a:p>
        </p:txBody>
      </p:sp>
      <p:sp>
        <p:nvSpPr>
          <p:cNvPr id="4" name="Заголовок 9"/>
          <p:cNvSpPr>
            <a:spLocks noGrp="1"/>
          </p:cNvSpPr>
          <p:nvPr>
            <p:ph type="ctrTitle"/>
          </p:nvPr>
        </p:nvSpPr>
        <p:spPr>
          <a:xfrm>
            <a:off x="357158" y="428605"/>
            <a:ext cx="8429684" cy="2000263"/>
          </a:xfrm>
          <a:solidFill>
            <a:schemeClr val="accent2">
              <a:lumMod val="20000"/>
              <a:lumOff val="80000"/>
            </a:schemeClr>
          </a:solidFill>
        </p:spPr>
        <p:txBody>
          <a:bodyPr>
            <a:normAutofit fontScale="90000"/>
          </a:bodyPr>
          <a:lstStyle/>
          <a:p>
            <a:pPr algn="l"/>
            <a:r>
              <a:rPr lang="ru-RU" sz="3600" b="1" dirty="0" smtClean="0"/>
              <a:t>Морозова Наталия Викторовна</a:t>
            </a:r>
            <a:br>
              <a:rPr lang="ru-RU" sz="3600" b="1" dirty="0" smtClean="0"/>
            </a:br>
            <a:r>
              <a:rPr lang="ru-RU" sz="3100" dirty="0" smtClean="0"/>
              <a:t>педагог – психолог первой категории</a:t>
            </a:r>
            <a:br>
              <a:rPr lang="ru-RU" sz="3100" dirty="0" smtClean="0"/>
            </a:br>
            <a:r>
              <a:rPr lang="ru-RU" sz="3100" dirty="0" smtClean="0"/>
              <a:t>МОУ Прогимназии г.Маркса</a:t>
            </a:r>
            <a:r>
              <a:rPr lang="ru-RU" sz="3600" dirty="0" smtClean="0"/>
              <a:t/>
            </a:r>
            <a:br>
              <a:rPr lang="ru-RU" sz="3600" dirty="0" smtClean="0"/>
            </a:br>
            <a:endParaRPr lang="ru-RU" sz="3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500198"/>
          </a:xfrm>
          <a:ln w="28575">
            <a:solidFill>
              <a:srgbClr val="7030A0"/>
            </a:solidFill>
          </a:ln>
        </p:spPr>
        <p:txBody>
          <a:bodyPr>
            <a:normAutofit fontScale="90000"/>
          </a:bodyPr>
          <a:lstStyle/>
          <a:p>
            <a:pPr algn="r"/>
            <a:r>
              <a:rPr lang="ru-RU" sz="3200" b="1" dirty="0" smtClean="0"/>
              <a:t>Фиолетовый </a:t>
            </a:r>
            <a:r>
              <a:rPr lang="ru-RU" sz="3200" dirty="0" smtClean="0"/>
              <a:t>- соединяет эффект </a:t>
            </a:r>
            <a:br>
              <a:rPr lang="ru-RU" sz="3200" dirty="0" smtClean="0"/>
            </a:br>
            <a:r>
              <a:rPr lang="ru-RU" sz="3200" dirty="0" smtClean="0"/>
              <a:t>красного и синего. Производит угнетающее воздействие на нервную систему.</a:t>
            </a:r>
            <a:endParaRPr lang="ru-RU" sz="3200" dirty="0"/>
          </a:p>
        </p:txBody>
      </p:sp>
      <p:sp>
        <p:nvSpPr>
          <p:cNvPr id="3" name="Содержимое 2"/>
          <p:cNvSpPr>
            <a:spLocks noGrp="1"/>
          </p:cNvSpPr>
          <p:nvPr>
            <p:ph idx="1"/>
          </p:nvPr>
        </p:nvSpPr>
        <p:spPr>
          <a:xfrm>
            <a:off x="214282" y="1857364"/>
            <a:ext cx="8715436" cy="4572032"/>
          </a:xfrm>
          <a:ln w="28575">
            <a:solidFill>
              <a:srgbClr val="7030A0"/>
            </a:solidFill>
          </a:ln>
        </p:spPr>
        <p:txBody>
          <a:bodyPr>
            <a:normAutofit fontScale="77500" lnSpcReduction="20000"/>
          </a:bodyPr>
          <a:lstStyle/>
          <a:p>
            <a:r>
              <a:rPr lang="ru-RU" u="sng" dirty="0" smtClean="0"/>
              <a:t>Психология</a:t>
            </a:r>
            <a:r>
              <a:rPr lang="ru-RU" dirty="0" smtClean="0"/>
              <a:t>:  Фиолетовый цвет очень мощен. Он несет в себе мир, сочетая силу и мягкость. Это высшая энергия гуманизма, доброты и любви. Впитывайте фиолетовый цвет, чтобы выявить и освободить скрытые возможности. Если вам одиноко или вы ощущаете оторванность от жизни, представьте себе фиолетовый цвет – он защитит вас. </a:t>
            </a:r>
          </a:p>
          <a:p>
            <a:endParaRPr lang="ru-RU" dirty="0" smtClean="0"/>
          </a:p>
          <a:p>
            <a:r>
              <a:rPr lang="ru-RU" u="sng" dirty="0" smtClean="0"/>
              <a:t>Физиология</a:t>
            </a:r>
            <a:r>
              <a:rPr lang="ru-RU" dirty="0" smtClean="0"/>
              <a:t>: В физическом плане фиолетовый цвет воздействует на шишковидную железу, расположенную в промежуточном мозге. Все умственные приказы идут отсюда. Фиолетовым надо пользоваться осторожно – это тяжелый цвет. Его излишек может вызвать депрессию. Он не рекомендуется для лечения маленьких детей. </a:t>
            </a:r>
          </a:p>
          <a:p>
            <a:endParaRPr lang="ru-RU" dirty="0" smtClean="0"/>
          </a:p>
          <a:p>
            <a:endParaRPr lang="ru-RU" dirty="0" smtClean="0"/>
          </a:p>
          <a:p>
            <a:endParaRPr lang="ru-RU" dirty="0" smtClean="0"/>
          </a:p>
          <a:p>
            <a:endParaRPr lang="ru-RU" dirty="0" smtClean="0"/>
          </a:p>
          <a:p>
            <a:endParaRPr lang="ru-RU" dirty="0" smtClean="0"/>
          </a:p>
          <a:p>
            <a:endParaRPr lang="ru-RU" dirty="0" smtClean="0"/>
          </a:p>
        </p:txBody>
      </p:sp>
      <p:pic>
        <p:nvPicPr>
          <p:cNvPr id="4" name="Рисунок 3" descr="Цветотерапия. Лечение цветом"/>
          <p:cNvPicPr/>
          <p:nvPr/>
        </p:nvPicPr>
        <p:blipFill>
          <a:blip r:embed="rId2"/>
          <a:srcRect/>
          <a:stretch>
            <a:fillRect/>
          </a:stretch>
        </p:blipFill>
        <p:spPr bwMode="auto">
          <a:xfrm>
            <a:off x="714348" y="357166"/>
            <a:ext cx="1000132" cy="10715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solidFill>
            <a:schemeClr val="accent6">
              <a:lumMod val="20000"/>
              <a:lumOff val="80000"/>
            </a:schemeClr>
          </a:solidFill>
          <a:ln w="28575">
            <a:solidFill>
              <a:schemeClr val="accent6">
                <a:lumMod val="60000"/>
                <a:lumOff val="40000"/>
              </a:schemeClr>
            </a:solidFill>
          </a:ln>
        </p:spPr>
        <p:txBody>
          <a:bodyPr/>
          <a:lstStyle/>
          <a:p>
            <a:r>
              <a:rPr lang="ru-RU" b="1" dirty="0" err="1" smtClean="0"/>
              <a:t>Цветотерапия</a:t>
            </a:r>
            <a:r>
              <a:rPr lang="ru-RU" b="1" dirty="0" smtClean="0"/>
              <a:t> для женщин</a:t>
            </a:r>
            <a:endParaRPr lang="ru-RU" dirty="0"/>
          </a:p>
        </p:txBody>
      </p:sp>
      <p:pic>
        <p:nvPicPr>
          <p:cNvPr id="1028" name="Picture 4" descr="D:\Documents and Settings\Admin\Мои документы\Anim_000.gif"/>
          <p:cNvPicPr>
            <a:picLocks noChangeAspect="1" noChangeArrowheads="1" noCrop="1"/>
          </p:cNvPicPr>
          <p:nvPr/>
        </p:nvPicPr>
        <p:blipFill>
          <a:blip r:embed="rId2"/>
          <a:srcRect/>
          <a:stretch>
            <a:fillRect/>
          </a:stretch>
        </p:blipFill>
        <p:spPr bwMode="auto">
          <a:xfrm>
            <a:off x="2071670" y="1857364"/>
            <a:ext cx="5214974" cy="4071966"/>
          </a:xfrm>
          <a:prstGeom prst="rect">
            <a:avLst/>
          </a:prstGeom>
          <a:solidFill>
            <a:srgbClr val="00B050"/>
          </a:solid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endParaRPr lang="ru-RU" dirty="0"/>
          </a:p>
        </p:txBody>
      </p:sp>
      <p:sp>
        <p:nvSpPr>
          <p:cNvPr id="3" name="Содержимое 2"/>
          <p:cNvSpPr>
            <a:spLocks noGrp="1"/>
          </p:cNvSpPr>
          <p:nvPr>
            <p:ph idx="1"/>
          </p:nvPr>
        </p:nvSpPr>
        <p:spPr>
          <a:xfrm>
            <a:off x="457200" y="500042"/>
            <a:ext cx="8229600" cy="5786478"/>
          </a:xfrm>
          <a:ln w="38100">
            <a:solidFill>
              <a:srgbClr val="00B050"/>
            </a:solidFill>
          </a:ln>
        </p:spPr>
        <p:style>
          <a:lnRef idx="1">
            <a:schemeClr val="accent3"/>
          </a:lnRef>
          <a:fillRef idx="2">
            <a:schemeClr val="accent3"/>
          </a:fillRef>
          <a:effectRef idx="1">
            <a:schemeClr val="accent3"/>
          </a:effectRef>
          <a:fontRef idx="minor">
            <a:schemeClr val="dk1"/>
          </a:fontRef>
        </p:style>
        <p:txBody>
          <a:bodyPr>
            <a:noAutofit/>
          </a:bodyPr>
          <a:lstStyle/>
          <a:p>
            <a:r>
              <a:rPr lang="ru-RU" sz="3600" dirty="0" smtClean="0"/>
              <a:t>Авиценна (</a:t>
            </a:r>
            <a:r>
              <a:rPr lang="ru-RU" sz="3600" dirty="0" err="1" smtClean="0"/>
              <a:t>ок</a:t>
            </a:r>
            <a:r>
              <a:rPr lang="ru-RU" sz="3600" dirty="0" smtClean="0"/>
              <a:t>. 980–1037) прописывал своим пациентам воздействие определенными цветами в зависимости от характера заболевания и душевного состояния больных. Применялись ванны с окрашенной водой, окна завешивали цветными шторами, считалось эффективным также облачение пациентов в одежду определенного цвета</a:t>
            </a:r>
            <a:endParaRPr lang="ru-RU" sz="3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6">
              <a:lumMod val="20000"/>
              <a:lumOff val="80000"/>
            </a:schemeClr>
          </a:solidFill>
          <a:ln w="38100">
            <a:solidFill>
              <a:schemeClr val="accent6">
                <a:lumMod val="75000"/>
              </a:schemeClr>
            </a:solidFill>
          </a:ln>
        </p:spPr>
        <p:txBody>
          <a:bodyPr>
            <a:normAutofit fontScale="90000"/>
          </a:bodyPr>
          <a:lstStyle/>
          <a:p>
            <a:r>
              <a:rPr lang="ru-RU" b="1" dirty="0" smtClean="0"/>
              <a:t>Медитация с использованием цвета </a:t>
            </a:r>
            <a:endParaRPr lang="ru-RU" dirty="0" smtClean="0"/>
          </a:p>
        </p:txBody>
      </p:sp>
      <p:sp>
        <p:nvSpPr>
          <p:cNvPr id="3" name="Содержимое 2"/>
          <p:cNvSpPr>
            <a:spLocks noGrp="1"/>
          </p:cNvSpPr>
          <p:nvPr>
            <p:ph idx="1"/>
          </p:nvPr>
        </p:nvSpPr>
        <p:spPr>
          <a:xfrm>
            <a:off x="214282" y="1600200"/>
            <a:ext cx="8643998" cy="5114948"/>
          </a:xfrm>
          <a:solidFill>
            <a:schemeClr val="accent6">
              <a:lumMod val="20000"/>
              <a:lumOff val="80000"/>
            </a:schemeClr>
          </a:solidFill>
          <a:ln w="28575">
            <a:solidFill>
              <a:schemeClr val="accent6">
                <a:lumMod val="75000"/>
              </a:schemeClr>
            </a:solidFill>
          </a:ln>
        </p:spPr>
        <p:txBody>
          <a:bodyPr>
            <a:normAutofit fontScale="62500" lnSpcReduction="20000"/>
          </a:bodyPr>
          <a:lstStyle/>
          <a:p>
            <a:r>
              <a:rPr lang="ru-RU" dirty="0" smtClean="0"/>
              <a:t>Медленно представляйте, как яркие, красивые цвета кружатся вокруг вас. Таким образом вы постепенно получаете доступ к энергии внутри вас, открывая свою внутреннюю вселенную. Представьте себе, как открывается макушка головы и туда входит мерцающее сияние разноцветных лучей. Можете выбрать любой цвет (голубой, красный или желтый, в зависимости от вашего состояния). (Если вы не лечите конкретное заболевание, предпочтителен белый цвет). </a:t>
            </a:r>
          </a:p>
          <a:p>
            <a:r>
              <a:rPr lang="ru-RU" dirty="0" smtClean="0"/>
              <a:t>Коснувшись головы, выбранный вами цвет пошлет звездный дождь, рассыплется каскадом вокруг вас и вольется в тело. В этот момент вы почувствуете ощущение тепла и мягкости. Этот прекрасный цвет будет растекаться по позвоночнику до ступней ног. Каждая частица вашего тела пропитается им. </a:t>
            </a:r>
          </a:p>
          <a:p>
            <a:r>
              <a:rPr lang="ru-RU" dirty="0" smtClean="0"/>
              <a:t>Когда тело будет наполнено цветовой энергией, переключите внимание на глаза. Расслабьте их. Пусть они наполнятся цветной целительной субстанцией.</a:t>
            </a:r>
          </a:p>
          <a:p>
            <a:r>
              <a:rPr lang="ru-RU" dirty="0" smtClean="0"/>
              <a:t>Затем пропустите цвет вверх, к мозгу. Его лучи глубоко проникнут в мозг, вычищая темные пятна. Мысли становятся спокойными и уравновешенными. </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tx2">
              <a:lumMod val="20000"/>
              <a:lumOff val="80000"/>
            </a:schemeClr>
          </a:solidFill>
          <a:ln w="38100">
            <a:solidFill>
              <a:schemeClr val="tx2">
                <a:lumMod val="60000"/>
                <a:lumOff val="40000"/>
              </a:schemeClr>
            </a:solidFill>
          </a:ln>
        </p:spPr>
        <p:txBody>
          <a:bodyPr/>
          <a:lstStyle/>
          <a:p>
            <a:r>
              <a:rPr lang="ru-RU" dirty="0" smtClean="0"/>
              <a:t>Цветовой душ </a:t>
            </a:r>
            <a:endParaRPr lang="ru-RU" dirty="0"/>
          </a:p>
        </p:txBody>
      </p:sp>
      <p:sp>
        <p:nvSpPr>
          <p:cNvPr id="3" name="Содержимое 2"/>
          <p:cNvSpPr>
            <a:spLocks noGrp="1"/>
          </p:cNvSpPr>
          <p:nvPr>
            <p:ph idx="1"/>
          </p:nvPr>
        </p:nvSpPr>
        <p:spPr>
          <a:xfrm>
            <a:off x="214282" y="1600200"/>
            <a:ext cx="8643998" cy="4757758"/>
          </a:xfrm>
          <a:solidFill>
            <a:schemeClr val="tx2">
              <a:lumMod val="20000"/>
              <a:lumOff val="80000"/>
            </a:schemeClr>
          </a:solidFill>
          <a:ln w="38100">
            <a:solidFill>
              <a:schemeClr val="tx2">
                <a:lumMod val="60000"/>
                <a:lumOff val="40000"/>
              </a:schemeClr>
            </a:solidFill>
          </a:ln>
        </p:spPr>
        <p:txBody>
          <a:bodyPr>
            <a:normAutofit fontScale="92500" lnSpcReduction="20000"/>
          </a:bodyPr>
          <a:lstStyle/>
          <a:p>
            <a:r>
              <a:rPr lang="ru-RU" dirty="0" smtClean="0"/>
              <a:t>Смастерите или купите лампу с цветными фильтрами (тонкой пластиковой пленкой, используемой для театрального освещения и имеющейся в продаже в магазинах театрального реквизита и некоторых художественных салонах) либо с кусочками цветного (витражного) стекла. Через них вы сможете пропускать лучи от лампы направленного света (продается в магазинах электротоваров) для обработки определенным цветом отдельных частей тела. Этот метод называется «цветовым душем». Однако применять его следует с осторожностью. </a:t>
            </a:r>
          </a:p>
          <a:p>
            <a:pPr>
              <a:buNone/>
            </a:pP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917596"/>
          </a:xfrm>
          <a:solidFill>
            <a:srgbClr val="FFFF00"/>
          </a:solidFill>
          <a:ln w="38100">
            <a:solidFill>
              <a:schemeClr val="accent6">
                <a:lumMod val="75000"/>
              </a:schemeClr>
            </a:solidFill>
          </a:ln>
        </p:spPr>
        <p:txBody>
          <a:bodyPr>
            <a:normAutofit fontScale="90000"/>
          </a:bodyPr>
          <a:lstStyle/>
          <a:p>
            <a:r>
              <a:rPr lang="ru-RU" sz="4900" dirty="0" smtClean="0"/>
              <a:t>Цветная вода </a:t>
            </a:r>
            <a:r>
              <a:rPr lang="ru-RU" dirty="0" smtClean="0"/>
              <a:t/>
            </a:r>
            <a:br>
              <a:rPr lang="ru-RU" dirty="0" smtClean="0"/>
            </a:br>
            <a:endParaRPr lang="ru-RU" dirty="0"/>
          </a:p>
        </p:txBody>
      </p:sp>
      <p:sp>
        <p:nvSpPr>
          <p:cNvPr id="3" name="Содержимое 2"/>
          <p:cNvSpPr>
            <a:spLocks noGrp="1"/>
          </p:cNvSpPr>
          <p:nvPr>
            <p:ph idx="1"/>
          </p:nvPr>
        </p:nvSpPr>
        <p:spPr>
          <a:xfrm>
            <a:off x="142844" y="1600200"/>
            <a:ext cx="8786874" cy="4972072"/>
          </a:xfrm>
          <a:solidFill>
            <a:srgbClr val="FFFF00"/>
          </a:solidFill>
          <a:ln w="38100">
            <a:solidFill>
              <a:schemeClr val="accent6">
                <a:lumMod val="75000"/>
              </a:schemeClr>
            </a:solidFill>
          </a:ln>
        </p:spPr>
        <p:txBody>
          <a:bodyPr>
            <a:normAutofit fontScale="92500" lnSpcReduction="10000"/>
          </a:bodyPr>
          <a:lstStyle/>
          <a:p>
            <a:r>
              <a:rPr lang="ru-RU" dirty="0" smtClean="0"/>
              <a:t>Вода может быть заряжена определенным цветом путем ее обработки цветной лампой либо воздействием солнечных лучей на кусочек цветного стекла или пленки, прикрепленных на оконном стекле перед кувшином воды. Солнечные лучи, проходя через цветное стекло, заряжают своим цветом воду. Можно также наливать воду в бутылку, изготовленную из стекла нужного вам цвета. Зеленые винные бутылки, например, можно использовать для заряжения воды зеленым цветом. </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457200" y="500042"/>
            <a:ext cx="8229600" cy="5626121"/>
          </a:xfrm>
          <a:ln w="28575">
            <a:solidFill>
              <a:schemeClr val="accent5">
                <a:lumMod val="75000"/>
              </a:schemeClr>
            </a:solidFill>
          </a:ln>
        </p:spPr>
        <p:style>
          <a:lnRef idx="1">
            <a:schemeClr val="accent5"/>
          </a:lnRef>
          <a:fillRef idx="2">
            <a:schemeClr val="accent5"/>
          </a:fillRef>
          <a:effectRef idx="1">
            <a:schemeClr val="accent5"/>
          </a:effectRef>
          <a:fontRef idx="minor">
            <a:schemeClr val="dk1"/>
          </a:fontRef>
        </p:style>
        <p:txBody>
          <a:bodyPr>
            <a:normAutofit lnSpcReduction="10000"/>
          </a:bodyPr>
          <a:lstStyle/>
          <a:p>
            <a:r>
              <a:rPr lang="ru-RU" dirty="0" smtClean="0"/>
              <a:t>Каждый цвет по-своему многозначен. Цвет влияет на наши мысли, поведение в обществе, здоровье и взаимоотношения с людьми. Язык цвета – когда вы научитесь понимать его – многое объяснит вам и поможет разрешить ваши проблемы. С помощью этого знания вы станете мудрее, укрепите свое здоровье и избавитесь от недомоганий. </a:t>
            </a:r>
          </a:p>
          <a:p>
            <a:pPr>
              <a:buNone/>
            </a:pPr>
            <a:endParaRPr lang="ru-RU" dirty="0" smtClean="0"/>
          </a:p>
          <a:p>
            <a:r>
              <a:rPr lang="ru-RU" sz="2600" dirty="0" smtClean="0"/>
              <a:t>Женская энциклопедия нетрадиционных методов лечения </a:t>
            </a: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ln w="76200">
            <a:solidFill>
              <a:srgbClr val="00B0F0"/>
            </a:solidFill>
          </a:ln>
        </p:spPr>
        <p:txBody>
          <a:bodyPr>
            <a:normAutofit/>
          </a:bodyPr>
          <a:lstStyle/>
          <a:p>
            <a:r>
              <a:rPr lang="ru-RU" sz="6600" dirty="0" smtClean="0">
                <a:solidFill>
                  <a:srgbClr val="FF0000"/>
                </a:solidFill>
              </a:rPr>
              <a:t>Б</a:t>
            </a:r>
            <a:r>
              <a:rPr lang="ru-RU" sz="6600" dirty="0" smtClean="0">
                <a:solidFill>
                  <a:srgbClr val="00B050"/>
                </a:solidFill>
              </a:rPr>
              <a:t>у</a:t>
            </a:r>
            <a:r>
              <a:rPr lang="ru-RU" sz="6600" dirty="0" smtClean="0">
                <a:solidFill>
                  <a:srgbClr val="0070C0"/>
                </a:solidFill>
              </a:rPr>
              <a:t>д</a:t>
            </a:r>
            <a:r>
              <a:rPr lang="ru-RU" sz="6600" dirty="0" smtClean="0">
                <a:solidFill>
                  <a:srgbClr val="FFFF00"/>
                </a:solidFill>
              </a:rPr>
              <a:t>ь</a:t>
            </a:r>
            <a:r>
              <a:rPr lang="ru-RU" sz="6600" dirty="0" smtClean="0">
                <a:solidFill>
                  <a:srgbClr val="FF0000"/>
                </a:solidFill>
              </a:rPr>
              <a:t>т</a:t>
            </a:r>
            <a:r>
              <a:rPr lang="ru-RU" sz="6600" dirty="0" smtClean="0">
                <a:solidFill>
                  <a:srgbClr val="00B050"/>
                </a:solidFill>
              </a:rPr>
              <a:t>е</a:t>
            </a:r>
            <a:r>
              <a:rPr lang="ru-RU" sz="6600" dirty="0" smtClean="0"/>
              <a:t> </a:t>
            </a:r>
            <a:r>
              <a:rPr lang="ru-RU" sz="6600" dirty="0" smtClean="0">
                <a:solidFill>
                  <a:srgbClr val="00B0F0"/>
                </a:solidFill>
              </a:rPr>
              <a:t>з</a:t>
            </a:r>
            <a:r>
              <a:rPr lang="ru-RU" sz="6600" dirty="0" smtClean="0">
                <a:solidFill>
                  <a:srgbClr val="FFFF00"/>
                </a:solidFill>
              </a:rPr>
              <a:t>д</a:t>
            </a:r>
            <a:r>
              <a:rPr lang="ru-RU" sz="6600" dirty="0" smtClean="0">
                <a:solidFill>
                  <a:srgbClr val="FF0000"/>
                </a:solidFill>
              </a:rPr>
              <a:t>о</a:t>
            </a:r>
            <a:r>
              <a:rPr lang="ru-RU" sz="6600" dirty="0" smtClean="0">
                <a:solidFill>
                  <a:srgbClr val="00B050"/>
                </a:solidFill>
              </a:rPr>
              <a:t>р</a:t>
            </a:r>
            <a:r>
              <a:rPr lang="ru-RU" sz="6600" dirty="0" smtClean="0">
                <a:solidFill>
                  <a:srgbClr val="0070C0"/>
                </a:solidFill>
              </a:rPr>
              <a:t>о</a:t>
            </a:r>
            <a:r>
              <a:rPr lang="ru-RU" sz="6600" dirty="0" smtClean="0">
                <a:solidFill>
                  <a:srgbClr val="FFFF00"/>
                </a:solidFill>
              </a:rPr>
              <a:t>в</a:t>
            </a:r>
            <a:r>
              <a:rPr lang="ru-RU" sz="6600" dirty="0" smtClean="0">
                <a:solidFill>
                  <a:srgbClr val="FF0000"/>
                </a:solidFill>
              </a:rPr>
              <a:t>ы</a:t>
            </a:r>
            <a:endParaRPr lang="ru-RU" sz="6600" dirty="0">
              <a:solidFill>
                <a:srgbClr val="FF0000"/>
              </a:solidFill>
            </a:endParaRPr>
          </a:p>
        </p:txBody>
      </p:sp>
      <p:pic>
        <p:nvPicPr>
          <p:cNvPr id="4" name="Содержимое 3"/>
          <p:cNvPicPr>
            <a:picLocks noGrp="1"/>
          </p:cNvPicPr>
          <p:nvPr>
            <p:ph idx="1"/>
          </p:nvPr>
        </p:nvPicPr>
        <p:blipFill>
          <a:blip r:embed="rId2"/>
          <a:srcRect/>
          <a:stretch>
            <a:fillRect/>
          </a:stretch>
        </p:blipFill>
        <p:spPr bwMode="auto">
          <a:xfrm>
            <a:off x="214282" y="1571612"/>
            <a:ext cx="8786874" cy="500066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spd="slow">
    <p:newsfla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483245"/>
          </a:xfrm>
        </p:spPr>
        <p:txBody>
          <a:bodyPr>
            <a:noAutofit/>
          </a:bodyPr>
          <a:lstStyle/>
          <a:p>
            <a:pPr>
              <a:buNone/>
            </a:pPr>
            <a:r>
              <a:rPr lang="ru-RU" sz="2000" b="1" dirty="0" smtClean="0"/>
              <a:t>                        литература по психологии цвета и </a:t>
            </a:r>
            <a:r>
              <a:rPr lang="ru-RU" sz="2000" b="1" dirty="0" err="1" smtClean="0"/>
              <a:t>цветотерапии</a:t>
            </a:r>
            <a:r>
              <a:rPr lang="ru-RU" sz="2000" b="1" dirty="0" smtClean="0"/>
              <a:t>: </a:t>
            </a:r>
          </a:p>
          <a:p>
            <a:pPr>
              <a:buNone/>
            </a:pPr>
            <a:r>
              <a:rPr lang="ru-RU" sz="1400" b="1" dirty="0" smtClean="0"/>
              <a:t/>
            </a:r>
            <a:br>
              <a:rPr lang="ru-RU" sz="1400" b="1" dirty="0" smtClean="0"/>
            </a:br>
            <a:r>
              <a:rPr lang="ru-RU" sz="1400" b="1" dirty="0" smtClean="0"/>
              <a:t>1. Серов Н.В. Эстетика цвета. Методологические аспекты хроматизма. — СПб, ФПБ — ТОО «БИОНТ», 1997. — 64 с.</a:t>
            </a:r>
            <a:br>
              <a:rPr lang="ru-RU" sz="1400" b="1" dirty="0" smtClean="0"/>
            </a:br>
            <a:r>
              <a:rPr lang="ru-RU" sz="1400" b="1" dirty="0" smtClean="0"/>
              <a:t>2. Серов Н.В. Теоретические проблемы психологии в хроматизме</a:t>
            </a:r>
            <a:br>
              <a:rPr lang="ru-RU" sz="1400" b="1" dirty="0" smtClean="0"/>
            </a:br>
            <a:r>
              <a:rPr lang="ru-RU" sz="1400" b="1" dirty="0" smtClean="0"/>
              <a:t>3. Серов Н.В. Психологическая специфичность идеального. Представлено на </a:t>
            </a:r>
            <a:r>
              <a:rPr lang="ru-RU" sz="1400" b="1" dirty="0" err="1" smtClean="0"/>
              <a:t>Ананьевских</a:t>
            </a:r>
            <a:r>
              <a:rPr lang="ru-RU" sz="1400" b="1" dirty="0" smtClean="0"/>
              <a:t> чтениях-06 (СПб: СПбГУ, 2006, с. 118-119)</a:t>
            </a:r>
            <a:br>
              <a:rPr lang="ru-RU" sz="1400" b="1" dirty="0" smtClean="0"/>
            </a:br>
            <a:r>
              <a:rPr lang="ru-RU" sz="1400" b="1" dirty="0" smtClean="0"/>
              <a:t>4. Серов Н.В. Лечение цветом. Мода и гармония. СПб: «ЛИСС». 1993.— 48 с.</a:t>
            </a:r>
            <a:br>
              <a:rPr lang="ru-RU" sz="1400" b="1" dirty="0" smtClean="0"/>
            </a:br>
            <a:r>
              <a:rPr lang="ru-RU" sz="1400" b="1" dirty="0" smtClean="0"/>
              <a:t>5. </a:t>
            </a:r>
            <a:r>
              <a:rPr lang="ru-RU" sz="1400" b="1" dirty="0" err="1" smtClean="0"/>
              <a:t>Базыма</a:t>
            </a:r>
            <a:r>
              <a:rPr lang="ru-RU" sz="1400" b="1" dirty="0" smtClean="0"/>
              <a:t> Б.А. Цвет и психика. Монография. ХГАК. — Харьков, 2001.</a:t>
            </a:r>
            <a:br>
              <a:rPr lang="ru-RU" sz="1400" b="1" dirty="0" smtClean="0"/>
            </a:br>
            <a:r>
              <a:rPr lang="ru-RU" sz="1400" b="1" dirty="0" smtClean="0"/>
              <a:t>6. </a:t>
            </a:r>
            <a:r>
              <a:rPr lang="ru-RU" sz="1400" b="1" dirty="0" err="1" smtClean="0"/>
              <a:t>Базыма</a:t>
            </a:r>
            <a:r>
              <a:rPr lang="ru-RU" sz="1400" b="1" dirty="0" smtClean="0"/>
              <a:t> Б. А. Цветовая символика и психодиагностика. Вестник ХНУ, серия «Психология» №576, с. 21-25., Харьков 2002.</a:t>
            </a:r>
            <a:br>
              <a:rPr lang="ru-RU" sz="1400" b="1" dirty="0" smtClean="0"/>
            </a:br>
            <a:r>
              <a:rPr lang="ru-RU" sz="1400" b="1" dirty="0" smtClean="0"/>
              <a:t>7. </a:t>
            </a:r>
            <a:r>
              <a:rPr lang="ru-RU" sz="1400" b="1" dirty="0" err="1" smtClean="0"/>
              <a:t>Базыма</a:t>
            </a:r>
            <a:r>
              <a:rPr lang="ru-RU" sz="1400" b="1" dirty="0" smtClean="0"/>
              <a:t> Б.А. Новые возможности теста </a:t>
            </a:r>
            <a:r>
              <a:rPr lang="ru-RU" sz="1400" b="1" dirty="0" err="1" smtClean="0"/>
              <a:t>Люшера</a:t>
            </a:r>
            <a:r>
              <a:rPr lang="ru-RU" sz="1400" b="1" dirty="0" smtClean="0"/>
              <a:t> в диагностике характерологических и поведенческих </a:t>
            </a:r>
            <a:r>
              <a:rPr lang="ru-RU" sz="1400" b="1" dirty="0" err="1" smtClean="0"/>
              <a:t>осо-бенностей</a:t>
            </a:r>
            <a:r>
              <a:rPr lang="ru-RU" sz="1400" b="1" dirty="0" smtClean="0"/>
              <a:t> подростков.</a:t>
            </a:r>
            <a:br>
              <a:rPr lang="ru-RU" sz="1400" b="1" dirty="0" smtClean="0"/>
            </a:br>
            <a:r>
              <a:rPr lang="ru-RU" sz="1400" b="1" dirty="0" smtClean="0"/>
              <a:t>8. </a:t>
            </a:r>
            <a:r>
              <a:rPr lang="ru-RU" sz="1400" b="1" dirty="0" err="1" smtClean="0"/>
              <a:t>Базыма</a:t>
            </a:r>
            <a:r>
              <a:rPr lang="ru-RU" sz="1400" b="1" dirty="0" smtClean="0"/>
              <a:t> Б.А. Порядковые отношения цветов и цветовые предпочтения // Вестник Харьковского </a:t>
            </a:r>
            <a:r>
              <a:rPr lang="ru-RU" sz="1400" b="1" dirty="0" err="1" smtClean="0"/>
              <a:t>универси-тета</a:t>
            </a:r>
            <a:r>
              <a:rPr lang="ru-RU" sz="1400" b="1" dirty="0" smtClean="0"/>
              <a:t>, серия «Психология», № 550. Материалы 4-х международных психологических чтений: “Психология в </a:t>
            </a:r>
            <a:r>
              <a:rPr lang="ru-RU" sz="1400" b="1" dirty="0" err="1" smtClean="0"/>
              <a:t>совре-менном</a:t>
            </a:r>
            <a:r>
              <a:rPr lang="ru-RU" sz="1400" b="1" dirty="0" smtClean="0"/>
              <a:t> измерении: теория и практика”, Харьков, 2002, с. 13-15.</a:t>
            </a:r>
            <a:br>
              <a:rPr lang="ru-RU" sz="1400" b="1" dirty="0" smtClean="0"/>
            </a:br>
            <a:r>
              <a:rPr lang="ru-RU" sz="1400" b="1" dirty="0" smtClean="0"/>
              <a:t>9. Гете И. В. К учению о цвете. </a:t>
            </a:r>
            <a:r>
              <a:rPr lang="ru-RU" sz="1400" b="1" dirty="0" err="1" smtClean="0"/>
              <a:t>Хроматика</a:t>
            </a:r>
            <a:r>
              <a:rPr lang="ru-RU" sz="1400" b="1" dirty="0" smtClean="0"/>
              <a:t>. Избранные сочинения по естествознанию. М., 1957. с. 300-340.</a:t>
            </a:r>
            <a:br>
              <a:rPr lang="ru-RU" sz="1400" b="1" dirty="0" smtClean="0"/>
            </a:br>
            <a:r>
              <a:rPr lang="ru-RU" sz="1400" b="1" dirty="0" smtClean="0"/>
              <a:t>10. </a:t>
            </a:r>
            <a:r>
              <a:rPr lang="ru-RU" sz="1400" b="1" dirty="0" err="1" smtClean="0"/>
              <a:t>Гуляр</a:t>
            </a:r>
            <a:r>
              <a:rPr lang="ru-RU" sz="1400" b="1" dirty="0" smtClean="0"/>
              <a:t> С. А., </a:t>
            </a:r>
            <a:r>
              <a:rPr lang="ru-RU" sz="1400" b="1" dirty="0" err="1" smtClean="0"/>
              <a:t>Богуш</a:t>
            </a:r>
            <a:r>
              <a:rPr lang="ru-RU" sz="1400" b="1" dirty="0" smtClean="0"/>
              <a:t> Д. А. Современные технические методы и аппаратура электромагнитной коррекции функционального состояния организма.</a:t>
            </a:r>
            <a:br>
              <a:rPr lang="ru-RU" sz="1400" b="1" dirty="0" smtClean="0"/>
            </a:br>
            <a:r>
              <a:rPr lang="ru-RU" sz="1400" b="1" dirty="0" smtClean="0"/>
              <a:t>11. </a:t>
            </a:r>
            <a:r>
              <a:rPr lang="ru-RU" sz="1400" b="1" dirty="0" err="1" smtClean="0"/>
              <a:t>Роу</a:t>
            </a:r>
            <a:r>
              <a:rPr lang="ru-RU" sz="1400" b="1" dirty="0" smtClean="0"/>
              <a:t> К. Концепция цвета и цветовой символизм в древнем мире.</a:t>
            </a:r>
            <a:br>
              <a:rPr lang="ru-RU" sz="1400" b="1" dirty="0" smtClean="0"/>
            </a:br>
            <a:r>
              <a:rPr lang="ru-RU" sz="1400" b="1" dirty="0" smtClean="0"/>
              <a:t>12. </a:t>
            </a:r>
            <a:r>
              <a:rPr lang="ru-RU" sz="1400" b="1" dirty="0" err="1" smtClean="0"/>
              <a:t>Собчик</a:t>
            </a:r>
            <a:r>
              <a:rPr lang="ru-RU" sz="1400" b="1" dirty="0" smtClean="0"/>
              <a:t> Л. Н. Метод цветовых выборов МЦВ — модифицированный </a:t>
            </a:r>
            <a:r>
              <a:rPr lang="ru-RU" sz="1400" b="1" dirty="0" err="1" smtClean="0"/>
              <a:t>восьмицветный</a:t>
            </a:r>
            <a:r>
              <a:rPr lang="ru-RU" sz="1400" b="1" dirty="0" smtClean="0"/>
              <a:t> тест </a:t>
            </a:r>
            <a:r>
              <a:rPr lang="ru-RU" sz="1400" b="1" dirty="0" err="1" smtClean="0"/>
              <a:t>Люшера</a:t>
            </a:r>
            <a:r>
              <a:rPr lang="ru-RU" sz="1400" b="1" dirty="0" smtClean="0"/>
              <a:t>. </a:t>
            </a:r>
            <a:endParaRPr lang="ru-RU" sz="1400" dirty="0" smtClean="0"/>
          </a:p>
          <a:p>
            <a:pPr>
              <a:buNone/>
            </a:pPr>
            <a:r>
              <a:rPr lang="ru-RU" sz="1400" dirty="0" smtClean="0"/>
              <a:t> </a:t>
            </a:r>
          </a:p>
          <a:p>
            <a:endParaRPr lang="ru-RU" sz="1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ln w="76200">
            <a:solidFill>
              <a:schemeClr val="tx2">
                <a:lumMod val="60000"/>
                <a:lumOff val="40000"/>
              </a:schemeClr>
            </a:solidFill>
          </a:ln>
        </p:spPr>
        <p:txBody>
          <a:bodyPr>
            <a:noAutofit/>
          </a:bodyPr>
          <a:lstStyle/>
          <a:p>
            <a:r>
              <a:rPr lang="ru-RU" sz="7200" dirty="0" err="1" smtClean="0">
                <a:solidFill>
                  <a:srgbClr val="FF0000"/>
                </a:solidFill>
              </a:rPr>
              <a:t>Цветотерапия</a:t>
            </a:r>
            <a:endParaRPr lang="ru-RU" sz="7200" dirty="0">
              <a:solidFill>
                <a:srgbClr val="FF0000"/>
              </a:solidFill>
            </a:endParaRPr>
          </a:p>
        </p:txBody>
      </p:sp>
      <p:sp>
        <p:nvSpPr>
          <p:cNvPr id="5" name="Содержимое 4"/>
          <p:cNvSpPr>
            <a:spLocks noGrp="1"/>
          </p:cNvSpPr>
          <p:nvPr>
            <p:ph idx="1"/>
          </p:nvPr>
        </p:nvSpPr>
        <p:spPr>
          <a:ln w="76200">
            <a:solidFill>
              <a:srgbClr val="7030A0"/>
            </a:solidFill>
          </a:ln>
        </p:spPr>
        <p:txBody>
          <a:bodyPr>
            <a:normAutofit fontScale="92500" lnSpcReduction="10000"/>
          </a:bodyPr>
          <a:lstStyle/>
          <a:p>
            <a:r>
              <a:rPr lang="ru-RU" sz="3600" dirty="0" smtClean="0">
                <a:solidFill>
                  <a:srgbClr val="FFC000"/>
                </a:solidFill>
              </a:rPr>
              <a:t>                        </a:t>
            </a:r>
            <a:r>
              <a:rPr lang="ru-RU" sz="3600" dirty="0" err="1" smtClean="0">
                <a:solidFill>
                  <a:srgbClr val="FFC000"/>
                </a:solidFill>
              </a:rPr>
              <a:t>Цветотерапия</a:t>
            </a:r>
            <a:endParaRPr lang="ru-RU" sz="3600" dirty="0" smtClean="0">
              <a:solidFill>
                <a:srgbClr val="FFC000"/>
              </a:solidFill>
            </a:endParaRPr>
          </a:p>
          <a:p>
            <a:r>
              <a:rPr lang="ru-RU" sz="3600" dirty="0" smtClean="0">
                <a:solidFill>
                  <a:srgbClr val="00B050"/>
                </a:solidFill>
              </a:rPr>
              <a:t>                                                                                  </a:t>
            </a:r>
            <a:r>
              <a:rPr lang="ru-RU" sz="3600" dirty="0" err="1" smtClean="0">
                <a:solidFill>
                  <a:srgbClr val="00B050"/>
                </a:solidFill>
              </a:rPr>
              <a:t>Цветотерапия</a:t>
            </a:r>
            <a:endParaRPr lang="ru-RU" sz="3600" dirty="0" smtClean="0">
              <a:solidFill>
                <a:srgbClr val="00B050"/>
              </a:solidFill>
            </a:endParaRPr>
          </a:p>
          <a:p>
            <a:r>
              <a:rPr lang="ru-RU" sz="3600" dirty="0" smtClean="0">
                <a:solidFill>
                  <a:srgbClr val="0070C0"/>
                </a:solidFill>
              </a:rPr>
              <a:t>                                                    </a:t>
            </a:r>
            <a:r>
              <a:rPr lang="ru-RU" sz="3600" dirty="0" err="1" smtClean="0">
                <a:solidFill>
                  <a:srgbClr val="0070C0"/>
                </a:solidFill>
              </a:rPr>
              <a:t>Цветотерапия</a:t>
            </a:r>
            <a:endParaRPr lang="ru-RU" sz="3600" dirty="0" smtClean="0">
              <a:solidFill>
                <a:srgbClr val="0070C0"/>
              </a:solidFill>
            </a:endParaRPr>
          </a:p>
          <a:p>
            <a:r>
              <a:rPr lang="ru-RU" sz="3600" dirty="0" smtClean="0">
                <a:solidFill>
                  <a:srgbClr val="FF0000"/>
                </a:solidFill>
              </a:rPr>
              <a:t>                        </a:t>
            </a:r>
            <a:r>
              <a:rPr lang="ru-RU" sz="3600" dirty="0" err="1" smtClean="0">
                <a:solidFill>
                  <a:srgbClr val="FF0000"/>
                </a:solidFill>
              </a:rPr>
              <a:t>Цветотерапия</a:t>
            </a:r>
            <a:endParaRPr lang="ru-RU" sz="3600" dirty="0" smtClean="0">
              <a:solidFill>
                <a:srgbClr val="FF0000"/>
              </a:solidFill>
            </a:endParaRPr>
          </a:p>
          <a:p>
            <a:r>
              <a:rPr lang="ru-RU" sz="3600" dirty="0" smtClean="0">
                <a:solidFill>
                  <a:srgbClr val="FFFF00"/>
                </a:solidFill>
              </a:rPr>
              <a:t>                                                        </a:t>
            </a:r>
            <a:r>
              <a:rPr lang="ru-RU" sz="3600" dirty="0" err="1" smtClean="0">
                <a:solidFill>
                  <a:srgbClr val="FFFF00"/>
                </a:solidFill>
              </a:rPr>
              <a:t>Цветотерапия</a:t>
            </a:r>
            <a:endParaRPr lang="ru-RU" sz="3600" dirty="0" smtClean="0">
              <a:solidFill>
                <a:srgbClr val="FFFF00"/>
              </a:solidFill>
            </a:endParaRPr>
          </a:p>
          <a:p>
            <a:r>
              <a:rPr lang="ru-RU" sz="3600" dirty="0" smtClean="0"/>
              <a:t>                                        </a:t>
            </a:r>
            <a:r>
              <a:rPr lang="ru-RU" sz="3600" dirty="0" err="1" smtClean="0"/>
              <a:t>Цветотерапия</a:t>
            </a:r>
            <a:endParaRPr lang="ru-RU" sz="3600" dirty="0" smtClean="0"/>
          </a:p>
          <a:p>
            <a:endParaRPr lang="ru-RU" dirty="0"/>
          </a:p>
        </p:txBody>
      </p:sp>
      <p:pic>
        <p:nvPicPr>
          <p:cNvPr id="6" name="Рисунок 5" descr="Цветотерапия. Лечение цветом"/>
          <p:cNvPicPr/>
          <p:nvPr/>
        </p:nvPicPr>
        <p:blipFill>
          <a:blip r:embed="rId2"/>
          <a:srcRect/>
          <a:stretch>
            <a:fillRect/>
          </a:stretch>
        </p:blipFill>
        <p:spPr bwMode="auto">
          <a:xfrm rot="4765521">
            <a:off x="6750148" y="1928021"/>
            <a:ext cx="1202371" cy="924558"/>
          </a:xfrm>
          <a:prstGeom prst="rect">
            <a:avLst/>
          </a:prstGeom>
          <a:noFill/>
          <a:ln w="9525">
            <a:noFill/>
            <a:miter lim="800000"/>
            <a:headEnd/>
            <a:tailEnd/>
          </a:ln>
        </p:spPr>
      </p:pic>
      <p:pic>
        <p:nvPicPr>
          <p:cNvPr id="7" name="Рисунок 6" descr="Цветотерапия. Лечение цветом"/>
          <p:cNvPicPr/>
          <p:nvPr/>
        </p:nvPicPr>
        <p:blipFill>
          <a:blip r:embed="rId2"/>
          <a:srcRect/>
          <a:stretch>
            <a:fillRect/>
          </a:stretch>
        </p:blipFill>
        <p:spPr bwMode="auto">
          <a:xfrm rot="4044421">
            <a:off x="7051957" y="3638880"/>
            <a:ext cx="1416685" cy="1210310"/>
          </a:xfrm>
          <a:prstGeom prst="rect">
            <a:avLst/>
          </a:prstGeom>
          <a:noFill/>
          <a:ln w="9525">
            <a:noFill/>
            <a:miter lim="800000"/>
            <a:headEnd/>
            <a:tailEnd/>
          </a:ln>
        </p:spPr>
      </p:pic>
      <p:pic>
        <p:nvPicPr>
          <p:cNvPr id="8" name="Рисунок 7" descr="Цветотерапия. Лечение цветом"/>
          <p:cNvPicPr/>
          <p:nvPr/>
        </p:nvPicPr>
        <p:blipFill>
          <a:blip r:embed="rId2"/>
          <a:srcRect/>
          <a:stretch>
            <a:fillRect/>
          </a:stretch>
        </p:blipFill>
        <p:spPr bwMode="auto">
          <a:xfrm>
            <a:off x="642910" y="1643050"/>
            <a:ext cx="1071570" cy="857256"/>
          </a:xfrm>
          <a:prstGeom prst="rect">
            <a:avLst/>
          </a:prstGeom>
          <a:noFill/>
          <a:ln w="9525">
            <a:noFill/>
            <a:miter lim="800000"/>
            <a:headEnd/>
            <a:tailEnd/>
          </a:ln>
        </p:spPr>
      </p:pic>
      <p:pic>
        <p:nvPicPr>
          <p:cNvPr id="9" name="Рисунок 8" descr="Цветотерапия. Лечение цветом"/>
          <p:cNvPicPr/>
          <p:nvPr/>
        </p:nvPicPr>
        <p:blipFill>
          <a:blip r:embed="rId2"/>
          <a:srcRect/>
          <a:stretch>
            <a:fillRect/>
          </a:stretch>
        </p:blipFill>
        <p:spPr bwMode="auto">
          <a:xfrm>
            <a:off x="3571868" y="2285992"/>
            <a:ext cx="2059627" cy="1567500"/>
          </a:xfrm>
          <a:prstGeom prst="rect">
            <a:avLst/>
          </a:prstGeom>
          <a:noFill/>
          <a:ln w="9525">
            <a:noFill/>
            <a:miter lim="800000"/>
            <a:headEnd/>
            <a:tailEnd/>
          </a:ln>
        </p:spPr>
      </p:pic>
      <p:pic>
        <p:nvPicPr>
          <p:cNvPr id="10" name="Рисунок 9" descr="Цветотерапия. Лечение цветом"/>
          <p:cNvPicPr/>
          <p:nvPr/>
        </p:nvPicPr>
        <p:blipFill>
          <a:blip r:embed="rId2"/>
          <a:srcRect/>
          <a:stretch>
            <a:fillRect/>
          </a:stretch>
        </p:blipFill>
        <p:spPr bwMode="auto">
          <a:xfrm rot="2083331">
            <a:off x="801407" y="3163039"/>
            <a:ext cx="1579648" cy="1621083"/>
          </a:xfrm>
          <a:prstGeom prst="rect">
            <a:avLst/>
          </a:prstGeom>
          <a:noFill/>
          <a:ln w="9525">
            <a:noFill/>
            <a:miter lim="800000"/>
            <a:headEnd/>
            <a:tailEnd/>
          </a:ln>
        </p:spPr>
      </p:pic>
      <p:pic>
        <p:nvPicPr>
          <p:cNvPr id="11" name="Рисунок 10" descr="Цветотерапия. Лечение цветом"/>
          <p:cNvPicPr/>
          <p:nvPr/>
        </p:nvPicPr>
        <p:blipFill>
          <a:blip r:embed="rId2"/>
          <a:srcRect/>
          <a:stretch>
            <a:fillRect/>
          </a:stretch>
        </p:blipFill>
        <p:spPr bwMode="auto">
          <a:xfrm rot="19667318">
            <a:off x="3428992" y="5500702"/>
            <a:ext cx="1416685" cy="1210310"/>
          </a:xfrm>
          <a:prstGeom prst="rect">
            <a:avLst/>
          </a:prstGeom>
          <a:noFill/>
          <a:ln w="9525">
            <a:noFill/>
            <a:miter lim="800000"/>
            <a:headEnd/>
            <a:tailEnd/>
          </a:ln>
        </p:spPr>
      </p:pic>
      <p:pic>
        <p:nvPicPr>
          <p:cNvPr id="12" name="Рисунок 11" descr="Цветотерапия. Лечение цветом"/>
          <p:cNvPicPr/>
          <p:nvPr/>
        </p:nvPicPr>
        <p:blipFill>
          <a:blip r:embed="rId2"/>
          <a:srcRect/>
          <a:stretch>
            <a:fillRect/>
          </a:stretch>
        </p:blipFill>
        <p:spPr bwMode="auto">
          <a:xfrm rot="4765521">
            <a:off x="6750149" y="1928020"/>
            <a:ext cx="1202371" cy="924558"/>
          </a:xfrm>
          <a:prstGeom prst="rect">
            <a:avLst/>
          </a:prstGeom>
          <a:noFill/>
          <a:ln w="9525">
            <a:noFill/>
            <a:miter lim="800000"/>
            <a:headEnd/>
            <a:tailEnd/>
          </a:ln>
        </p:spPr>
      </p:pic>
      <p:pic>
        <p:nvPicPr>
          <p:cNvPr id="13" name="Рисунок 12" descr="Цветотерапия. Лечение цветом"/>
          <p:cNvPicPr/>
          <p:nvPr/>
        </p:nvPicPr>
        <p:blipFill>
          <a:blip r:embed="rId2"/>
          <a:srcRect/>
          <a:stretch>
            <a:fillRect/>
          </a:stretch>
        </p:blipFill>
        <p:spPr bwMode="auto">
          <a:xfrm rot="4716312">
            <a:off x="7572396" y="428604"/>
            <a:ext cx="845181" cy="714380"/>
          </a:xfrm>
          <a:prstGeom prst="rect">
            <a:avLst/>
          </a:prstGeom>
          <a:noFill/>
          <a:ln w="9525">
            <a:noFill/>
            <a:miter lim="800000"/>
            <a:headEnd/>
            <a:tailEnd/>
          </a:ln>
        </p:spPr>
      </p:pic>
      <p:pic>
        <p:nvPicPr>
          <p:cNvPr id="14" name="Рисунок 13" descr="Цветотерапия. Лечение цветом"/>
          <p:cNvPicPr/>
          <p:nvPr/>
        </p:nvPicPr>
        <p:blipFill>
          <a:blip r:embed="rId2"/>
          <a:srcRect/>
          <a:stretch>
            <a:fillRect/>
          </a:stretch>
        </p:blipFill>
        <p:spPr bwMode="auto">
          <a:xfrm rot="20650928">
            <a:off x="731353" y="434903"/>
            <a:ext cx="894685" cy="7732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42852"/>
            <a:ext cx="8229600" cy="1571612"/>
          </a:xfrm>
        </p:spPr>
        <p:style>
          <a:lnRef idx="1">
            <a:schemeClr val="accent3"/>
          </a:lnRef>
          <a:fillRef idx="2">
            <a:schemeClr val="accent3"/>
          </a:fillRef>
          <a:effectRef idx="1">
            <a:schemeClr val="accent3"/>
          </a:effectRef>
          <a:fontRef idx="minor">
            <a:schemeClr val="dk1"/>
          </a:fontRef>
        </p:style>
        <p:txBody>
          <a:bodyPr>
            <a:normAutofit/>
          </a:bodyPr>
          <a:lstStyle/>
          <a:p>
            <a:pPr algn="l"/>
            <a:r>
              <a:rPr lang="ru-RU" sz="2400" b="1" dirty="0" err="1" smtClean="0">
                <a:solidFill>
                  <a:srgbClr val="C00000"/>
                </a:solidFill>
              </a:rPr>
              <a:t>Цветотерапия</a:t>
            </a:r>
            <a:r>
              <a:rPr lang="ru-RU" sz="2400" b="1" dirty="0" smtClean="0">
                <a:solidFill>
                  <a:srgbClr val="C00000"/>
                </a:solidFill>
              </a:rPr>
              <a:t> - наука</a:t>
            </a:r>
            <a:r>
              <a:rPr lang="ru-RU" sz="2400" dirty="0" smtClean="0">
                <a:solidFill>
                  <a:srgbClr val="C00000"/>
                </a:solidFill>
              </a:rPr>
              <a:t>, основанная на свойствах цвета. Она основана на использовании организмом на разных уровнях </a:t>
            </a:r>
            <a:r>
              <a:rPr lang="ru-RU" sz="2400" dirty="0" smtClean="0">
                <a:solidFill>
                  <a:srgbClr val="00B050"/>
                </a:solidFill>
              </a:rPr>
              <a:t>самоконтроля цветов в определенном балансе. Когда баланс нарушается, организм заболевает.</a:t>
            </a:r>
            <a:endParaRPr lang="ru-RU" sz="2400" dirty="0">
              <a:solidFill>
                <a:srgbClr val="00B050"/>
              </a:solidFill>
            </a:endParaRPr>
          </a:p>
        </p:txBody>
      </p:sp>
      <p:sp>
        <p:nvSpPr>
          <p:cNvPr id="3" name="Содержимое 2"/>
          <p:cNvSpPr>
            <a:spLocks noGrp="1"/>
          </p:cNvSpPr>
          <p:nvPr>
            <p:ph idx="1"/>
          </p:nvPr>
        </p:nvSpPr>
        <p:spPr>
          <a:xfrm>
            <a:off x="428596" y="2000240"/>
            <a:ext cx="8229600" cy="4411675"/>
          </a:xfrm>
        </p:spPr>
        <p:style>
          <a:lnRef idx="1">
            <a:schemeClr val="accent1"/>
          </a:lnRef>
          <a:fillRef idx="2">
            <a:schemeClr val="accent1"/>
          </a:fillRef>
          <a:effectRef idx="1">
            <a:schemeClr val="accent1"/>
          </a:effectRef>
          <a:fontRef idx="minor">
            <a:schemeClr val="dk1"/>
          </a:fontRef>
        </p:style>
        <p:txBody>
          <a:bodyPr>
            <a:normAutofit fontScale="77500" lnSpcReduction="20000"/>
          </a:bodyPr>
          <a:lstStyle/>
          <a:p>
            <a:r>
              <a:rPr lang="ru-RU" dirty="0" smtClean="0">
                <a:solidFill>
                  <a:srgbClr val="FF0000"/>
                </a:solidFill>
              </a:rPr>
              <a:t>Известный психиатр В.М. Бехтерев утверждал: «Умело подобранная гамма цветов способна благотворнее воздействовать на нервную систему, чем иные микстуры».</a:t>
            </a:r>
          </a:p>
          <a:p>
            <a:r>
              <a:rPr lang="ru-RU" dirty="0" smtClean="0">
                <a:solidFill>
                  <a:srgbClr val="7030A0"/>
                </a:solidFill>
              </a:rPr>
              <a:t> Аристотель писал: «Все живое стремится к цвету… Цвета по приятности их соответствий могут относиться между собой подобно музыкальным созвучиям и быть взаимно пропорциональными».</a:t>
            </a:r>
          </a:p>
          <a:p>
            <a:r>
              <a:rPr lang="ru-RU" dirty="0" smtClean="0">
                <a:solidFill>
                  <a:srgbClr val="00B050"/>
                </a:solidFill>
              </a:rPr>
              <a:t> </a:t>
            </a:r>
            <a:r>
              <a:rPr lang="ru-RU" dirty="0" err="1" smtClean="0">
                <a:solidFill>
                  <a:srgbClr val="00B050"/>
                </a:solidFill>
              </a:rPr>
              <a:t>Ивли</a:t>
            </a:r>
            <a:r>
              <a:rPr lang="ru-RU" dirty="0" smtClean="0">
                <a:solidFill>
                  <a:srgbClr val="00B050"/>
                </a:solidFill>
              </a:rPr>
              <a:t> Грант заметил: «Чем больше смотришь на этот мир, тем больше убеждаешься в том, что цвет был создан для красоты, и красота эта - не удовлетворение прихоти человека, а необходимость для него».</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25" name="Рисунок 4" descr="Цветотерапия. Лечение цветом"/>
          <p:cNvPicPr>
            <a:picLocks noChangeAspect="1" noChangeArrowheads="1"/>
          </p:cNvPicPr>
          <p:nvPr/>
        </p:nvPicPr>
        <p:blipFill>
          <a:blip r:embed="rId2"/>
          <a:srcRect/>
          <a:stretch>
            <a:fillRect/>
          </a:stretch>
        </p:blipFill>
        <p:spPr bwMode="auto">
          <a:xfrm>
            <a:off x="571472" y="428604"/>
            <a:ext cx="1000132" cy="928694"/>
          </a:xfrm>
          <a:prstGeom prst="rect">
            <a:avLst/>
          </a:prstGeom>
          <a:noFill/>
        </p:spPr>
      </p:pic>
      <p:sp>
        <p:nvSpPr>
          <p:cNvPr id="1027" name="Rectangle 3"/>
          <p:cNvSpPr>
            <a:spLocks noChangeArrowheads="1"/>
          </p:cNvSpPr>
          <p:nvPr/>
        </p:nvSpPr>
        <p:spPr bwMode="auto">
          <a:xfrm>
            <a:off x="214282" y="1571613"/>
            <a:ext cx="8786874" cy="4893647"/>
          </a:xfrm>
          <a:prstGeom prst="rect">
            <a:avLst/>
          </a:prstGeom>
          <a:noFill/>
          <a:ln w="57150">
            <a:solidFill>
              <a:srgbClr val="FF0000"/>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sng" strike="noStrike" cap="none" normalizeH="0" baseline="0" dirty="0" smtClean="0">
                <a:ln>
                  <a:noFill/>
                </a:ln>
                <a:solidFill>
                  <a:schemeClr val="tx1"/>
                </a:solidFill>
                <a:effectLst/>
                <a:latin typeface="Arial" pitchFamily="34" charset="0"/>
                <a:ea typeface="Times New Roman" pitchFamily="18" charset="0"/>
              </a:rPr>
              <a:t>Психология</a:t>
            </a:r>
            <a:r>
              <a:rPr kumimoji="0" lang="ru-RU" sz="2400" b="0" i="0" u="none" strike="noStrike" cap="none" normalizeH="0" baseline="0" dirty="0" smtClean="0">
                <a:ln>
                  <a:noFill/>
                </a:ln>
                <a:solidFill>
                  <a:schemeClr val="tx1"/>
                </a:solidFill>
                <a:effectLst/>
                <a:latin typeface="Arial" pitchFamily="34" charset="0"/>
                <a:ea typeface="Times New Roman" pitchFamily="18" charset="0"/>
              </a:rPr>
              <a:t>: Наделяет чувством безопасности, уверенностью в завтрашнем дне, помогает проще справиться с неприятностями. Формирует лидера. Положительно влияет на негативные психические состояния: апатия, депрессия, страх, неуверенность в себе.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sng" strike="noStrike" cap="none" normalizeH="0" baseline="0" dirty="0" smtClean="0">
                <a:ln>
                  <a:noFill/>
                </a:ln>
                <a:solidFill>
                  <a:schemeClr val="tx1"/>
                </a:solidFill>
                <a:effectLst/>
                <a:latin typeface="Arial" pitchFamily="34" charset="0"/>
                <a:ea typeface="Times New Roman" pitchFamily="18" charset="0"/>
              </a:rPr>
              <a:t>Физиология</a:t>
            </a:r>
            <a:r>
              <a:rPr kumimoji="0" lang="ru-RU" sz="2400" b="0" i="0" u="none" strike="noStrike" cap="none" normalizeH="0" baseline="0" dirty="0" smtClean="0">
                <a:ln>
                  <a:noFill/>
                </a:ln>
                <a:solidFill>
                  <a:schemeClr val="tx1"/>
                </a:solidFill>
                <a:effectLst/>
                <a:latin typeface="Arial" pitchFamily="34" charset="0"/>
                <a:ea typeface="Times New Roman" pitchFamily="18" charset="0"/>
              </a:rPr>
              <a:t>: стимулирует нервную систему, высвобождает адреналин, улучшает кровообращение, повышает количество красных телец в крови, увеличивает сексуальность и сексуальное влечение.</a:t>
            </a:r>
            <a:br>
              <a:rPr kumimoji="0" lang="ru-RU" sz="2400" b="0" i="0" u="none" strike="noStrike" cap="none" normalizeH="0" baseline="0" dirty="0" smtClean="0">
                <a:ln>
                  <a:noFill/>
                </a:ln>
                <a:solidFill>
                  <a:schemeClr val="tx1"/>
                </a:solidFill>
                <a:effectLst/>
                <a:latin typeface="Arial" pitchFamily="34" charset="0"/>
                <a:ea typeface="Times New Roman" pitchFamily="18" charset="0"/>
              </a:rPr>
            </a:br>
            <a:r>
              <a:rPr kumimoji="0" lang="ru-RU" sz="2400" b="0" i="0" u="none" strike="noStrike" cap="none" normalizeH="0" baseline="0" dirty="0" smtClean="0">
                <a:ln>
                  <a:noFill/>
                </a:ln>
                <a:solidFill>
                  <a:schemeClr val="tx1"/>
                </a:solidFill>
                <a:effectLst/>
                <a:latin typeface="Arial" pitchFamily="34" charset="0"/>
                <a:ea typeface="Times New Roman" pitchFamily="18" charset="0"/>
              </a:rPr>
              <a:t>Профилактика заболеваний: пониженное артериальное давление, анемия, плохое кровообращение, простуда, насморк. Применять красный цвет следует в сочетании с зеленым или голубым.</a:t>
            </a:r>
            <a:endParaRPr kumimoji="0" lang="ru-RU" sz="2400" b="0" i="0" u="none" strike="noStrike" cap="none" normalizeH="0" baseline="0" dirty="0" smtClean="0">
              <a:ln>
                <a:noFill/>
              </a:ln>
              <a:solidFill>
                <a:schemeClr val="tx1"/>
              </a:solidFill>
              <a:effectLst/>
              <a:latin typeface="Arial" pitchFamily="34" charset="0"/>
            </a:endParaRPr>
          </a:p>
        </p:txBody>
      </p:sp>
      <p:sp>
        <p:nvSpPr>
          <p:cNvPr id="8" name="Заголовок 7"/>
          <p:cNvSpPr>
            <a:spLocks noGrp="1"/>
          </p:cNvSpPr>
          <p:nvPr>
            <p:ph type="title"/>
          </p:nvPr>
        </p:nvSpPr>
        <p:spPr>
          <a:xfrm>
            <a:off x="500034" y="357166"/>
            <a:ext cx="8229600" cy="1143000"/>
          </a:xfrm>
          <a:ln w="57150">
            <a:solidFill>
              <a:srgbClr val="FF0000"/>
            </a:solidFill>
          </a:ln>
        </p:spPr>
        <p:txBody>
          <a:bodyPr>
            <a:normAutofit fontScale="90000"/>
          </a:bodyPr>
          <a:lstStyle/>
          <a:p>
            <a:pPr lvl="0" algn="r" fontAlgn="base">
              <a:spcAft>
                <a:spcPct val="0"/>
              </a:spcAft>
            </a:pPr>
            <a:r>
              <a:rPr lang="ru-RU" sz="2800" b="1" dirty="0" smtClean="0">
                <a:latin typeface="Arial" pitchFamily="34" charset="0"/>
                <a:ea typeface="Times New Roman" pitchFamily="18" charset="0"/>
              </a:rPr>
              <a:t>        Красный</a:t>
            </a:r>
            <a:r>
              <a:rPr lang="ru-RU" sz="2800" dirty="0" smtClean="0">
                <a:latin typeface="Arial" pitchFamily="34" charset="0"/>
                <a:ea typeface="Times New Roman" pitchFamily="18" charset="0"/>
              </a:rPr>
              <a:t> - активизирует и снижает уровень депрессии, это цвет энергии и эффективности.</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500198"/>
          </a:xfrm>
          <a:ln w="57150">
            <a:solidFill>
              <a:schemeClr val="accent6"/>
            </a:solidFill>
          </a:ln>
        </p:spPr>
        <p:txBody>
          <a:bodyPr>
            <a:normAutofit fontScale="90000"/>
          </a:bodyPr>
          <a:lstStyle/>
          <a:p>
            <a:pPr algn="r"/>
            <a:r>
              <a:rPr lang="ru-RU" b="1" dirty="0" smtClean="0"/>
              <a:t>      Оранжевый </a:t>
            </a:r>
            <a:r>
              <a:rPr lang="ru-RU" dirty="0" smtClean="0"/>
              <a:t>- тонизирующий цвет.</a:t>
            </a:r>
            <a:br>
              <a:rPr lang="ru-RU" dirty="0" smtClean="0"/>
            </a:br>
            <a:endParaRPr lang="ru-RU" dirty="0"/>
          </a:p>
        </p:txBody>
      </p:sp>
      <p:sp>
        <p:nvSpPr>
          <p:cNvPr id="3" name="Содержимое 2"/>
          <p:cNvSpPr>
            <a:spLocks noGrp="1"/>
          </p:cNvSpPr>
          <p:nvPr>
            <p:ph idx="1"/>
          </p:nvPr>
        </p:nvSpPr>
        <p:spPr>
          <a:xfrm>
            <a:off x="214282" y="1928802"/>
            <a:ext cx="8643998" cy="4197361"/>
          </a:xfrm>
          <a:ln w="57150">
            <a:solidFill>
              <a:schemeClr val="accent6"/>
            </a:solidFill>
          </a:ln>
        </p:spPr>
        <p:txBody>
          <a:bodyPr>
            <a:normAutofit fontScale="85000" lnSpcReduction="10000"/>
          </a:bodyPr>
          <a:lstStyle/>
          <a:p>
            <a:r>
              <a:rPr lang="ru-RU" u="sng" dirty="0" smtClean="0"/>
              <a:t>Психология</a:t>
            </a:r>
            <a:r>
              <a:rPr lang="ru-RU" dirty="0" smtClean="0"/>
              <a:t>: действует в том же направлении, что и красный, но в меньшей степени.</a:t>
            </a:r>
          </a:p>
          <a:p>
            <a:endParaRPr lang="ru-RU" u="sng" dirty="0" smtClean="0"/>
          </a:p>
          <a:p>
            <a:r>
              <a:rPr lang="ru-RU" u="sng" dirty="0" smtClean="0"/>
              <a:t>Физиология</a:t>
            </a:r>
            <a:r>
              <a:rPr lang="ru-RU" dirty="0" smtClean="0"/>
              <a:t>: улучшает пищеварение, способствует омолаживанию, раскрепощению, укрепляет волю, освобождает от чувства подавленности. Укрепляет легочную ткань, обладает антиспазматическим свойством, улучшает кровообращение и цвет кожи, но избыток оранжевого может вызвать перегрев организма (т.е. он более тепловой чем красный).</a:t>
            </a:r>
          </a:p>
        </p:txBody>
      </p:sp>
      <p:pic>
        <p:nvPicPr>
          <p:cNvPr id="4" name="Рисунок 3" descr="Цветотерапия. Лечение цветом"/>
          <p:cNvPicPr/>
          <p:nvPr/>
        </p:nvPicPr>
        <p:blipFill>
          <a:blip r:embed="rId2"/>
          <a:srcRect/>
          <a:stretch>
            <a:fillRect/>
          </a:stretch>
        </p:blipFill>
        <p:spPr bwMode="auto">
          <a:xfrm>
            <a:off x="642910" y="357166"/>
            <a:ext cx="1357322" cy="1071570"/>
          </a:xfrm>
          <a:prstGeom prst="rect">
            <a:avLst/>
          </a:prstGeom>
          <a:solidFill>
            <a:schemeClr val="accent6"/>
          </a:solid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ln w="57150">
            <a:solidFill>
              <a:srgbClr val="FFFF00"/>
            </a:solidFill>
          </a:ln>
        </p:spPr>
        <p:txBody>
          <a:bodyPr>
            <a:normAutofit fontScale="90000"/>
          </a:bodyPr>
          <a:lstStyle/>
          <a:p>
            <a:pPr algn="r"/>
            <a:r>
              <a:rPr lang="ru-RU" b="1" dirty="0" smtClean="0"/>
              <a:t>          Желтый</a:t>
            </a:r>
            <a:r>
              <a:rPr lang="ru-RU" dirty="0" smtClean="0"/>
              <a:t> — тонизирующий,     цвет разума и понимания</a:t>
            </a:r>
            <a:endParaRPr lang="ru-RU" dirty="0"/>
          </a:p>
        </p:txBody>
      </p:sp>
      <p:sp>
        <p:nvSpPr>
          <p:cNvPr id="5" name="Содержимое 4"/>
          <p:cNvSpPr>
            <a:spLocks noGrp="1"/>
          </p:cNvSpPr>
          <p:nvPr>
            <p:ph idx="1"/>
          </p:nvPr>
        </p:nvSpPr>
        <p:spPr>
          <a:ln w="57150">
            <a:solidFill>
              <a:srgbClr val="FFFF00"/>
            </a:solidFill>
          </a:ln>
        </p:spPr>
        <p:txBody>
          <a:bodyPr>
            <a:normAutofit fontScale="77500" lnSpcReduction="20000"/>
          </a:bodyPr>
          <a:lstStyle/>
          <a:p>
            <a:r>
              <a:rPr lang="ru-RU" u="sng" dirty="0" smtClean="0"/>
              <a:t>Психология</a:t>
            </a:r>
            <a:r>
              <a:rPr lang="ru-RU" dirty="0" smtClean="0"/>
              <a:t>: Приводит чувства в движение, освобождает от негатива, который подрывает уверенность в своих силах. Помогает легче воспринимать новые идеи и принимать различные точки зрения. Он способствует лучшей самоорганизации и концентрации мысли. Помогает при негативных психических состояниях: творческий блок, депрессия, заниженная самооценка, пессимизм.</a:t>
            </a:r>
          </a:p>
          <a:p>
            <a:r>
              <a:rPr lang="ru-RU" u="sng" dirty="0" smtClean="0"/>
              <a:t>Физиология</a:t>
            </a:r>
            <a:r>
              <a:rPr lang="ru-RU" dirty="0" smtClean="0"/>
              <a:t>: Хорошо лечит пищеварительную систему, обеспечивает ее работу. В основном воздействует на течение желчи, которая играет роль в поглощении и переваривании жиров. Улучшает память.</a:t>
            </a:r>
          </a:p>
          <a:p>
            <a:r>
              <a:rPr lang="ru-RU" dirty="0" smtClean="0"/>
              <a:t>Профилактика заболеваний: диабет, кожные заболевания, истощение нервной системы.</a:t>
            </a:r>
          </a:p>
          <a:p>
            <a:endParaRPr lang="ru-RU" dirty="0"/>
          </a:p>
        </p:txBody>
      </p:sp>
      <p:pic>
        <p:nvPicPr>
          <p:cNvPr id="6" name="Рисунок 5" descr="cv1"/>
          <p:cNvPicPr/>
          <p:nvPr/>
        </p:nvPicPr>
        <p:blipFill>
          <a:blip r:embed="rId2"/>
          <a:srcRect/>
          <a:stretch>
            <a:fillRect/>
          </a:stretch>
        </p:blipFill>
        <p:spPr bwMode="auto">
          <a:xfrm>
            <a:off x="714348" y="285728"/>
            <a:ext cx="1285884" cy="10715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ln w="57150">
            <a:solidFill>
              <a:srgbClr val="00B050"/>
            </a:solidFill>
          </a:ln>
        </p:spPr>
        <p:txBody>
          <a:bodyPr>
            <a:noAutofit/>
          </a:bodyPr>
          <a:lstStyle/>
          <a:p>
            <a:pPr algn="r"/>
            <a:r>
              <a:rPr lang="ru-RU" sz="2400" b="1" dirty="0" smtClean="0"/>
              <a:t>Зеленый</a:t>
            </a:r>
            <a:r>
              <a:rPr lang="ru-RU" sz="2400" dirty="0" smtClean="0"/>
              <a:t> - цвет гармонии, устраняет дисбаланс нервной системы. Является промежуточным между черным и белым цветами, поэтому считается нейтральным цветом.</a:t>
            </a:r>
            <a:endParaRPr lang="ru-RU" sz="2400" dirty="0"/>
          </a:p>
        </p:txBody>
      </p:sp>
      <p:sp>
        <p:nvSpPr>
          <p:cNvPr id="5" name="Содержимое 4"/>
          <p:cNvSpPr>
            <a:spLocks noGrp="1"/>
          </p:cNvSpPr>
          <p:nvPr>
            <p:ph idx="1"/>
          </p:nvPr>
        </p:nvSpPr>
        <p:spPr>
          <a:xfrm>
            <a:off x="214282" y="1600200"/>
            <a:ext cx="8715436" cy="4972072"/>
          </a:xfrm>
          <a:ln w="57150">
            <a:solidFill>
              <a:srgbClr val="00B050"/>
            </a:solidFill>
          </a:ln>
        </p:spPr>
        <p:txBody>
          <a:bodyPr>
            <a:normAutofit fontScale="62500" lnSpcReduction="20000"/>
          </a:bodyPr>
          <a:lstStyle/>
          <a:p>
            <a:endParaRPr lang="ru-RU" u="sng" dirty="0" smtClean="0"/>
          </a:p>
          <a:p>
            <a:endParaRPr lang="ru-RU" u="sng" dirty="0" smtClean="0"/>
          </a:p>
          <a:p>
            <a:r>
              <a:rPr lang="ru-RU" sz="3800" u="sng" dirty="0" smtClean="0"/>
              <a:t>Психология</a:t>
            </a:r>
            <a:r>
              <a:rPr lang="ru-RU" sz="3800" dirty="0" smtClean="0"/>
              <a:t>: Когда мы думаем о зеленом цвете, мы представляем лес, деревья, траву. В силу того, что зеленый объединяет нас с природой, он помогает нам быть ближе друг к другу. Когда вам недостает зеленого цвета, вы лишаетесь гармонии. Помогает при негативных психических состояниях: неуравновешенность, злоба, грубость, скованность в эмоциях и чувствах.</a:t>
            </a:r>
          </a:p>
          <a:p>
            <a:r>
              <a:rPr lang="ru-RU" sz="3800" u="sng" dirty="0" smtClean="0"/>
              <a:t>Физиология</a:t>
            </a:r>
            <a:r>
              <a:rPr lang="ru-RU" sz="3800" dirty="0" smtClean="0"/>
              <a:t>: чаще всего сердечные приступы возникают из-за скопившихся эмоциональных проблем. Причиной большинства сердечных заболеваний у мужчин среднего возраста является невозможность изменить что-либо в своей жизни, из-за недовольства своей профессией.</a:t>
            </a:r>
          </a:p>
          <a:p>
            <a:r>
              <a:rPr lang="ru-RU" sz="3800" dirty="0" smtClean="0"/>
              <a:t>Профилактика заболеваний: болезни сердца, бронхит и болезни легких, грипп, клаустрофобия</a:t>
            </a:r>
            <a:r>
              <a:rPr lang="ru-RU" dirty="0" smtClean="0"/>
              <a:t>.</a:t>
            </a:r>
            <a:endParaRPr lang="ru-RU" dirty="0"/>
          </a:p>
        </p:txBody>
      </p:sp>
      <p:pic>
        <p:nvPicPr>
          <p:cNvPr id="6" name="Рисунок 5" descr="Цветотерапия. Лечение цветом"/>
          <p:cNvPicPr/>
          <p:nvPr/>
        </p:nvPicPr>
        <p:blipFill>
          <a:blip r:embed="rId2"/>
          <a:srcRect/>
          <a:stretch>
            <a:fillRect/>
          </a:stretch>
        </p:blipFill>
        <p:spPr bwMode="auto">
          <a:xfrm>
            <a:off x="142844" y="1142984"/>
            <a:ext cx="1214446" cy="10001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74638"/>
            <a:ext cx="7929618" cy="1143000"/>
          </a:xfrm>
          <a:ln w="57150">
            <a:solidFill>
              <a:schemeClr val="accent5">
                <a:lumMod val="40000"/>
                <a:lumOff val="60000"/>
              </a:schemeClr>
            </a:solidFill>
          </a:ln>
        </p:spPr>
        <p:txBody>
          <a:bodyPr/>
          <a:lstStyle/>
          <a:p>
            <a:pPr algn="r"/>
            <a:r>
              <a:rPr lang="ru-RU" b="1" dirty="0" smtClean="0"/>
              <a:t>Голубой </a:t>
            </a:r>
            <a:r>
              <a:rPr lang="ru-RU" dirty="0" smtClean="0"/>
              <a:t>- успокаивающий цвет</a:t>
            </a:r>
            <a:endParaRPr lang="ru-RU" dirty="0"/>
          </a:p>
        </p:txBody>
      </p:sp>
      <p:sp>
        <p:nvSpPr>
          <p:cNvPr id="3" name="Содержимое 2"/>
          <p:cNvSpPr>
            <a:spLocks noGrp="1"/>
          </p:cNvSpPr>
          <p:nvPr>
            <p:ph idx="1"/>
          </p:nvPr>
        </p:nvSpPr>
        <p:spPr>
          <a:xfrm>
            <a:off x="142844" y="1600200"/>
            <a:ext cx="8786874" cy="5043510"/>
          </a:xfrm>
          <a:ln w="57150">
            <a:solidFill>
              <a:schemeClr val="accent5">
                <a:lumMod val="40000"/>
                <a:lumOff val="60000"/>
              </a:schemeClr>
            </a:solidFill>
          </a:ln>
        </p:spPr>
        <p:txBody>
          <a:bodyPr>
            <a:normAutofit fontScale="77500" lnSpcReduction="20000"/>
          </a:bodyPr>
          <a:lstStyle/>
          <a:p>
            <a:r>
              <a:rPr lang="ru-RU" sz="4100" u="sng" dirty="0" smtClean="0"/>
              <a:t>Психология</a:t>
            </a:r>
            <a:r>
              <a:rPr lang="ru-RU" sz="4100" dirty="0" smtClean="0"/>
              <a:t>:  настраивает на терпение, помогает при бессоннице, нервных расстройствах.</a:t>
            </a:r>
          </a:p>
          <a:p>
            <a:r>
              <a:rPr lang="ru-RU" sz="4100" u="sng" dirty="0" smtClean="0"/>
              <a:t>Физиология</a:t>
            </a:r>
            <a:r>
              <a:rPr lang="ru-RU" sz="4100" dirty="0" smtClean="0"/>
              <a:t>: снижает мышечное напряжение, понижает кровяное давление, успокаивает пульс, замедляет ритм дыхания, понижает температуру тела, освежает, , снижает аппетит, успокаивает боль, обладает жаропонижающим антисептическим действием.</a:t>
            </a:r>
            <a:br>
              <a:rPr lang="ru-RU" sz="4100" dirty="0" smtClean="0"/>
            </a:br>
            <a:r>
              <a:rPr lang="ru-RU" sz="4100" dirty="0" smtClean="0"/>
              <a:t>Является зодиакальным для весов, рыб, стрельцов, козерогов, водолеев.</a:t>
            </a:r>
          </a:p>
          <a:p>
            <a:pPr>
              <a:buNone/>
            </a:pPr>
            <a:endParaRPr lang="ru-RU" sz="3900" dirty="0"/>
          </a:p>
        </p:txBody>
      </p:sp>
      <p:pic>
        <p:nvPicPr>
          <p:cNvPr id="4" name="Рисунок 3" descr="Цветотерапия. Лечение цветом"/>
          <p:cNvPicPr/>
          <p:nvPr/>
        </p:nvPicPr>
        <p:blipFill>
          <a:blip r:embed="rId2"/>
          <a:srcRect/>
          <a:stretch>
            <a:fillRect/>
          </a:stretch>
        </p:blipFill>
        <p:spPr bwMode="auto">
          <a:xfrm>
            <a:off x="142844" y="285728"/>
            <a:ext cx="928694" cy="10715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ln w="57150">
            <a:solidFill>
              <a:srgbClr val="0070C0"/>
            </a:solidFill>
          </a:ln>
        </p:spPr>
        <p:txBody>
          <a:bodyPr>
            <a:normAutofit fontScale="90000"/>
          </a:bodyPr>
          <a:lstStyle/>
          <a:p>
            <a:pPr algn="r"/>
            <a:r>
              <a:rPr lang="ru-RU" b="1" dirty="0" smtClean="0"/>
              <a:t>  Синий</a:t>
            </a:r>
            <a:r>
              <a:rPr lang="ru-RU" dirty="0" smtClean="0"/>
              <a:t> - традиционный цвет </a:t>
            </a:r>
            <a:br>
              <a:rPr lang="ru-RU" dirty="0" smtClean="0"/>
            </a:br>
            <a:r>
              <a:rPr lang="ru-RU" dirty="0" smtClean="0"/>
              <a:t>истины и покоя</a:t>
            </a:r>
            <a:endParaRPr lang="ru-RU" dirty="0"/>
          </a:p>
        </p:txBody>
      </p:sp>
      <p:sp>
        <p:nvSpPr>
          <p:cNvPr id="3" name="Содержимое 2"/>
          <p:cNvSpPr>
            <a:spLocks noGrp="1"/>
          </p:cNvSpPr>
          <p:nvPr>
            <p:ph idx="1"/>
          </p:nvPr>
        </p:nvSpPr>
        <p:spPr>
          <a:xfrm>
            <a:off x="142844" y="1600200"/>
            <a:ext cx="8786874" cy="4972072"/>
          </a:xfrm>
          <a:ln w="57150">
            <a:solidFill>
              <a:srgbClr val="0070C0"/>
            </a:solidFill>
          </a:ln>
        </p:spPr>
        <p:txBody>
          <a:bodyPr>
            <a:normAutofit fontScale="92500"/>
          </a:bodyPr>
          <a:lstStyle/>
          <a:p>
            <a:r>
              <a:rPr lang="ru-RU" u="sng" dirty="0" smtClean="0"/>
              <a:t>Психология</a:t>
            </a:r>
            <a:r>
              <a:rPr lang="ru-RU" dirty="0" smtClean="0"/>
              <a:t>: развивает психические способности. Очищает мышление, освобождает от тревог и страхов, позволяет услышать внутренний голос и принять правильное решение (интуиция). С индиго проще переходить на более тонкие уровни сознания. Помогает при негативных психических состояниях.</a:t>
            </a:r>
          </a:p>
          <a:p>
            <a:r>
              <a:rPr lang="ru-RU" u="sng" dirty="0" smtClean="0"/>
              <a:t>Физиология</a:t>
            </a:r>
            <a:r>
              <a:rPr lang="ru-RU" dirty="0" smtClean="0"/>
              <a:t>: Лечит глухоту, катаракту, кровотечения, бессонницу. Является анестетиком. Помогает при ангинах, ревматизмах</a:t>
            </a:r>
            <a:endParaRPr lang="ru-RU" dirty="0"/>
          </a:p>
        </p:txBody>
      </p:sp>
      <p:pic>
        <p:nvPicPr>
          <p:cNvPr id="4" name="Рисунок 3" descr="Цветотерапия. Лечение цветом"/>
          <p:cNvPicPr/>
          <p:nvPr/>
        </p:nvPicPr>
        <p:blipFill>
          <a:blip r:embed="rId2"/>
          <a:srcRect/>
          <a:stretch>
            <a:fillRect/>
          </a:stretch>
        </p:blipFill>
        <p:spPr bwMode="auto">
          <a:xfrm>
            <a:off x="642910" y="357166"/>
            <a:ext cx="1071570" cy="10001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TotalTime>
  <Words>1145</Words>
  <PresentationFormat>Экран (4:3)</PresentationFormat>
  <Paragraphs>65</Paragraphs>
  <Slides>18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Морозова Наталия Викторовна педагог – психолог первой категории МОУ Прогимназии г.Маркса </vt:lpstr>
      <vt:lpstr>Цветотерапия</vt:lpstr>
      <vt:lpstr>Цветотерапия - наука, основанная на свойствах цвета. Она основана на использовании организмом на разных уровнях самоконтроля цветов в определенном балансе. Когда баланс нарушается, организм заболевает.</vt:lpstr>
      <vt:lpstr>        Красный - активизирует и снижает уровень депрессии, это цвет энергии и эффективности.</vt:lpstr>
      <vt:lpstr>      Оранжевый - тонизирующий цвет. </vt:lpstr>
      <vt:lpstr>          Желтый — тонизирующий,     цвет разума и понимания</vt:lpstr>
      <vt:lpstr>Зеленый - цвет гармонии, устраняет дисбаланс нервной системы. Является промежуточным между черным и белым цветами, поэтому считается нейтральным цветом.</vt:lpstr>
      <vt:lpstr>Голубой - успокаивающий цвет</vt:lpstr>
      <vt:lpstr>  Синий - традиционный цвет  истины и покоя</vt:lpstr>
      <vt:lpstr>Фиолетовый - соединяет эффект  красного и синего. Производит угнетающее воздействие на нервную систему.</vt:lpstr>
      <vt:lpstr>Цветотерапия для женщин</vt:lpstr>
      <vt:lpstr> </vt:lpstr>
      <vt:lpstr>Медитация с использованием цвета </vt:lpstr>
      <vt:lpstr>Цветовой душ </vt:lpstr>
      <vt:lpstr>Цветная вода  </vt:lpstr>
      <vt:lpstr>Слайд 16</vt:lpstr>
      <vt:lpstr>Будьте здоровы</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Морозова Наталия Викторовна педагог – психолог первой категории МОУ Прогимназии г.Маркса </dc:title>
  <cp:lastModifiedBy>Admin</cp:lastModifiedBy>
  <cp:revision>22</cp:revision>
  <dcterms:modified xsi:type="dcterms:W3CDTF">2010-01-28T19:08:29Z</dcterms:modified>
</cp:coreProperties>
</file>