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2" r:id="rId5"/>
    <p:sldId id="259" r:id="rId6"/>
    <p:sldId id="260" r:id="rId7"/>
    <p:sldId id="261" r:id="rId8"/>
    <p:sldId id="283" r:id="rId9"/>
    <p:sldId id="262" r:id="rId10"/>
    <p:sldId id="263" r:id="rId11"/>
    <p:sldId id="264" r:id="rId12"/>
    <p:sldId id="265" r:id="rId13"/>
    <p:sldId id="266" r:id="rId14"/>
    <p:sldId id="268" r:id="rId15"/>
    <p:sldId id="279" r:id="rId16"/>
    <p:sldId id="269" r:id="rId17"/>
    <p:sldId id="270" r:id="rId18"/>
    <p:sldId id="271" r:id="rId19"/>
    <p:sldId id="272" r:id="rId20"/>
    <p:sldId id="273" r:id="rId21"/>
    <p:sldId id="274" r:id="rId22"/>
    <p:sldId id="280" r:id="rId23"/>
    <p:sldId id="275" r:id="rId24"/>
    <p:sldId id="276" r:id="rId25"/>
    <p:sldId id="277" r:id="rId26"/>
    <p:sldId id="278" r:id="rId27"/>
    <p:sldId id="28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823C5-4522-415E-B461-DEB39E80B6B2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D78CE-99A6-4E88-B361-365F01488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E4539-1FC4-415A-BD3A-5C4DF28BD30A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C6BC1-05BC-4309-86CC-C939A98A9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5D3C2-A3B7-49A4-81A7-1C42D83D3248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6420-F990-4594-BDB7-808309FD5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7F62D-2242-4B69-B281-2AC31F12A6B3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AA14B-F36C-4CA9-B4AC-5129A4CA8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DE745-9FAE-41E6-A0D8-5D8B3FD0375F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99A60-8346-431C-8046-950E4B594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72807-D046-4C20-9F6C-C4349F2453B6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714AF-DE23-4544-986D-7918B1983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2B46A-3F76-4E88-AEDB-DEB6BCA41088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31BC-2D64-4737-B7F8-EBB566673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CA89-FEC0-49C9-9EB8-767798A65391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A3856-3D88-4491-A937-BC5732423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051AA-7CAD-4D69-929F-C8E35DA53967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C99F5-57CA-4412-9B83-7A7BD8A7B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2CAC0-AE3E-49CE-90A8-458DA5B9C3A2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7EA16-DD41-4A10-99E4-BA6E605F5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9AB47-BCEB-4F88-B6D0-0418353A0F3F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67898-24BF-4736-9F60-FEF2C4600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4B0B67-0C1E-461D-BEFC-67A8AA9025B2}" type="datetimeFigureOut">
              <a:rPr lang="ru-RU"/>
              <a:pPr>
                <a:defRPr/>
              </a:pPr>
              <a:t>19.04.2011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735A98-B69B-45E8-A0FA-621109213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929718" cy="5143535"/>
          </a:xfrm>
        </p:spPr>
        <p:txBody>
          <a:bodyPr>
            <a:prstTxWarp prst="textButtonPour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</a:t>
            </a:r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ормула стоимост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085148" y="2982724"/>
            <a:ext cx="6973704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r>
              <a:rPr lang="ru-RU" sz="5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Полянцева Наталия Аркадьевна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2011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52687" y="1701006"/>
            <a:ext cx="42386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74" y="14285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grayscl/>
            <a:lum contrast="5000"/>
          </a:blip>
          <a:srcRect/>
          <a:stretch>
            <a:fillRect/>
          </a:stretch>
        </p:blipFill>
        <p:spPr bwMode="auto">
          <a:xfrm>
            <a:off x="857224" y="3286124"/>
            <a:ext cx="3501068" cy="357187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00975" y="4643446"/>
            <a:ext cx="13430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071942"/>
            <a:ext cx="13430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214554"/>
            <a:ext cx="19526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2643182"/>
            <a:ext cx="785818" cy="7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Работа в группах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22002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67225"/>
            <a:ext cx="23622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643182"/>
            <a:ext cx="2285984" cy="191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24605" y="5072050"/>
            <a:ext cx="181939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3108" y="1571612"/>
            <a:ext cx="54292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Продукты</a:t>
            </a:r>
          </a:p>
          <a:p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Туристическая фирма</a:t>
            </a:r>
          </a:p>
          <a:p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Спорттовары</a:t>
            </a:r>
          </a:p>
          <a:p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Хозяйственные товары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28604"/>
            <a:ext cx="2059017" cy="207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5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15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65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Мы считаем, что…</a:t>
            </a:r>
          </a:p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Мы рассуждали так…</a:t>
            </a:r>
          </a:p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Мы думаем, что…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Продукты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17621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571744"/>
            <a:ext cx="1428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714488"/>
            <a:ext cx="1828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3244334"/>
            <a:ext cx="34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15 </a:t>
            </a:r>
            <a:r>
              <a:rPr lang="ru-RU" sz="3200" b="1" dirty="0" err="1" smtClean="0">
                <a:solidFill>
                  <a:srgbClr val="002060"/>
                </a:solidFill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</a:rPr>
              <a:t> 8 = 120 (р.)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414308"/>
            <a:ext cx="31427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42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12 = 504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244334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17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10 = 170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Спорттовары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21431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643446"/>
            <a:ext cx="1905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714488"/>
            <a:ext cx="1838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42844" y="3244334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925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6 = 5550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4057118"/>
            <a:ext cx="3150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84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4 = 336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3244334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250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2 = 500(р.)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err="1" smtClean="0">
                <a:solidFill>
                  <a:srgbClr val="C00000"/>
                </a:solidFill>
                <a:latin typeface="Comic Sans MS" pitchFamily="66" charset="0"/>
              </a:rPr>
              <a:t>Хозтовары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20955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643446"/>
            <a:ext cx="18002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000108"/>
            <a:ext cx="1957391" cy="23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3244334"/>
            <a:ext cx="32861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12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90 = 1080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4057118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17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8 = 136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244334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15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3 = 45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Туристическая фирма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26003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85926"/>
            <a:ext cx="32480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595" y="4521465"/>
            <a:ext cx="38576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250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23 = 5750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4721662"/>
            <a:ext cx="3714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350 </a:t>
            </a:r>
            <a:r>
              <a:rPr lang="ru-RU" sz="2800" b="1" dirty="0" err="1" smtClean="0">
                <a:solidFill>
                  <a:srgbClr val="002060"/>
                </a:solidFill>
              </a:rPr>
              <a:t>х</a:t>
            </a:r>
            <a:r>
              <a:rPr lang="ru-RU" sz="2800" b="1" dirty="0" smtClean="0">
                <a:solidFill>
                  <a:srgbClr val="002060"/>
                </a:solidFill>
              </a:rPr>
              <a:t> 23 = 8050 (р.)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Наши цели на уроке:</a:t>
            </a:r>
          </a:p>
          <a:p>
            <a:endParaRPr lang="ru-RU" sz="2400" b="1" dirty="0" smtClean="0">
              <a:solidFill>
                <a:srgbClr val="0066FF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66FF"/>
                </a:solidFill>
              </a:rPr>
              <a:t> </a:t>
            </a:r>
            <a:r>
              <a:rPr lang="ru-RU" sz="6600" b="1" dirty="0" smtClean="0">
                <a:solidFill>
                  <a:srgbClr val="002060"/>
                </a:solidFill>
              </a:rPr>
              <a:t>Я хочу научиться….</a:t>
            </a:r>
          </a:p>
          <a:p>
            <a:endParaRPr lang="ru-RU" sz="6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6600" b="1" dirty="0" smtClean="0">
                <a:solidFill>
                  <a:srgbClr val="002060"/>
                </a:solidFill>
              </a:rPr>
              <a:t> Я хочу узнать….</a:t>
            </a:r>
            <a:endParaRPr lang="ru-RU" sz="66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636"/>
            <a:ext cx="169399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786322"/>
            <a:ext cx="1857356" cy="182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250"/>
                            </p:stCondLst>
                            <p:childTnLst>
                              <p:par>
                                <p:cTn id="2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543956" cy="6357982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С – стоимость товара</a:t>
            </a:r>
          </a:p>
          <a:p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 – цена товара</a:t>
            </a:r>
          </a:p>
          <a:p>
            <a:endParaRPr lang="ru-RU" sz="4400" dirty="0" smtClean="0"/>
          </a:p>
          <a:p>
            <a:r>
              <a:rPr lang="ru-RU" sz="4400" b="1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– количество товара</a:t>
            </a:r>
          </a:p>
          <a:p>
            <a:endParaRPr lang="en-US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Comic Sans MS" pitchFamily="66" charset="0"/>
              </a:rPr>
              <a:t>Формула стоимости?</a:t>
            </a:r>
            <a:endParaRPr lang="en-US" sz="44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C = а </a:t>
            </a:r>
            <a:r>
              <a:rPr lang="ru-RU" sz="9600" b="1" dirty="0" err="1" smtClean="0">
                <a:solidFill>
                  <a:srgbClr val="002060"/>
                </a:solidFill>
              </a:rPr>
              <a:t>х</a:t>
            </a:r>
            <a:r>
              <a:rPr lang="ru-RU" sz="9600" b="1" dirty="0" smtClean="0">
                <a:solidFill>
                  <a:srgbClr val="002060"/>
                </a:solidFill>
              </a:rPr>
              <a:t> </a:t>
            </a:r>
            <a:r>
              <a:rPr lang="ru-RU" sz="9600" b="1" dirty="0" err="1" smtClean="0">
                <a:solidFill>
                  <a:srgbClr val="002060"/>
                </a:solidFill>
              </a:rPr>
              <a:t>n</a:t>
            </a:r>
            <a:endParaRPr lang="ru-RU" sz="9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a =?    n = 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28604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Формула стоимости?</a:t>
            </a:r>
            <a:endParaRPr lang="en-US" sz="54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C = а </a:t>
            </a:r>
            <a:r>
              <a:rPr lang="ru-RU" sz="8800" b="1" dirty="0" err="1" smtClean="0">
                <a:solidFill>
                  <a:srgbClr val="FF0000"/>
                </a:solidFill>
              </a:rPr>
              <a:t>х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ru-RU" sz="8800" b="1" dirty="0" err="1" smtClean="0">
                <a:solidFill>
                  <a:srgbClr val="FF0000"/>
                </a:solidFill>
              </a:rPr>
              <a:t>n</a:t>
            </a:r>
            <a:r>
              <a:rPr lang="en-US" sz="8800" b="1" dirty="0" smtClean="0">
                <a:solidFill>
                  <a:srgbClr val="FF0000"/>
                </a:solidFill>
              </a:rPr>
              <a:t> -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стоимость</a:t>
            </a:r>
            <a:endParaRPr lang="en-US" sz="5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a =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en-US" sz="8800" b="1" dirty="0" smtClean="0">
                <a:solidFill>
                  <a:srgbClr val="FF0000"/>
                </a:solidFill>
              </a:rPr>
              <a:t>C : n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</a:rPr>
              <a:t>-  цена</a:t>
            </a:r>
            <a:endParaRPr lang="en-US" sz="6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n = C : a</a:t>
            </a:r>
            <a:r>
              <a:rPr lang="ru-RU" sz="8800" b="1" dirty="0" smtClean="0">
                <a:solidFill>
                  <a:srgbClr val="FF0000"/>
                </a:solidFill>
              </a:rPr>
              <a:t> - </a:t>
            </a:r>
            <a:r>
              <a:rPr lang="ru-RU" sz="5400" b="1" dirty="0" smtClean="0">
                <a:solidFill>
                  <a:srgbClr val="002060"/>
                </a:solidFill>
              </a:rPr>
              <a:t>количество</a:t>
            </a:r>
          </a:p>
          <a:p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Рефлексия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229600" cy="4525963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Что вам больше всего понравилось на уроке?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Какие трудности у вас возникли на уроке?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Как вы их преодолевали?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С каким настроением вы заканчиваете урок?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1658119" cy="161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28604"/>
            <a:ext cx="1790266" cy="175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900"/>
                            </p:stCondLst>
                            <p:childTnLst>
                              <p:par>
                                <p:cTn id="18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90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150"/>
                            </p:stCondLst>
                            <p:childTnLst>
                              <p:par>
                                <p:cTn id="3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300"/>
                            </p:stCondLst>
                            <p:childTnLst>
                              <p:par>
                                <p:cTn id="3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750"/>
                            </p:stCondLst>
                            <p:childTnLst>
                              <p:par>
                                <p:cTn id="4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Творческое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Представьте, что вы выросли, и у вас есть семья. С помощью своих родителей составьте свой семейный бюджет на месяц.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7572428" cy="592935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Бюджет – (англ. </a:t>
            </a:r>
            <a:r>
              <a:rPr lang="ru-RU" sz="4800" b="1" dirty="0" err="1" smtClean="0">
                <a:solidFill>
                  <a:srgbClr val="C00000"/>
                </a:solidFill>
                <a:latin typeface="Comic Sans MS" pitchFamily="66" charset="0"/>
              </a:rPr>
              <a:t>Budget</a:t>
            </a: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), роспись доходов и расходов государства, учреждений, семьи или отдельного лица на определенный срок.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4292" y="214290"/>
            <a:ext cx="3229708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Творческое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Представьте, что вы выросли, и у вас есть семья. С помощью своих родителей составьте свой семейный бюджет на месяц.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Необходимо написать: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Сколько в месяц вы будете тратить на жилье, еду, одежду, обучение детей, транспорт, отдых, лечение и т.д.?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Сколько денег необходимо откладывать на отпуск или непредвиденные расходы?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Каким должен быть доход вашей семьи в месяц?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Кирилл\Рабочий стол\МАМА\Антонимы\7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2259" y="231051"/>
            <a:ext cx="4835757" cy="569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571744"/>
            <a:ext cx="2193465" cy="26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500306"/>
            <a:ext cx="2000232" cy="273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85720" y="285728"/>
            <a:ext cx="850112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6600" b="1" dirty="0" smtClean="0">
                <a:solidFill>
                  <a:srgbClr val="CC0000"/>
                </a:solidFill>
                <a:latin typeface="Comic Sans MS" pitchFamily="66" charset="0"/>
              </a:rPr>
              <a:t>Здорово поработали!</a:t>
            </a: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571472" y="5728089"/>
            <a:ext cx="828680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smtClean="0">
                <a:solidFill>
                  <a:schemeClr val="hlink"/>
                </a:solidFill>
                <a:latin typeface="Comic Sans MS" pitchFamily="66" charset="0"/>
              </a:rPr>
              <a:t>Презентацию подготовила: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err="1" smtClean="0">
                <a:solidFill>
                  <a:srgbClr val="CC0000"/>
                </a:solidFill>
                <a:latin typeface="Comic Sans MS" pitchFamily="66" charset="0"/>
              </a:rPr>
              <a:t>Полянцева</a:t>
            </a:r>
            <a:r>
              <a:rPr lang="ru-RU" sz="3200" b="1" dirty="0" smtClean="0">
                <a:solidFill>
                  <a:srgbClr val="CC0000"/>
                </a:solidFill>
                <a:latin typeface="Comic Sans MS" pitchFamily="66" charset="0"/>
              </a:rPr>
              <a:t> Наталия Аркадьевна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smtClean="0">
                <a:solidFill>
                  <a:schemeClr val="hlink"/>
                </a:solidFill>
                <a:latin typeface="Comic Sans MS" pitchFamily="66" charset="0"/>
              </a:rPr>
              <a:t>2011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Какие формулы вы знаете?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i="1" dirty="0" smtClean="0">
                <a:solidFill>
                  <a:srgbClr val="002060"/>
                </a:solidFill>
              </a:rPr>
              <a:t>P = (a + b) * 2</a:t>
            </a:r>
          </a:p>
          <a:p>
            <a:r>
              <a:rPr lang="en-US" sz="4800" b="1" i="1" dirty="0" smtClean="0">
                <a:solidFill>
                  <a:srgbClr val="002060"/>
                </a:solidFill>
              </a:rPr>
              <a:t>S = a * b</a:t>
            </a:r>
          </a:p>
          <a:p>
            <a:r>
              <a:rPr lang="en-US" sz="4800" b="1" i="1" dirty="0" smtClean="0">
                <a:solidFill>
                  <a:srgbClr val="002060"/>
                </a:solidFill>
              </a:rPr>
              <a:t>V = a * b *c</a:t>
            </a:r>
          </a:p>
          <a:p>
            <a:r>
              <a:rPr lang="en-US" sz="4800" b="1" i="1" dirty="0" smtClean="0">
                <a:solidFill>
                  <a:srgbClr val="002060"/>
                </a:solidFill>
              </a:rPr>
              <a:t>a = b * c + r, r &lt; b</a:t>
            </a:r>
          </a:p>
          <a:p>
            <a:r>
              <a:rPr lang="en-US" sz="4800" b="1" i="1" dirty="0" smtClean="0">
                <a:solidFill>
                  <a:srgbClr val="002060"/>
                </a:solidFill>
              </a:rPr>
              <a:t>s = v * t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Составьте и решите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01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-102979" y="1"/>
            <a:ext cx="92469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user\Мои документы\Новая папка\Медиа (Фиоктистова)\Mmedia\АНИМАШКИ\Анимашки\Новая папка\bear1.gif"/>
          <p:cNvPicPr>
            <a:picLocks noChangeAspect="1" noChangeArrowheads="1" noCrop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3286125" y="4071938"/>
            <a:ext cx="10985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user\Мои документы\Новая папка\Медиа (Фиоктистова)\Mmedia\АНИМАШКИ\Анимашки\Новая папка\foxts.gif"/>
          <p:cNvPicPr>
            <a:picLocks noChangeAspect="1" noChangeArrowheads="1" noCrop="1"/>
          </p:cNvPicPr>
          <p:nvPr/>
        </p:nvPicPr>
        <p:blipFill>
          <a:blip r:embed="rId4">
            <a:lum contrast="40000"/>
          </a:blip>
          <a:srcRect/>
          <a:stretch>
            <a:fillRect/>
          </a:stretch>
        </p:blipFill>
        <p:spPr bwMode="auto">
          <a:xfrm>
            <a:off x="714348" y="2500306"/>
            <a:ext cx="142875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user\Мои документы\Новая папка\Медиа (Фиоктистова)\Mmedia\АНИМАШКИ\Анимашки\Новая папка\flower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5000636"/>
            <a:ext cx="1309687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Documents and Settings\user\Мои документы\Новая папка\Медиа (Фиоктистова)\Mmedia\АНИМАШКИ\Анимашки\Новая папка\flower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43380"/>
            <a:ext cx="1309687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C:\Documents and Settings\user\Мои документы\Новая папка\Медиа (Фиоктистова)\Mmedia\АНИМАШКИ\Анимашки\Новая папка\flower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3" y="4357688"/>
            <a:ext cx="5762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:\Documents and Settings\user\Мои документы\Новая папка\Медиа (Фиоктистова)\Mmedia\АНИМАШКИ\Анимашки\Новая папка\flower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4643446"/>
            <a:ext cx="5762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C:\Documents and Settings\user\Мои документы\Новая папка\Медиа (Фиоктистова)\Mmedia\АНИМАШКИ\Анимашки\Новая папка\flower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3357562"/>
            <a:ext cx="5762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C:\Documents and Settings\user\Мои документы\Новая папка\Медиа (Фиоктистова)\Mmedia\АНИМАШКИ\Анимашки\Новая папка\flower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429000"/>
            <a:ext cx="5762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:\Documents and Settings\user\Мои документы\Новая папка\Медиа (Фиоктистова)\Mmedia\АНИМАШКИ\Анимашки\Новая папка\flower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3571875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C:\Documents and Settings\user\Мои документы\Новая папка\Медиа (Фиоктистова)\Mmedia\АНИМАШКИ\Анимашки\Новая папка\flower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900" y="3357562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C:\Documents and Settings\user\Мои документы\Новая папка\Медиа (Фиоктистова)\Mmedia\АНИМАШКИ\Анимашки\Новая папка\flower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714752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357686" y="785794"/>
            <a:ext cx="3786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S = 18 </a:t>
            </a:r>
            <a:r>
              <a:rPr lang="ru-RU" sz="5400" b="1" i="1" dirty="0" smtClean="0">
                <a:solidFill>
                  <a:srgbClr val="FF0000"/>
                </a:solidFill>
              </a:rPr>
              <a:t>км</a:t>
            </a:r>
          </a:p>
          <a:p>
            <a:r>
              <a:rPr lang="en-US" sz="5400" b="1" i="1" dirty="0" smtClean="0">
                <a:solidFill>
                  <a:srgbClr val="FF0000"/>
                </a:solidFill>
              </a:rPr>
              <a:t>t  = 3 </a:t>
            </a:r>
            <a:r>
              <a:rPr lang="ru-RU" sz="5400" b="1" i="1" dirty="0" smtClean="0">
                <a:solidFill>
                  <a:srgbClr val="FF0000"/>
                </a:solidFill>
              </a:rPr>
              <a:t>ч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2143116"/>
            <a:ext cx="500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/>
              <a:t>V = ?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28794" y="2357430"/>
            <a:ext cx="5072098" cy="376873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lvl="8"/>
            <a:endParaRPr lang="ru-RU" sz="6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1714488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solidFill>
                  <a:srgbClr val="C00000"/>
                </a:solidFill>
              </a:rPr>
              <a:t>5 </a:t>
            </a:r>
            <a:r>
              <a:rPr lang="ru-RU" sz="4800" b="1" i="1" dirty="0" smtClean="0">
                <a:solidFill>
                  <a:srgbClr val="C00000"/>
                </a:solidFill>
              </a:rPr>
              <a:t>дм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2330" y="3714752"/>
            <a:ext cx="207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2 дм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5286388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rgbClr val="C00000"/>
                </a:solidFill>
              </a:rPr>
              <a:t>S = ?    P = ?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15"/>
          <p:cNvSpPr>
            <a:spLocks noGrp="1" noChangeArrowheads="1"/>
          </p:cNvSpPr>
          <p:nvPr>
            <p:ph idx="1"/>
          </p:nvPr>
        </p:nvSpPr>
        <p:spPr bwMode="auto">
          <a:xfrm>
            <a:off x="1142976" y="1571612"/>
            <a:ext cx="5614998" cy="3971940"/>
          </a:xfrm>
          <a:prstGeom prst="cube">
            <a:avLst>
              <a:gd name="adj" fmla="val 25000"/>
            </a:avLst>
          </a:prstGeom>
          <a:solidFill>
            <a:srgbClr val="339966"/>
          </a:solidFill>
          <a:ln w="952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3 м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4572008"/>
            <a:ext cx="1626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 smtClean="0">
                <a:solidFill>
                  <a:srgbClr val="FF0000"/>
                </a:solidFill>
              </a:rPr>
              <a:t>4м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786050" y="4813995"/>
            <a:ext cx="2021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dirty="0" smtClean="0">
                <a:solidFill>
                  <a:srgbClr val="FF0000"/>
                </a:solidFill>
              </a:rPr>
              <a:t>7</a:t>
            </a:r>
            <a:r>
              <a:rPr lang="ru-RU" sz="5400" b="1" dirty="0" smtClean="0">
                <a:solidFill>
                  <a:srgbClr val="FF0000"/>
                </a:solidFill>
              </a:rPr>
              <a:t>м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5" y="2500306"/>
            <a:ext cx="52149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chemeClr val="hlink"/>
                </a:solidFill>
              </a:rPr>
              <a:t>V = ?</a:t>
            </a:r>
            <a:endParaRPr lang="ru-RU" sz="8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Послушайте сказку, ответьте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Сколько всего денег потеряла девочка?</a:t>
            </a:r>
          </a:p>
          <a:p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Почему она потеряла эти деньги?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500570"/>
            <a:ext cx="2286016" cy="224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86874" cy="634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682" y="438128"/>
            <a:ext cx="8786874" cy="634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точка, математик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клеточка, математика 2</Template>
  <TotalTime>258</TotalTime>
  <Words>441</Words>
  <Application>Microsoft Office PowerPoint</Application>
  <PresentationFormat>Экран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клеточка, математика 2</vt:lpstr>
      <vt:lpstr>Формула стоимости</vt:lpstr>
      <vt:lpstr>Слайд 2</vt:lpstr>
      <vt:lpstr>Какие формулы вы знаете? </vt:lpstr>
      <vt:lpstr>Составьте и решите задачи</vt:lpstr>
      <vt:lpstr>Слайд 5</vt:lpstr>
      <vt:lpstr>Слайд 6</vt:lpstr>
      <vt:lpstr>Слайд 7</vt:lpstr>
      <vt:lpstr>Послушайте сказку, ответьте на вопросы</vt:lpstr>
      <vt:lpstr>Слайд 9</vt:lpstr>
      <vt:lpstr>Слайд 10</vt:lpstr>
      <vt:lpstr>Слайд 11</vt:lpstr>
      <vt:lpstr>Слайд 12</vt:lpstr>
      <vt:lpstr>Слайд 13</vt:lpstr>
      <vt:lpstr>Работа в группах</vt:lpstr>
      <vt:lpstr>Слайд 15</vt:lpstr>
      <vt:lpstr>Продукты</vt:lpstr>
      <vt:lpstr>Спорттовары</vt:lpstr>
      <vt:lpstr>Хозтовары</vt:lpstr>
      <vt:lpstr>Туристическая фирма</vt:lpstr>
      <vt:lpstr>Слайд 20</vt:lpstr>
      <vt:lpstr>Слайд 21</vt:lpstr>
      <vt:lpstr>Слайд 22</vt:lpstr>
      <vt:lpstr>Рефлексия</vt:lpstr>
      <vt:lpstr>Творческое домашнее задание</vt:lpstr>
      <vt:lpstr>Слайд 25</vt:lpstr>
      <vt:lpstr>Творческое домашнее задание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стоимости</dc:title>
  <dc:creator>Admin</dc:creator>
  <dc:description>З.В. Александрова  http://aida.ucoz.ru</dc:description>
  <cp:lastModifiedBy>Третьяшка</cp:lastModifiedBy>
  <cp:revision>26</cp:revision>
  <dcterms:created xsi:type="dcterms:W3CDTF">2011-04-17T15:56:06Z</dcterms:created>
  <dcterms:modified xsi:type="dcterms:W3CDTF">2011-04-19T09:50:52Z</dcterms:modified>
</cp:coreProperties>
</file>