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7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E1F2D8-17CE-49BB-A2E8-85F786ECE020}" type="datetimeFigureOut">
              <a:rPr lang="ru-RU" smtClean="0"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BB0D9C-A647-43CC-B19D-B454EE07939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8%D1%81%D1%82%D0%BE%D1%80%D0%B8%D0%BA" TargetMode="External"/><Relationship Id="rId13" Type="http://schemas.openxmlformats.org/officeDocument/2006/relationships/hyperlink" Target="http://hghltd.yandex.net/wiki/%D0%9F%D1%80%D1%8F%D0%BC%D0%B0%D1%8F_%D0%B4%D0%B5%D0%BC%D0%BE%D0%BA%D1%80%D0%B0%D1%82%D0%B8%D1%8F" TargetMode="External"/><Relationship Id="rId3" Type="http://schemas.openxmlformats.org/officeDocument/2006/relationships/hyperlink" Target="http://ru.wikipedia.org/wiki/%D0%AD%D0%BF%D0%BE%D1%85%D0%B0_%D0%9F%D1%80%D0%BE%D1%81%D0%B2%D0%B5%D1%89%D0%B5%D0%BD%D0%B8%D1%8F" TargetMode="External"/><Relationship Id="rId7" Type="http://schemas.openxmlformats.org/officeDocument/2006/relationships/hyperlink" Target="http://ru.wikipedia.org/wiki/%D0%A1%D0%B0%D1%82%D0%B8%D1%80%D0%B8%D0%BA" TargetMode="External"/><Relationship Id="rId12" Type="http://schemas.openxmlformats.org/officeDocument/2006/relationships/hyperlink" Target="http://hghltd.yandex.net/wiki/%D0%A4%D1%80%D0%B0%D0%BD%D1%86%D0%B8%D1%8F" TargetMode="External"/><Relationship Id="rId2" Type="http://schemas.openxmlformats.org/officeDocument/2006/relationships/hyperlink" Target="http://ru.wikipedia.org/wiki/%D0%A4%D0%B8%D0%BB%D0%BE%D1%81%D0%BE%D1%84" TargetMode="Externa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F%D1%80%D0%BE%D0%B7%D0%B0%D0%B8%D0%BA" TargetMode="External"/><Relationship Id="rId11" Type="http://schemas.openxmlformats.org/officeDocument/2006/relationships/hyperlink" Target="http://ru.wikipedia.org/w/index.php?title=%D0%92%D0%BE%D0%BB%D1%8C%D1%82%D0%B5%D1%80%D1%8C%D1%8F%D0%BD%D1%81%D1%82%D0%B2%D0%BE&amp;action=edit&amp;redlink=1" TargetMode="External"/><Relationship Id="rId5" Type="http://schemas.openxmlformats.org/officeDocument/2006/relationships/hyperlink" Target="http://ru.wikipedia.org/wiki/%D0%9F%D0%BE%D1%8D%D1%82" TargetMode="External"/><Relationship Id="rId15" Type="http://schemas.openxmlformats.org/officeDocument/2006/relationships/image" Target="../media/image17.jpeg"/><Relationship Id="rId10" Type="http://schemas.openxmlformats.org/officeDocument/2006/relationships/hyperlink" Target="http://ru.wikipedia.org/wiki/%D0%9F%D1%80%D0%B0%D0%B2%D0%BE%D0%B7%D0%B0%D1%89%D0%B8%D1%82%D0%BD%D0%B8%D0%BA" TargetMode="External"/><Relationship Id="rId4" Type="http://schemas.openxmlformats.org/officeDocument/2006/relationships/hyperlink" Target="http://ru.wikipedia.org/wiki/XVIII_%D0%B2%D0%B5%D0%BA" TargetMode="External"/><Relationship Id="rId9" Type="http://schemas.openxmlformats.org/officeDocument/2006/relationships/hyperlink" Target="http://ru.wikipedia.org/wiki/%D0%9F%D1%83%D0%B1%D0%BB%D0%B8%D1%86%D0%B8%D1%81%D1%82" TargetMode="External"/><Relationship Id="rId14" Type="http://schemas.openxmlformats.org/officeDocument/2006/relationships/hyperlink" Target="http://hghltd.yandex.net/wiki/%D0%A8%D0%B2%D0%B5%D0%B9%D1%86%D0%B0%D1%80%D0%B8%D1%8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Искусство </a:t>
            </a:r>
            <a:r>
              <a:rPr lang="fr-FR" i="1" dirty="0" smtClean="0"/>
              <a:t>XYIII</a:t>
            </a:r>
            <a:r>
              <a:rPr lang="ru-RU" i="1" dirty="0" smtClean="0"/>
              <a:t> века в западной Европе</a:t>
            </a:r>
            <a:r>
              <a:rPr lang="en-US" i="1" dirty="0" smtClean="0"/>
              <a:t> </a:t>
            </a:r>
            <a:endParaRPr lang="ru-RU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effectLst/>
                <a:latin typeface="Arial"/>
              </a:rPr>
              <a:t>Искусство</a:t>
            </a:r>
            <a:r>
              <a:rPr lang="ru-RU" sz="2000" i="1" dirty="0" smtClean="0">
                <a:effectLst/>
                <a:latin typeface="Arial"/>
              </a:rPr>
              <a:t> века Просвещения развивалось в условиях упадка феодально-абсолютистской системы, роста и сплочения демократических  сил</a:t>
            </a:r>
          </a:p>
          <a:p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4000" dirty="0" smtClean="0"/>
          </a:p>
          <a:p>
            <a:endParaRPr lang="ru-RU" sz="4000" dirty="0"/>
          </a:p>
          <a:p>
            <a:r>
              <a:rPr lang="ru-RU" sz="4000" i="1" dirty="0" smtClean="0"/>
              <a:t>Краснова Л.М.</a:t>
            </a:r>
          </a:p>
          <a:p>
            <a:r>
              <a:rPr lang="ru-RU" i="1" dirty="0" smtClean="0"/>
              <a:t>учитель французского языка</a:t>
            </a:r>
          </a:p>
          <a:p>
            <a:r>
              <a:rPr lang="ru-RU" i="1" dirty="0" smtClean="0"/>
              <a:t>Школа № 282</a:t>
            </a:r>
          </a:p>
          <a:p>
            <a:r>
              <a:rPr lang="ru-RU" i="1" dirty="0" smtClean="0"/>
              <a:t>Санкт-Петербург</a:t>
            </a:r>
          </a:p>
          <a:p>
            <a:r>
              <a:rPr lang="ru-RU" i="1" dirty="0"/>
              <a:t> </a:t>
            </a:r>
            <a:r>
              <a:rPr lang="ru-RU" i="1" dirty="0" smtClean="0"/>
              <a:t>2011-2012</a:t>
            </a:r>
            <a:endParaRPr lang="ru-RU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61048"/>
            <a:ext cx="2980382" cy="2711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3267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6856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Оноре ФРАГОНАР</a:t>
            </a:r>
          </a:p>
          <a:p>
            <a:r>
              <a:rPr lang="ru-RU" dirty="0" smtClean="0"/>
              <a:t>(1732- 1806)</a:t>
            </a:r>
          </a:p>
          <a:p>
            <a:r>
              <a:rPr lang="ru-RU" dirty="0" smtClean="0"/>
              <a:t>Писал красиво и свободно.</a:t>
            </a:r>
          </a:p>
          <a:p>
            <a:r>
              <a:rPr lang="ru-RU" dirty="0" smtClean="0"/>
              <a:t>« Поцелуй украдкой 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38600" cy="543346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Жан Антуан ГУДОН</a:t>
            </a:r>
          </a:p>
          <a:p>
            <a:r>
              <a:rPr lang="ru-RU" sz="2000" dirty="0" smtClean="0"/>
              <a:t>(1741 – 1828 )</a:t>
            </a:r>
          </a:p>
          <a:p>
            <a:r>
              <a:rPr lang="ru-RU" sz="2000" dirty="0" smtClean="0"/>
              <a:t>Продолжатель традиции реалистического французского скульптурного портрета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« Вольтер»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302433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19465"/>
            <a:ext cx="1729730" cy="22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319466"/>
            <a:ext cx="1368152" cy="213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513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95536" y="764704"/>
            <a:ext cx="4038600" cy="4525963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effectLst/>
                <a:latin typeface="Arial"/>
              </a:rPr>
              <a:t>Ален Рене </a:t>
            </a:r>
            <a:r>
              <a:rPr lang="ru-RU" sz="3200" b="1" dirty="0" err="1" smtClean="0">
                <a:solidFill>
                  <a:srgbClr val="FF0000"/>
                </a:solidFill>
                <a:effectLst/>
                <a:latin typeface="Arial"/>
              </a:rPr>
              <a:t>Лесаж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Arial"/>
              </a:rPr>
              <a:t> </a:t>
            </a:r>
            <a:endParaRPr lang="ru-RU" sz="3200" dirty="0" smtClean="0">
              <a:solidFill>
                <a:srgbClr val="FF0000"/>
              </a:solidFill>
              <a:effectLst/>
              <a:latin typeface="Arial"/>
            </a:endParaRPr>
          </a:p>
          <a:p>
            <a:endParaRPr lang="ru-RU" dirty="0" smtClean="0">
              <a:effectLst/>
              <a:latin typeface="Arial"/>
            </a:endParaRPr>
          </a:p>
          <a:p>
            <a:r>
              <a:rPr lang="ru-RU" dirty="0" smtClean="0">
                <a:effectLst/>
                <a:latin typeface="Arial"/>
              </a:rPr>
              <a:t>(</a:t>
            </a:r>
            <a:r>
              <a:rPr lang="ru-RU" dirty="0" smtClean="0">
                <a:effectLst/>
                <a:latin typeface="Arial"/>
              </a:rPr>
              <a:t>р. 1668), </a:t>
            </a:r>
            <a:r>
              <a:rPr lang="ru-RU" sz="1800" dirty="0" smtClean="0">
                <a:effectLst/>
                <a:latin typeface="Arial"/>
              </a:rPr>
              <a:t>французский писатель (романы «Хромой бес» и «История Жиль </a:t>
            </a:r>
            <a:r>
              <a:rPr lang="ru-RU" sz="1800" dirty="0" err="1" smtClean="0">
                <a:effectLst/>
                <a:latin typeface="Arial"/>
              </a:rPr>
              <a:t>Блаза</a:t>
            </a:r>
            <a:r>
              <a:rPr lang="ru-RU" sz="1800" dirty="0" smtClean="0">
                <a:effectLst/>
                <a:latin typeface="Arial"/>
              </a:rPr>
              <a:t> из </a:t>
            </a:r>
            <a:r>
              <a:rPr lang="ru-RU" sz="1800" dirty="0" err="1" smtClean="0">
                <a:effectLst/>
                <a:latin typeface="Arial"/>
              </a:rPr>
              <a:t>Сантильяны</a:t>
            </a:r>
            <a:r>
              <a:rPr lang="ru-RU" sz="1800" dirty="0" smtClean="0">
                <a:effectLst/>
                <a:latin typeface="Arial"/>
              </a:rPr>
              <a:t>», восходящие к плутовскому роману</a:t>
            </a:r>
            <a:endParaRPr lang="ru-RU" sz="1800" dirty="0" smtClean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692696"/>
            <a:ext cx="4038600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ru-RU" sz="3600" dirty="0" smtClean="0">
                <a:solidFill>
                  <a:srgbClr val="FF0000"/>
                </a:solidFill>
                <a:effectLst/>
              </a:rPr>
              <a:t>Антуан Франсуа </a:t>
            </a:r>
            <a:r>
              <a:rPr lang="ru-RU" sz="3600" b="1" dirty="0" smtClean="0">
                <a:solidFill>
                  <a:srgbClr val="FF0000"/>
                </a:solidFill>
                <a:effectLst/>
              </a:rPr>
              <a:t>Прево</a:t>
            </a:r>
            <a:r>
              <a:rPr lang="ru-RU" dirty="0" smtClean="0">
                <a:effectLst/>
              </a:rPr>
              <a:t>, </a:t>
            </a:r>
            <a:endParaRPr lang="ru-RU" dirty="0" smtClean="0">
              <a:effectLst/>
            </a:endParaRPr>
          </a:p>
          <a:p>
            <a:pPr marL="137160" indent="0">
              <a:buNone/>
            </a:pPr>
            <a:endParaRPr lang="ru-RU" sz="2400" dirty="0" smtClean="0"/>
          </a:p>
          <a:p>
            <a:pPr marL="137160" indent="0">
              <a:buNone/>
            </a:pPr>
            <a:r>
              <a:rPr lang="ru-RU" sz="2400" dirty="0" smtClean="0">
                <a:effectLst/>
              </a:rPr>
              <a:t>французский </a:t>
            </a:r>
            <a:r>
              <a:rPr lang="ru-RU" sz="2400" dirty="0" smtClean="0">
                <a:effectLst/>
              </a:rPr>
              <a:t>писатель (1697-1763).</a:t>
            </a:r>
            <a:r>
              <a:rPr lang="ru-RU" sz="2400" dirty="0" smtClean="0">
                <a:effectLst/>
                <a:latin typeface="Arial"/>
              </a:rPr>
              <a:t> автор романа «</a:t>
            </a:r>
            <a:r>
              <a:rPr lang="ru-RU" sz="2400" dirty="0" err="1" smtClean="0">
                <a:effectLst/>
                <a:latin typeface="Arial"/>
              </a:rPr>
              <a:t>Манон</a:t>
            </a:r>
            <a:r>
              <a:rPr lang="ru-RU" sz="2400" dirty="0" smtClean="0">
                <a:effectLst/>
                <a:latin typeface="Arial"/>
              </a:rPr>
              <a:t> Леско». </a:t>
            </a:r>
            <a:endParaRPr lang="ru-RU" sz="2400" dirty="0" smtClean="0">
              <a:effectLst/>
            </a:endParaRPr>
          </a:p>
          <a:p>
            <a:pPr>
              <a:buFont typeface="Arial"/>
              <a:buChar char="•"/>
            </a:pPr>
            <a:r>
              <a:rPr lang="ru-RU" sz="2400" dirty="0" smtClean="0">
                <a:effectLst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52" y="3916525"/>
            <a:ext cx="1383042" cy="2270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00501"/>
            <a:ext cx="1936767" cy="248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576" y="3417320"/>
            <a:ext cx="2221934" cy="326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603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3682752" cy="572149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Arial"/>
              </a:rPr>
              <a:t>Франсуа-Мари </a:t>
            </a:r>
            <a:r>
              <a:rPr lang="ru-RU" dirty="0" err="1" smtClean="0">
                <a:solidFill>
                  <a:srgbClr val="FF0000"/>
                </a:solidFill>
                <a:effectLst/>
                <a:latin typeface="Arial"/>
              </a:rPr>
              <a:t>Аруэ</a:t>
            </a:r>
            <a:r>
              <a:rPr lang="ru-RU" dirty="0" smtClean="0">
                <a:solidFill>
                  <a:srgbClr val="FF0000"/>
                </a:solidFill>
                <a:effectLst/>
                <a:latin typeface="Arial"/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Вольтер</a:t>
            </a:r>
          </a:p>
          <a:p>
            <a:r>
              <a:rPr lang="ru-RU" sz="2400" dirty="0">
                <a:effectLst/>
                <a:latin typeface="Arial"/>
              </a:rPr>
              <a:t>(</a:t>
            </a:r>
            <a:r>
              <a:rPr lang="ru-RU" sz="2400" dirty="0" smtClean="0">
                <a:effectLst/>
                <a:latin typeface="Arial"/>
              </a:rPr>
              <a:t>1694- 1778 )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r>
              <a:rPr lang="ru-RU" sz="2000" dirty="0" smtClean="0"/>
              <a:t>один </a:t>
            </a:r>
            <a:r>
              <a:rPr lang="ru-RU" sz="2000" dirty="0" smtClean="0"/>
              <a:t>из крупнейших французских </a:t>
            </a:r>
            <a:r>
              <a:rPr lang="ru-RU" sz="2000" dirty="0" smtClean="0">
                <a:hlinkClick r:id="rId2" action="ppaction://hlinkfile" tooltip="Философ"/>
              </a:rPr>
              <a:t>философов</a:t>
            </a:r>
            <a:r>
              <a:rPr lang="ru-RU" sz="2000" dirty="0" smtClean="0"/>
              <a:t>-</a:t>
            </a:r>
            <a:r>
              <a:rPr lang="ru-RU" sz="2000" dirty="0" smtClean="0">
                <a:hlinkClick r:id="rId3" action="ppaction://hlinkfile" tooltip="Эпоха Просвещения"/>
              </a:rPr>
              <a:t>просветителей</a:t>
            </a:r>
            <a:r>
              <a:rPr lang="ru-RU" sz="2000" dirty="0" smtClean="0"/>
              <a:t> </a:t>
            </a:r>
            <a:r>
              <a:rPr lang="ru-RU" sz="2000" dirty="0" smtClean="0">
                <a:hlinkClick r:id="rId4" action="ppaction://hlinkfile" tooltip="XVIII век"/>
              </a:rPr>
              <a:t>XVIII века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5" action="ppaction://hlinkfile" tooltip="Поэт"/>
              </a:rPr>
              <a:t>поэт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6" action="ppaction://hlinkfile" tooltip="Прозаик"/>
              </a:rPr>
              <a:t>прозаик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7" action="ppaction://hlinkfile" tooltip="Сатирик"/>
              </a:rPr>
              <a:t>сатирик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8" action="ppaction://hlinkfile" tooltip="Историк"/>
              </a:rPr>
              <a:t>историк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9" action="ppaction://hlinkfile" tooltip="Публицист"/>
              </a:rPr>
              <a:t>публицист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10" action="ppaction://hlinkfile" tooltip="Правозащитник"/>
              </a:rPr>
              <a:t>правозащитник</a:t>
            </a:r>
            <a:r>
              <a:rPr lang="ru-RU" sz="2000" dirty="0" smtClean="0"/>
              <a:t>; основоположник </a:t>
            </a:r>
            <a:r>
              <a:rPr lang="ru-RU" sz="2000" dirty="0" smtClean="0">
                <a:effectLst/>
                <a:hlinkClick r:id="rId11" action="ppaction://hlinkfile" tooltip="Вольтерьянство (страница отсутствует)"/>
              </a:rPr>
              <a:t>вольтерьянства</a:t>
            </a:r>
            <a:endParaRPr lang="ru-RU" sz="2000" dirty="0" smtClean="0">
              <a:effectLst/>
            </a:endParaRPr>
          </a:p>
          <a:p>
            <a:endParaRPr lang="ru-RU" sz="2000" dirty="0" smtClean="0">
              <a:effectLst/>
              <a:latin typeface="Arial"/>
            </a:endParaRPr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067944" y="476672"/>
            <a:ext cx="4618856" cy="564949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/>
              </a:rPr>
              <a:t>Жан Жак   Руссо́</a:t>
            </a:r>
          </a:p>
          <a:p>
            <a:endParaRPr lang="ru-RU" sz="2400" dirty="0" smtClean="0">
              <a:effectLst/>
            </a:endParaRPr>
          </a:p>
          <a:p>
            <a:r>
              <a:rPr lang="ru-RU" sz="2400" dirty="0" smtClean="0">
                <a:effectLst/>
              </a:rPr>
              <a:t>(</a:t>
            </a:r>
            <a:r>
              <a:rPr lang="en-US" sz="2400" dirty="0" smtClean="0">
                <a:effectLst/>
              </a:rPr>
              <a:t>1712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smtClean="0">
                <a:effectLst/>
              </a:rPr>
              <a:t>-</a:t>
            </a:r>
            <a:r>
              <a:rPr lang="en-US" sz="2400" dirty="0" smtClean="0">
                <a:effectLst/>
              </a:rPr>
              <a:t>1778</a:t>
            </a:r>
            <a:r>
              <a:rPr lang="ru-RU" sz="2400" dirty="0" smtClean="0">
                <a:effectLst/>
              </a:rPr>
              <a:t> )</a:t>
            </a:r>
          </a:p>
          <a:p>
            <a:pPr marL="0" indent="0">
              <a:buNone/>
            </a:pPr>
            <a:r>
              <a:rPr lang="ru-RU" sz="2000" dirty="0" smtClean="0">
                <a:effectLst/>
              </a:rPr>
              <a:t> </a:t>
            </a:r>
            <a:r>
              <a:rPr lang="ru-RU" sz="2000" dirty="0" smtClean="0">
                <a:effectLst/>
                <a:hlinkClick r:id="rId12" action="ppaction://hlinkfile" tooltip="Франция"/>
              </a:rPr>
              <a:t>французский</a:t>
            </a:r>
            <a:r>
              <a:rPr lang="ru-RU" sz="2000" dirty="0" smtClean="0">
                <a:effectLst/>
              </a:rPr>
              <a:t> писатель, мыслитель, композитор. Разработал прямую форму правления народа государством — </a:t>
            </a:r>
            <a:r>
              <a:rPr lang="ru-RU" sz="2000" dirty="0" smtClean="0">
                <a:effectLst/>
                <a:hlinkClick r:id="rId13" action="ppaction://hlinkfile" tooltip="Прямая демократия"/>
              </a:rPr>
              <a:t>прямую демократию</a:t>
            </a:r>
            <a:r>
              <a:rPr lang="ru-RU" sz="2000" dirty="0" smtClean="0">
                <a:effectLst/>
              </a:rPr>
              <a:t>, которая используется и по сей день, например в </a:t>
            </a:r>
            <a:r>
              <a:rPr lang="ru-RU" sz="2000" dirty="0" smtClean="0">
                <a:effectLst/>
                <a:hlinkClick r:id="rId14" action="ppaction://hlinkfile" tooltip="Швейцария"/>
              </a:rPr>
              <a:t>Швейцарии</a:t>
            </a:r>
            <a:r>
              <a:rPr lang="ru-RU" sz="2000" dirty="0" smtClean="0">
                <a:effectLst/>
              </a:rPr>
              <a:t>.</a:t>
            </a:r>
          </a:p>
          <a:p>
            <a:pPr marL="0" indent="0">
              <a:buNone/>
            </a:pPr>
            <a:endParaRPr lang="ru-RU" sz="20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90191"/>
              </p:ext>
            </p:extLst>
          </p:nvPr>
        </p:nvGraphicFramePr>
        <p:xfrm>
          <a:off x="-828600" y="6669360"/>
          <a:ext cx="5832648" cy="1463040"/>
        </p:xfrm>
        <a:graphic>
          <a:graphicData uri="http://schemas.openxmlformats.org/drawingml/2006/table">
            <a:tbl>
              <a:tblPr/>
              <a:tblGrid>
                <a:gridCol w="2916324"/>
                <a:gridCol w="2916324"/>
              </a:tblGrid>
              <a:tr h="230040">
                <a:tc gridSpan="2">
                  <a:txBody>
                    <a:bodyPr/>
                    <a:lstStyle/>
                    <a:p>
                      <a:pPr algn="ctr"/>
                      <a:endParaRPr lang="ru-RU" b="1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040">
                <a:tc gridSpan="2">
                  <a:txBody>
                    <a:bodyPr/>
                    <a:lstStyle/>
                    <a:p>
                      <a:pPr algn="ctr"/>
                      <a:endParaRPr lang="en-US" i="1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040">
                <a:tc gridSpan="2"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040">
                <a:tc>
                  <a:txBody>
                    <a:bodyPr/>
                    <a:lstStyle/>
                    <a:p>
                      <a:r>
                        <a:rPr lang="ru-RU" dirty="0" smtClean="0"/>
                        <a:t>: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097" name="Picture 1" descr="Voltaire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01133"/>
            <a:ext cx="1725116" cy="194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07236"/>
            <a:ext cx="1616967" cy="214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5404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/>
          <a:p>
            <a:r>
              <a:rPr lang="vi-VN" dirty="0">
                <a:solidFill>
                  <a:srgbClr val="FF0000"/>
                </a:solidFill>
              </a:rPr>
              <a:t>Дени́ </a:t>
            </a:r>
            <a:r>
              <a:rPr lang="vi-VN" b="1" dirty="0" smtClean="0">
                <a:solidFill>
                  <a:srgbClr val="FF0000"/>
                </a:solidFill>
              </a:rPr>
              <a:t>Дидро́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/>
              <a:t>(</a:t>
            </a:r>
            <a:r>
              <a:rPr lang="ru-RU" sz="2000" dirty="0" smtClean="0">
                <a:effectLst/>
                <a:latin typeface="Arial"/>
              </a:rPr>
              <a:t>1713-</a:t>
            </a:r>
            <a:r>
              <a:rPr lang="vi-VN" sz="2000" dirty="0" smtClean="0">
                <a:solidFill>
                  <a:schemeClr val="accent6"/>
                </a:solidFill>
              </a:rPr>
              <a:t> </a:t>
            </a:r>
            <a:r>
              <a:rPr lang="ru-RU" sz="2000" dirty="0" smtClean="0">
                <a:effectLst/>
                <a:latin typeface="Arial"/>
              </a:rPr>
              <a:t>1784) </a:t>
            </a:r>
          </a:p>
          <a:p>
            <a:r>
              <a:rPr lang="ru-RU" sz="2000" dirty="0" smtClean="0">
                <a:effectLst/>
                <a:latin typeface="Arial"/>
              </a:rPr>
              <a:t>французский писатель, философ-просветитель и драматург, основавший «Энциклопедию, или Толковый словарь наук, искусств и ремёсел»</a:t>
            </a:r>
          </a:p>
          <a:p>
            <a:endParaRPr lang="ru-RU" sz="2000" dirty="0" smtClean="0">
              <a:effectLst/>
              <a:latin typeface="Arial"/>
            </a:endParaRPr>
          </a:p>
          <a:p>
            <a:endParaRPr lang="ru-RU" sz="2000" dirty="0" smtClean="0">
              <a:effectLst/>
              <a:latin typeface="Arial"/>
            </a:endParaRPr>
          </a:p>
          <a:p>
            <a:endParaRPr lang="ru-RU" sz="2000" dirty="0">
              <a:solidFill>
                <a:schemeClr val="accent6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Arial"/>
              </a:rPr>
              <a:t>Пьер-Огюстен </a:t>
            </a:r>
            <a:r>
              <a:rPr lang="ru-RU" dirty="0" err="1" smtClean="0">
                <a:solidFill>
                  <a:srgbClr val="FF0000"/>
                </a:solidFill>
                <a:effectLst/>
                <a:latin typeface="Arial"/>
              </a:rPr>
              <a:t>Карон</a:t>
            </a:r>
            <a:r>
              <a:rPr lang="ru-RU" dirty="0" smtClean="0">
                <a:solidFill>
                  <a:srgbClr val="FF0000"/>
                </a:solidFill>
                <a:effectLst/>
                <a:latin typeface="Arial"/>
              </a:rPr>
              <a:t> де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/>
              </a:rPr>
              <a:t>Бомарше</a:t>
            </a:r>
            <a:r>
              <a:rPr lang="ru-RU" dirty="0" smtClean="0">
                <a:solidFill>
                  <a:srgbClr val="FF0000"/>
                </a:solidFill>
                <a:effectLst/>
                <a:latin typeface="Arial"/>
              </a:rPr>
              <a:t> </a:t>
            </a:r>
          </a:p>
          <a:p>
            <a:r>
              <a:rPr lang="ru-RU" sz="2000" dirty="0" smtClean="0">
                <a:effectLst/>
                <a:latin typeface="Arial"/>
              </a:rPr>
              <a:t>(1732 1799) </a:t>
            </a:r>
          </a:p>
          <a:p>
            <a:r>
              <a:rPr lang="ru-RU" sz="2000" dirty="0" smtClean="0">
                <a:effectLst/>
                <a:latin typeface="Arial"/>
              </a:rPr>
              <a:t>знаменитый французский драматург и публицист.</a:t>
            </a:r>
            <a:endParaRPr lang="ru-RU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84364"/>
            <a:ext cx="1838697" cy="220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41770"/>
            <a:ext cx="1713731" cy="202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004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Начиная с середины </a:t>
            </a:r>
            <a:r>
              <a:rPr lang="fr-FR" dirty="0" smtClean="0"/>
              <a:t>XYIII</a:t>
            </a:r>
            <a:r>
              <a:rPr lang="ru-RU" dirty="0" smtClean="0"/>
              <a:t> столетия в передовых слоях французского общества складывалась уверенность в необходимости коренных изменений общественного строя.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Это было время бурного и интенсивного роста новых идей в области философии, науки, литературы.</a:t>
            </a:r>
          </a:p>
          <a:p>
            <a:pPr marL="0" indent="0">
              <a:buNone/>
            </a:pPr>
            <a:r>
              <a:rPr lang="ru-RU" dirty="0" smtClean="0"/>
              <a:t>Французские просветители распространили французскую культуру и французское </a:t>
            </a:r>
            <a:r>
              <a:rPr lang="ru-RU" dirty="0" smtClean="0"/>
              <a:t>искусство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 всей Европе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725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ВЕК ПРОСВЕЩЕНИЯ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dirty="0"/>
              <a:t>Восемнадцатое столетие в западной Европе представляет собой переходную эпоху от абсолютной монархии к буржуазному обществу.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Так свое столетие называли  сами современники- передовые деятели своего времени- просветители, боровшиеся с феодально-абсолютистским строем.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7912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119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Просветители глубоко верили во всемогущество разума.</a:t>
            </a:r>
          </a:p>
          <a:p>
            <a:r>
              <a:rPr lang="ru-RU" sz="3200" dirty="0" smtClean="0"/>
              <a:t>Они считали, что стоит только « просветить умы» и  несовершенство общественного строя исчезнет само - собой.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Критические высказывания просветителей в произведениях искусства имели большое значение так как расчищали путь Французской буржуазной революции.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6129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404664"/>
            <a:ext cx="4392488" cy="572149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Сложный характер эпохи обусловил также сложность и противоречивость изобразительного искусства.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5793507"/>
          </a:xfrm>
        </p:spPr>
        <p:txBody>
          <a:bodyPr>
            <a:normAutofit/>
          </a:bodyPr>
          <a:lstStyle/>
          <a:p>
            <a:pPr lvl="0">
              <a:buClr>
                <a:prstClr val="white">
                  <a:shade val="95000"/>
                </a:prstClr>
              </a:buClr>
            </a:pPr>
            <a:r>
              <a:rPr lang="ru-RU" sz="3200" dirty="0">
                <a:solidFill>
                  <a:prstClr val="white"/>
                </a:solidFill>
              </a:rPr>
              <a:t>Умирает старый порядок с искусством рафинированным, изысканным и тонким , на смену ему приходит реалистический взгляд на вещи.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66893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Английская национальная школа в изобразительном искусстве.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В </a:t>
            </a:r>
            <a:r>
              <a:rPr lang="fr-FR" dirty="0" smtClean="0"/>
              <a:t>XYIII </a:t>
            </a:r>
            <a:r>
              <a:rPr lang="ru-RU" dirty="0" smtClean="0"/>
              <a:t> в. наблюдается блестящее развитие английского Просвещения, английской литературы и искусства, которое повлияло на французскую культуру.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00250"/>
            <a:ext cx="10763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3645024"/>
            <a:ext cx="2944317" cy="235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253" y="1954150"/>
            <a:ext cx="1248955" cy="1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987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Итальянское искусство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lvl="0">
              <a:buClr>
                <a:prstClr val="white">
                  <a:shade val="95000"/>
                </a:prstClr>
              </a:buClr>
            </a:pPr>
            <a:r>
              <a:rPr lang="ru-RU" dirty="0" smtClean="0"/>
              <a:t>Италия не играет той ведущей роли, которую она занимала начиная с эпохи Возрождения по </a:t>
            </a:r>
            <a:r>
              <a:rPr lang="fr-FR" dirty="0" smtClean="0"/>
              <a:t>XYII</a:t>
            </a:r>
            <a:r>
              <a:rPr lang="ru-RU" dirty="0" smtClean="0"/>
              <a:t> век. Тем не менее еще многие мастера </a:t>
            </a:r>
            <a:r>
              <a:rPr lang="fr-FR" dirty="0" smtClean="0"/>
              <a:t>XYIII</a:t>
            </a:r>
            <a:r>
              <a:rPr lang="ru-RU" dirty="0" smtClean="0"/>
              <a:t> века, например художники венецианской школы,</a:t>
            </a:r>
            <a:r>
              <a:rPr lang="ru-RU" dirty="0">
                <a:solidFill>
                  <a:prstClr val="white"/>
                </a:solidFill>
              </a:rPr>
              <a:t> Продолжали очаровывать Европу блеском своей живописи</a:t>
            </a:r>
            <a:r>
              <a:rPr lang="ru-RU" dirty="0" smtClean="0">
                <a:solidFill>
                  <a:prstClr val="white"/>
                </a:solidFill>
              </a:rPr>
              <a:t>.</a:t>
            </a:r>
            <a:endParaRPr lang="en-US" dirty="0" smtClean="0">
              <a:solidFill>
                <a:prstClr val="white"/>
              </a:solidFill>
            </a:endParaRPr>
          </a:p>
          <a:p>
            <a:pPr lvl="0">
              <a:buClr>
                <a:prstClr val="white">
                  <a:shade val="95000"/>
                </a:prstClr>
              </a:buClr>
            </a:pPr>
            <a:endParaRPr lang="ru-RU" dirty="0">
              <a:solidFill>
                <a:prstClr val="white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44824"/>
            <a:ext cx="11525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933056"/>
            <a:ext cx="10096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37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Немецкое изобразительное искусство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Раздробленная страна, экономически слабая, поэтому искусство Германии не отличалось самостоятельностью.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2492896"/>
            <a:ext cx="196215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340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1111443"/>
            <a:ext cx="6624736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0" indent="-411480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3600" dirty="0">
                <a:solidFill>
                  <a:prstClr val="white"/>
                </a:solidFill>
              </a:rPr>
              <a:t>Классической страной просвещения и ярчайшего  расцвета</a:t>
            </a:r>
          </a:p>
          <a:p>
            <a:pPr marL="548640" lvl="0" indent="-411480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3600" dirty="0">
                <a:solidFill>
                  <a:prstClr val="white"/>
                </a:solidFill>
              </a:rPr>
              <a:t>художественной культуры стала </a:t>
            </a:r>
            <a:r>
              <a:rPr lang="ru-RU" sz="3600" dirty="0">
                <a:solidFill>
                  <a:srgbClr val="FFFF00"/>
                </a:solidFill>
              </a:rPr>
              <a:t>Франция.</a:t>
            </a:r>
          </a:p>
        </p:txBody>
      </p:sp>
    </p:spTree>
    <p:extLst>
      <p:ext uri="{BB962C8B-B14F-4D97-AF65-F5344CB8AC3E}">
        <p14:creationId xmlns:p14="http://schemas.microsoft.com/office/powerpoint/2010/main" val="1132979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Искусство Франции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FF0000"/>
                </a:solidFill>
              </a:rPr>
              <a:t>Жан Антуан </a:t>
            </a:r>
            <a:r>
              <a:rPr lang="ru-RU" sz="3200" b="1" dirty="0" smtClean="0">
                <a:solidFill>
                  <a:srgbClr val="FF0000"/>
                </a:solidFill>
              </a:rPr>
              <a:t>Ватто</a:t>
            </a:r>
            <a:r>
              <a:rPr lang="ru-RU" sz="3200" dirty="0"/>
              <a:t> (1684 </a:t>
            </a:r>
            <a:r>
              <a:rPr lang="ru-RU" sz="3200" dirty="0" smtClean="0"/>
              <a:t>-1721 )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В </a:t>
            </a:r>
            <a:r>
              <a:rPr lang="ru-RU" dirty="0" smtClean="0"/>
              <a:t>его картинах вымысел изящно сочетается с правдой.</a:t>
            </a:r>
          </a:p>
          <a:p>
            <a:r>
              <a:rPr lang="ru-RU" dirty="0" smtClean="0"/>
              <a:t>« ЖИЛЬ»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Жан Батист </a:t>
            </a:r>
            <a:r>
              <a:rPr lang="ru-RU" b="1" dirty="0" err="1">
                <a:solidFill>
                  <a:srgbClr val="FF0000"/>
                </a:solidFill>
              </a:rPr>
              <a:t>Симеон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Шарден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1699-1779),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dirty="0" smtClean="0"/>
              <a:t>Крупнейший </a:t>
            </a:r>
            <a:r>
              <a:rPr lang="ru-RU" dirty="0" smtClean="0"/>
              <a:t>представитель французского реализма.</a:t>
            </a:r>
          </a:p>
          <a:p>
            <a:r>
              <a:rPr lang="ru-RU" dirty="0" smtClean="0"/>
              <a:t>« ПРАЧКА»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56132"/>
            <a:ext cx="1837763" cy="22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169" y="4913984"/>
            <a:ext cx="219812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893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245</TotalTime>
  <Words>476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Искусство XYIII века в западной Европе </vt:lpstr>
      <vt:lpstr>ВЕК ПРОСВЕЩЕНИЯ</vt:lpstr>
      <vt:lpstr>Презентация PowerPoint</vt:lpstr>
      <vt:lpstr>Презентация PowerPoint</vt:lpstr>
      <vt:lpstr>Английская национальная школа в изобразительном искусстве.</vt:lpstr>
      <vt:lpstr>Итальянское искусство</vt:lpstr>
      <vt:lpstr>Немецкое изобразительное искусство</vt:lpstr>
      <vt:lpstr>Презентация PowerPoint</vt:lpstr>
      <vt:lpstr>Искусство Франции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XYIIIвека в западной Европе </dc:title>
  <dc:creator>User</dc:creator>
  <cp:lastModifiedBy>User</cp:lastModifiedBy>
  <cp:revision>73</cp:revision>
  <dcterms:created xsi:type="dcterms:W3CDTF">2012-03-11T18:16:23Z</dcterms:created>
  <dcterms:modified xsi:type="dcterms:W3CDTF">2012-03-11T22:23:31Z</dcterms:modified>
</cp:coreProperties>
</file>