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E5FC"/>
    <a:srgbClr val="A543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6F1E4C-181E-4830-8851-016ED5DDE379}" type="datetimeFigureOut">
              <a:rPr lang="ru-RU" smtClean="0"/>
              <a:pPr/>
              <a:t>26.10.2010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44105-C4FB-4C1D-A8FA-79DA5274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Куда идут налоги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nal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2554" y="1752600"/>
            <a:ext cx="4082846" cy="34476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2600" y="4038600"/>
            <a:ext cx="33527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Власова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Надежда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Юрьевна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10 класса 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«Ясновская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СОШ» 25.03.1994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Гармаш Светлана Васильевна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5791200"/>
            <a:ext cx="1868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2010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001000" cy="12652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+mn-lt"/>
              </a:rPr>
              <a:t>Направление «Организация отдыха и средства массовой информации».</a:t>
            </a:r>
            <a:endParaRPr lang="ru-RU" sz="36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1200"/>
            <a:ext cx="57150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     		В расходы бюджета входят расходы</a:t>
            </a:r>
            <a:r>
              <a:rPr lang="ru-RU" sz="2400" dirty="0">
                <a:solidFill>
                  <a:srgbClr val="00B050"/>
                </a:solidFill>
              </a:rPr>
              <a:t>, связанные с организацией отдыха и спортивных мероприятий. Это расходы на управление, эксплуатацию, финансовую поддержку объектов для целей культурного развития (библиотеки, музеи, театрально-зрелищные предприятия, дома культуры, клубы), расходы, связанные с деятельностью радио- и телевещания и издательского </a:t>
            </a:r>
            <a:r>
              <a:rPr lang="ru-RU" sz="2400" dirty="0" smtClean="0">
                <a:solidFill>
                  <a:srgbClr val="00B050"/>
                </a:solidFill>
              </a:rPr>
              <a:t>дела.</a:t>
            </a:r>
            <a:endParaRPr lang="ru-RU" dirty="0"/>
          </a:p>
        </p:txBody>
      </p:sp>
      <p:pic>
        <p:nvPicPr>
          <p:cNvPr id="4" name="Рисунок 3" descr="2f41e0d5866536d0d095692bd2ecb0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00714" y="1371600"/>
            <a:ext cx="2014686" cy="1320270"/>
          </a:xfrm>
          <a:prstGeom prst="rect">
            <a:avLst/>
          </a:prstGeom>
        </p:spPr>
      </p:pic>
      <p:pic>
        <p:nvPicPr>
          <p:cNvPr id="5" name="Рисунок 4" descr="CA09A3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2971800"/>
            <a:ext cx="2057399" cy="1447800"/>
          </a:xfrm>
          <a:prstGeom prst="rect">
            <a:avLst/>
          </a:prstGeom>
        </p:spPr>
      </p:pic>
      <p:pic>
        <p:nvPicPr>
          <p:cNvPr id="6" name="Рисунок 5" descr="libr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87903" y="4724399"/>
            <a:ext cx="2027496" cy="152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Расходы  на  выборы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Расходы на подготовку и проведение выборов. </a:t>
            </a:r>
          </a:p>
          <a:p>
            <a:endParaRPr lang="ru-RU" dirty="0"/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5830" y="2667000"/>
            <a:ext cx="3346704" cy="3200400"/>
          </a:xfrm>
          <a:prstGeom prst="rect">
            <a:avLst/>
          </a:prstGeom>
        </p:spPr>
      </p:pic>
      <p:pic>
        <p:nvPicPr>
          <p:cNvPr id="6" name="Рисунок 5" descr="CAYVS9Y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90800"/>
            <a:ext cx="2438400" cy="3255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Содержание научных исследований</a:t>
            </a: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144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38E5FC"/>
                </a:solidFill>
              </a:rPr>
              <a:t>     Государство </a:t>
            </a:r>
            <a:r>
              <a:rPr lang="ru-RU" dirty="0">
                <a:solidFill>
                  <a:srgbClr val="38E5FC"/>
                </a:solidFill>
              </a:rPr>
              <a:t>выделяет средства на фундаментальные исследования и содействие научно-техническому прогрессу</a:t>
            </a:r>
          </a:p>
        </p:txBody>
      </p:sp>
      <p:pic>
        <p:nvPicPr>
          <p:cNvPr id="4" name="Рисунок 3" descr="26233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913796"/>
            <a:ext cx="2438400" cy="3639403"/>
          </a:xfrm>
          <a:prstGeom prst="rect">
            <a:avLst/>
          </a:prstGeom>
        </p:spPr>
      </p:pic>
      <p:pic>
        <p:nvPicPr>
          <p:cNvPr id="5" name="Рисунок 4" descr="icond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1" y="4191000"/>
            <a:ext cx="2286000" cy="2148516"/>
          </a:xfrm>
          <a:prstGeom prst="rect">
            <a:avLst/>
          </a:prstGeom>
        </p:spPr>
      </p:pic>
      <p:pic>
        <p:nvPicPr>
          <p:cNvPr id="6" name="Рисунок 5" descr="iconmicroscop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909876"/>
            <a:ext cx="2961341" cy="3414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Р       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effectLst/>
                <a:latin typeface="+mn-lt"/>
              </a:rPr>
              <a:t>Расходы  на пенсии и пособия</a:t>
            </a:r>
            <a:endParaRPr lang="ru-RU" sz="4000" dirty="0">
              <a:solidFill>
                <a:schemeClr val="accent4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 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Помощь социально незащищенным слоям населения.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1420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199" y="3394070"/>
            <a:ext cx="3352801" cy="3006730"/>
          </a:xfrm>
          <a:prstGeom prst="rect">
            <a:avLst/>
          </a:prstGeom>
        </p:spPr>
      </p:pic>
      <p:pic>
        <p:nvPicPr>
          <p:cNvPr id="6" name="Рисунок 5" descr="000073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0610"/>
            <a:ext cx="1752600" cy="1614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Строительство государственных учреждений и объектов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" name="Содержимое 23" descr="stroyr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4343400"/>
            <a:ext cx="2540000" cy="1905000"/>
          </a:xfrm>
        </p:spPr>
      </p:pic>
      <p:sp>
        <p:nvSpPr>
          <p:cNvPr id="11" name="TextBox 10"/>
          <p:cNvSpPr txBox="1"/>
          <p:nvPr/>
        </p:nvSpPr>
        <p:spPr>
          <a:xfrm>
            <a:off x="838200" y="2895600"/>
            <a:ext cx="3200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Школы , больницы,</a:t>
            </a:r>
          </a:p>
          <a:p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театры, спортзалы…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3600" y="3048000"/>
            <a:ext cx="2743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Дороги, мосты, газопроводы…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5" name="Рисунок 24" descr="DSC011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4286250"/>
            <a:ext cx="2590800" cy="1943100"/>
          </a:xfrm>
          <a:prstGeom prst="rect">
            <a:avLst/>
          </a:prstGeom>
        </p:spPr>
      </p:pic>
      <p:sp>
        <p:nvSpPr>
          <p:cNvPr id="27" name="Стрелка вправо 26"/>
          <p:cNvSpPr/>
          <p:nvPr/>
        </p:nvSpPr>
        <p:spPr>
          <a:xfrm rot="7659340">
            <a:off x="1784112" y="1805500"/>
            <a:ext cx="1439305" cy="698277"/>
          </a:xfrm>
          <a:prstGeom prst="rightArrow">
            <a:avLst>
              <a:gd name="adj1" fmla="val 50000"/>
              <a:gd name="adj2" fmla="val 539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3713781">
            <a:off x="5901467" y="1942659"/>
            <a:ext cx="1322120" cy="645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Если не платить налоги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600200"/>
            <a:ext cx="8153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Государству необходимо будет брать деньги в долг у иностранных банков. Эти долги ослабят страну, ее экономику, ухудшат нашу жизнь.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              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Так что, ГРАЖДАНЕ, платите налоги!!!</a:t>
            </a:r>
          </a:p>
          <a:p>
            <a:pPr algn="ctr"/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    И все будут счастливы.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0600" y="370887"/>
            <a:ext cx="76200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uFill>
                  <a:solidFill>
                    <a:schemeClr val="accent6">
                      <a:lumMod val="60000"/>
                      <a:lumOff val="40000"/>
                    </a:schemeClr>
                  </a:solidFill>
                </a:uFill>
              </a:rPr>
              <a:t>Что такое налоги?</a:t>
            </a:r>
            <a:endParaRPr lang="ru-RU" dirty="0">
              <a:solidFill>
                <a:srgbClr val="FF0000"/>
              </a:solidFill>
              <a:uFill>
                <a:solidFill>
                  <a:schemeClr val="accent6">
                    <a:lumMod val="60000"/>
                    <a:lumOff val="40000"/>
                  </a:schemeClr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500" dirty="0" smtClean="0">
                <a:solidFill>
                  <a:srgbClr val="FF0000"/>
                </a:solidFill>
              </a:rPr>
              <a:t>    </a:t>
            </a:r>
            <a:r>
              <a:rPr lang="ru-RU" sz="3500" dirty="0" smtClean="0">
                <a:solidFill>
                  <a:srgbClr val="FF0000"/>
                </a:solidFill>
              </a:rPr>
              <a:t>Налоги</a:t>
            </a:r>
            <a:r>
              <a:rPr lang="ru-RU" dirty="0" smtClean="0"/>
              <a:t> </a:t>
            </a:r>
            <a:r>
              <a:rPr lang="ru-RU" dirty="0"/>
              <a:t>- это часть дохода </a:t>
            </a:r>
            <a:r>
              <a:rPr lang="ru-RU" dirty="0">
                <a:uFill>
                  <a:solidFill>
                    <a:schemeClr val="accent6">
                      <a:lumMod val="75000"/>
                    </a:schemeClr>
                  </a:solidFill>
                </a:uFill>
              </a:rPr>
              <a:t>отдельных</a:t>
            </a:r>
            <a:r>
              <a:rPr lang="ru-RU" dirty="0"/>
              <a:t> граждан или целых предприятий, которые они должны заплатить государству. </a:t>
            </a:r>
            <a:endParaRPr lang="ru-RU" dirty="0" smtClean="0"/>
          </a:p>
          <a:p>
            <a:pPr algn="just">
              <a:buNone/>
            </a:pPr>
            <a:r>
              <a:rPr lang="ru-RU" sz="2400" dirty="0" smtClean="0"/>
              <a:t>     Налоги  нужны для </a:t>
            </a:r>
            <a:r>
              <a:rPr lang="ru-RU" sz="2400" dirty="0"/>
              <a:t>управления государством, субъектом Российской Федерации, районом или </a:t>
            </a:r>
            <a:r>
              <a:rPr lang="ru-RU" sz="2400" dirty="0" smtClean="0"/>
              <a:t>селом.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" name="Рисунок 4" descr="CA2VQHU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114800"/>
            <a:ext cx="1847850" cy="2466975"/>
          </a:xfrm>
          <a:prstGeom prst="rect">
            <a:avLst/>
          </a:prstGeom>
        </p:spPr>
      </p:pic>
      <p:pic>
        <p:nvPicPr>
          <p:cNvPr id="6" name="Рисунок 5" descr="gerb_r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267200"/>
            <a:ext cx="2286000" cy="2180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25525"/>
            <a:ext cx="8229600" cy="4271963"/>
          </a:xfrm>
        </p:spPr>
        <p:txBody>
          <a:bodyPr>
            <a:normAutofit/>
          </a:bodyPr>
          <a:lstStyle/>
          <a:p>
            <a:pPr marL="342900" lvl="6" indent="-342900" algn="just">
              <a:buNone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		</a:t>
            </a:r>
            <a:r>
              <a:rPr lang="ru-RU" sz="2400" dirty="0" smtClean="0">
                <a:solidFill>
                  <a:srgbClr val="FF0000"/>
                </a:solidFill>
              </a:rPr>
              <a:t>Налоги, которые собирает государство с граждан и предприятий, </a:t>
            </a:r>
            <a:r>
              <a:rPr lang="ru-RU" sz="2400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поступают в бюджет. </a:t>
            </a:r>
            <a:r>
              <a:rPr lang="ru-RU" sz="2400" dirty="0" smtClean="0">
                <a:solidFill>
                  <a:srgbClr val="FF0000"/>
                </a:solidFill>
              </a:rPr>
              <a:t>Это как касса, из которой потом государство распределяет деньги тем отраслям и организациям, которые сами </a:t>
            </a:r>
            <a:r>
              <a:rPr lang="ru-RU" sz="2400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не могут  зарабатывать  деньги на свое содержание</a:t>
            </a:r>
            <a:r>
              <a:rPr lang="ru-RU" sz="2400" dirty="0" smtClean="0">
                <a:solidFill>
                  <a:srgbClr val="FF0000"/>
                </a:solidFill>
              </a:rPr>
              <a:t>: правоохранительные органы, вооруженные силы, государственные учреждения, малообеспеченное население ... </a:t>
            </a:r>
          </a:p>
          <a:p>
            <a:pPr algn="just"/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save-money-300x2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37389" y="4107942"/>
            <a:ext cx="2835111" cy="275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0" y="5486401"/>
            <a:ext cx="1371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endParaRPr lang="ru-RU" sz="7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5638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БЮДЖЕТ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A543A0"/>
                </a:solidFill>
              </a:rPr>
              <a:t>ПРАВООХРАНИТЕЛЬНЫЕ</a:t>
            </a:r>
            <a:r>
              <a:rPr lang="en-US" sz="3000" dirty="0" smtClean="0">
                <a:solidFill>
                  <a:srgbClr val="A543A0"/>
                </a:solidFill>
              </a:rPr>
              <a:t> </a:t>
            </a:r>
            <a:r>
              <a:rPr lang="ru-RU" sz="3000" dirty="0" smtClean="0">
                <a:solidFill>
                  <a:srgbClr val="A543A0"/>
                </a:solidFill>
              </a:rPr>
              <a:t> </a:t>
            </a:r>
            <a:r>
              <a:rPr lang="ru-RU" sz="3000" dirty="0" smtClean="0">
                <a:solidFill>
                  <a:srgbClr val="A543A0"/>
                </a:solidFill>
              </a:rPr>
              <a:t>ОРГАНЫ</a:t>
            </a:r>
            <a:endParaRPr lang="ru-RU" sz="3000" dirty="0">
              <a:solidFill>
                <a:srgbClr val="A543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077200" cy="455612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500" dirty="0" smtClean="0">
                <a:uFill>
                  <a:solidFill>
                    <a:srgbClr val="A543A0"/>
                  </a:solidFill>
                </a:uFill>
              </a:rPr>
              <a:t>      	Налоги </a:t>
            </a:r>
            <a:r>
              <a:rPr lang="ru-RU" sz="2500" dirty="0">
                <a:uFill>
                  <a:solidFill>
                    <a:srgbClr val="A543A0"/>
                  </a:solidFill>
                </a:uFill>
              </a:rPr>
              <a:t>собираются с целью финансового обеспечения </a:t>
            </a:r>
            <a:r>
              <a:rPr lang="ru-RU" sz="2500" dirty="0" smtClean="0">
                <a:uFill>
                  <a:solidFill>
                    <a:srgbClr val="A543A0"/>
                  </a:solidFill>
                </a:uFill>
              </a:rPr>
              <a:t> правоохранительных органов. </a:t>
            </a:r>
            <a:r>
              <a:rPr lang="ru-RU" sz="2500" dirty="0"/>
              <a:t>Этот институт обеспечивает охрану граждан, территориальных границ государства, регулирует правовые взаимоотношения граждан, поэтому он и содержится на деньги граждан, поступающих в казну в виде налогов.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n-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4114800"/>
            <a:ext cx="2438400" cy="2552700"/>
          </a:xfrm>
          <a:prstGeom prst="rect">
            <a:avLst/>
          </a:prstGeom>
        </p:spPr>
      </p:pic>
      <p:pic>
        <p:nvPicPr>
          <p:cNvPr id="7" name="Рисунок 6" descr="9ee9934d98555e0b6a8532050fc2319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4438651"/>
            <a:ext cx="2819400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Содержание государственных учреждений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92D050"/>
                </a:solidFill>
              </a:rPr>
              <a:t>     	Налоги</a:t>
            </a:r>
            <a:r>
              <a:rPr lang="ru-RU" dirty="0">
                <a:solidFill>
                  <a:srgbClr val="92D050"/>
                </a:solidFill>
              </a:rPr>
              <a:t>, которые платятся гражданами, идут на </a:t>
            </a:r>
            <a:r>
              <a:rPr lang="ru-RU" b="1" dirty="0">
                <a:solidFill>
                  <a:srgbClr val="92D050"/>
                </a:solidFill>
              </a:rPr>
              <a:t>содержание</a:t>
            </a:r>
            <a:r>
              <a:rPr lang="ru-RU" dirty="0">
                <a:solidFill>
                  <a:srgbClr val="92D050"/>
                </a:solidFill>
              </a:rPr>
              <a:t> государственных учреждений: больницы, школы, детские дома, дома престарелых. </a:t>
            </a:r>
          </a:p>
          <a:p>
            <a:endParaRPr lang="ru-RU" dirty="0"/>
          </a:p>
        </p:txBody>
      </p:sp>
      <p:pic>
        <p:nvPicPr>
          <p:cNvPr id="5" name="Рисунок 4" descr="skor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725332"/>
            <a:ext cx="2908662" cy="2827867"/>
          </a:xfrm>
          <a:prstGeom prst="rect">
            <a:avLst/>
          </a:prstGeom>
        </p:spPr>
      </p:pic>
      <p:pic>
        <p:nvPicPr>
          <p:cNvPr id="6" name="Рисунок 5" descr="d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886200"/>
            <a:ext cx="2882900" cy="215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Содержание вооруженных сил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</a:rPr>
              <a:t>     	Налоги  идут </a:t>
            </a:r>
            <a:r>
              <a:rPr lang="ru-RU" dirty="0">
                <a:solidFill>
                  <a:srgbClr val="92D050"/>
                </a:solidFill>
              </a:rPr>
              <a:t>на содержание вооруженных сил (армия</a:t>
            </a:r>
            <a:r>
              <a:rPr lang="ru-RU" dirty="0" smtClean="0">
                <a:solidFill>
                  <a:srgbClr val="92D050"/>
                </a:solidFill>
              </a:rPr>
              <a:t>).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" name="Рисунок 4" descr="tan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895600"/>
            <a:ext cx="3733800" cy="2819400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810000"/>
            <a:ext cx="3748088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Государственные программы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500" dirty="0" smtClean="0"/>
              <a:t>     	Финансирование </a:t>
            </a:r>
            <a:r>
              <a:rPr lang="ru-RU" sz="2500" b="1" dirty="0">
                <a:uFill>
                  <a:solidFill>
                    <a:schemeClr val="accent6">
                      <a:lumMod val="75000"/>
                    </a:schemeClr>
                  </a:solidFill>
                </a:uFill>
              </a:rPr>
              <a:t>государственных целевых комплексных программ</a:t>
            </a:r>
            <a:r>
              <a:rPr lang="ru-RU" sz="2500" b="1" dirty="0"/>
              <a:t>.</a:t>
            </a:r>
            <a:r>
              <a:rPr lang="ru-RU" sz="2500" dirty="0"/>
              <a:t> Примером такой программы можно привести программу </a:t>
            </a:r>
            <a:r>
              <a:rPr lang="ru-RU" sz="2500" b="1" dirty="0"/>
              <a:t>«Дети России»</a:t>
            </a:r>
            <a:r>
              <a:rPr lang="ru-RU" sz="2500" dirty="0"/>
              <a:t> на 2007 – 2010 годы. Данная программа содержит подпрограммы: </a:t>
            </a:r>
          </a:p>
          <a:p>
            <a:r>
              <a:rPr lang="ru-RU" sz="2500" dirty="0"/>
              <a:t>-«Здоровое поколение»; </a:t>
            </a:r>
          </a:p>
          <a:p>
            <a:r>
              <a:rPr lang="ru-RU" sz="2500" dirty="0"/>
              <a:t>-«Одарённые дети»; </a:t>
            </a:r>
          </a:p>
          <a:p>
            <a:r>
              <a:rPr lang="ru-RU" sz="2500" dirty="0"/>
              <a:t>-«Дети и семья</a:t>
            </a:r>
            <a:r>
              <a:rPr lang="ru-RU" sz="2500" dirty="0" smtClean="0"/>
              <a:t>».</a:t>
            </a:r>
            <a:endParaRPr lang="ru-RU" sz="2500" dirty="0"/>
          </a:p>
          <a:p>
            <a:endParaRPr lang="ru-RU" dirty="0"/>
          </a:p>
        </p:txBody>
      </p:sp>
      <p:pic>
        <p:nvPicPr>
          <p:cNvPr id="4" name="Рисунок 3" descr="100_64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429000"/>
            <a:ext cx="41656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Расходы  на  ЖКХ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00200"/>
            <a:ext cx="5715000" cy="502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     	Направлением </a:t>
            </a:r>
            <a:r>
              <a:rPr lang="ru-RU" sz="2500" dirty="0">
                <a:solidFill>
                  <a:srgbClr val="FF0000"/>
                </a:solidFill>
              </a:rPr>
              <a:t>государственных расходов также является </a:t>
            </a:r>
            <a:r>
              <a:rPr lang="ru-RU" sz="2500" b="1" dirty="0">
                <a:solidFill>
                  <a:srgbClr val="FF0000"/>
                </a:solidFill>
              </a:rPr>
              <a:t>жилищно – коммунальное хозяйство</a:t>
            </a:r>
            <a:r>
              <a:rPr lang="ru-RU" sz="2500" dirty="0">
                <a:solidFill>
                  <a:srgbClr val="FF0000"/>
                </a:solidFill>
              </a:rPr>
              <a:t>. Расходы на жилищно-коммунальное хозяйство включают субсидии, дотации и ссуды для расширения, улучшения или поддержания жилого </a:t>
            </a:r>
            <a:r>
              <a:rPr lang="ru-RU" sz="2500" dirty="0" smtClean="0">
                <a:solidFill>
                  <a:srgbClr val="FF0000"/>
                </a:solidFill>
              </a:rPr>
              <a:t>фонда.</a:t>
            </a:r>
            <a:endParaRPr lang="ru-RU" sz="25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36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981200"/>
            <a:ext cx="2209800" cy="2209800"/>
          </a:xfrm>
          <a:prstGeom prst="rect">
            <a:avLst/>
          </a:prstGeom>
        </p:spPr>
      </p:pic>
      <p:pic>
        <p:nvPicPr>
          <p:cNvPr id="6" name="Рисунок 5" descr="germetizats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199" y="4572000"/>
            <a:ext cx="3118459" cy="1862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      Средства  на  экологию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17526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92D050"/>
                </a:solidFill>
              </a:rPr>
              <a:t>     	Расходы </a:t>
            </a:r>
            <a:r>
              <a:rPr lang="ru-RU" dirty="0">
                <a:solidFill>
                  <a:srgbClr val="92D050"/>
                </a:solidFill>
              </a:rPr>
              <a:t>на деятельность по контролю и ограничению загрязнения окружающей среды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Одной из статей </a:t>
            </a:r>
            <a:r>
              <a:rPr lang="ru-RU" dirty="0">
                <a:solidFill>
                  <a:srgbClr val="92D050"/>
                </a:solidFill>
              </a:rPr>
              <a:t>расходов является выделение средств на охрану окружающей природной среды и природных ресурсов. </a:t>
            </a:r>
          </a:p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c5a7241b6b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" cy="1397203"/>
          </a:xfrm>
          <a:prstGeom prst="rect">
            <a:avLst/>
          </a:prstGeom>
        </p:spPr>
      </p:pic>
      <p:pic>
        <p:nvPicPr>
          <p:cNvPr id="6" name="Рисунок 5" descr="окружающая-среда1-e12677097886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3257550"/>
            <a:ext cx="4953000" cy="321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341</TotalTime>
  <Words>201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Куда идут налоги</vt:lpstr>
      <vt:lpstr>Что такое налоги?</vt:lpstr>
      <vt:lpstr>Слайд 3</vt:lpstr>
      <vt:lpstr>ПРАВООХРАНИТЕЛЬНЫЕ  ОРГАНЫ</vt:lpstr>
      <vt:lpstr>Содержание государственных учреждений</vt:lpstr>
      <vt:lpstr>Содержание вооруженных сил</vt:lpstr>
      <vt:lpstr>Государственные программы</vt:lpstr>
      <vt:lpstr>Расходы  на  ЖКХ</vt:lpstr>
      <vt:lpstr>        Средства  на  экологию</vt:lpstr>
      <vt:lpstr>Направление «Организация отдыха и средства массовой информации».</vt:lpstr>
      <vt:lpstr>Расходы  на  выборы</vt:lpstr>
      <vt:lpstr>Содержание научных исследований</vt:lpstr>
      <vt:lpstr>Р        Расходы  на пенсии и пособия</vt:lpstr>
      <vt:lpstr>Строительство государственных учреждений и объектов</vt:lpstr>
      <vt:lpstr>Если не платить налоги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Куда идут налоги</dc:title>
  <dc:creator>User</dc:creator>
  <cp:lastModifiedBy>Admin</cp:lastModifiedBy>
  <cp:revision>44</cp:revision>
  <dcterms:created xsi:type="dcterms:W3CDTF">2010-10-19T10:05:52Z</dcterms:created>
  <dcterms:modified xsi:type="dcterms:W3CDTF">2010-10-26T16:23:39Z</dcterms:modified>
</cp:coreProperties>
</file>