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18"/>
  </p:notesMasterIdLst>
  <p:sldIdLst>
    <p:sldId id="308" r:id="rId2"/>
    <p:sldId id="290" r:id="rId3"/>
    <p:sldId id="257" r:id="rId4"/>
    <p:sldId id="282" r:id="rId5"/>
    <p:sldId id="281" r:id="rId6"/>
    <p:sldId id="283" r:id="rId7"/>
    <p:sldId id="274" r:id="rId8"/>
    <p:sldId id="264" r:id="rId9"/>
    <p:sldId id="273" r:id="rId10"/>
    <p:sldId id="259" r:id="rId11"/>
    <p:sldId id="307" r:id="rId12"/>
    <p:sldId id="258" r:id="rId13"/>
    <p:sldId id="272" r:id="rId14"/>
    <p:sldId id="311" r:id="rId15"/>
    <p:sldId id="312" r:id="rId16"/>
    <p:sldId id="313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B244"/>
    <a:srgbClr val="D5F9B5"/>
    <a:srgbClr val="FFCC99"/>
    <a:srgbClr val="FF6600"/>
    <a:srgbClr val="DA1C9B"/>
    <a:srgbClr val="42F06B"/>
    <a:srgbClr val="F79325"/>
    <a:srgbClr val="71DAFF"/>
    <a:srgbClr val="8BE90D"/>
    <a:srgbClr val="9933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C13A4B-D5D9-418B-8BE5-B39966777D65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7763D-539F-4F1C-9AB2-234DD1365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37763D-539F-4F1C-9AB2-234DD136509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491664-4B2C-4997-B75C-CB13290292E2}" type="datetimeFigureOut">
              <a:rPr lang="ru-RU" smtClean="0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76BB13-B2B4-4E06-A10C-91C5B8060E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ED63FD-06BB-4A51-85B3-B33DC44226C4}" type="datetimeFigureOut">
              <a:rPr lang="ru-RU" smtClean="0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1BA0F-5DD3-4F30-82D5-425C9C2D17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7E12FD-87F2-4961-885A-A6E94CE66E38}" type="datetimeFigureOut">
              <a:rPr lang="ru-RU" smtClean="0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52FF4D-C18B-43F9-A707-1109B93B60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2B9E3E-2172-4095-ADB8-076070CEF3D0}" type="datetimeFigureOut">
              <a:rPr lang="ru-RU" smtClean="0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A94C1B-F9A0-4C90-B324-C6FB35EE0B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15BCBD-D5E2-4DDD-9EE2-5ABBD6C37CA5}" type="datetimeFigureOut">
              <a:rPr lang="ru-RU" smtClean="0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9BD86-E421-4A9D-89AA-E0C3660189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48E9F8-D151-44ED-A0F3-F081CBB839A5}" type="datetimeFigureOut">
              <a:rPr lang="ru-RU" smtClean="0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C5C86E-3DE8-441A-A668-A4D0857A49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19AEF5-7207-4562-8E0B-34BCFA35410D}" type="datetimeFigureOut">
              <a:rPr lang="ru-RU" smtClean="0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F4D79F-C39E-482C-A026-046CD28E18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9DF45B-E640-4362-939F-8AE2B4A12858}" type="datetimeFigureOut">
              <a:rPr lang="ru-RU" smtClean="0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C7E925-5D5B-41A0-BDD9-73403DEE16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ED4121-6B01-403D-B380-E72C8DC00C85}" type="datetimeFigureOut">
              <a:rPr lang="ru-RU" smtClean="0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A49FD-2676-4758-97AF-339C313B85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D7CA79-3052-487B-8E31-8A1CE38F479B}" type="datetimeFigureOut">
              <a:rPr lang="ru-RU" smtClean="0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DCDDE9-4955-4CE2-8FA2-4EB0A121D9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D677F8-700C-4FA0-9C94-7ACEE7842C01}" type="datetimeFigureOut">
              <a:rPr lang="ru-RU" smtClean="0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F444AE-0DE9-4433-B2A2-2B9E9B39CB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CC47958-34F7-4451-9FBA-D746C341F61B}" type="datetimeFigureOut">
              <a:rPr lang="ru-RU" smtClean="0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FA457E0-72B1-4B69-9BDA-B343E83DC1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292100"/>
            <a:ext cx="8458200" cy="4813300"/>
          </a:xfrm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ru-RU" sz="1600" dirty="0" smtClean="0">
                <a:effectLst/>
              </a:rPr>
              <a:t>            </a:t>
            </a:r>
            <a:r>
              <a:rPr lang="en-US" sz="1600" dirty="0" smtClean="0">
                <a:effectLst/>
                <a:latin typeface="Arial" charset="0"/>
              </a:rPr>
              <a:t/>
            </a:r>
            <a:br>
              <a:rPr lang="en-US" sz="1600" dirty="0" smtClean="0">
                <a:effectLst/>
                <a:latin typeface="Arial" charset="0"/>
              </a:rPr>
            </a:br>
            <a:r>
              <a:rPr lang="en-US" sz="1600" dirty="0" smtClean="0">
                <a:effectLst/>
                <a:latin typeface="Arial" charset="0"/>
              </a:rPr>
              <a:t/>
            </a:r>
            <a:br>
              <a:rPr lang="en-US" sz="1600" dirty="0" smtClean="0">
                <a:effectLst/>
                <a:latin typeface="Arial" charset="0"/>
              </a:rPr>
            </a:br>
            <a:r>
              <a:rPr lang="en-US" sz="1600" dirty="0" smtClean="0">
                <a:effectLst/>
                <a:latin typeface="Arial" charset="0"/>
              </a:rPr>
              <a:t/>
            </a:r>
            <a:br>
              <a:rPr lang="en-US" sz="1600" dirty="0" smtClean="0">
                <a:effectLst/>
                <a:latin typeface="Arial" charset="0"/>
              </a:rPr>
            </a:br>
            <a:r>
              <a:rPr lang="en-US" sz="1600" dirty="0" smtClean="0">
                <a:effectLst/>
                <a:latin typeface="Arial" charset="0"/>
              </a:rPr>
              <a:t/>
            </a:r>
            <a:br>
              <a:rPr lang="en-US" sz="1600" dirty="0" smtClean="0">
                <a:effectLst/>
                <a:latin typeface="Arial" charset="0"/>
              </a:rPr>
            </a:br>
            <a:r>
              <a:rPr lang="en-US" sz="1600" dirty="0" smtClean="0">
                <a:effectLst/>
                <a:latin typeface="Arial" charset="0"/>
              </a:rPr>
              <a:t/>
            </a:r>
            <a:br>
              <a:rPr lang="en-US" sz="1600" dirty="0" smtClean="0">
                <a:effectLst/>
                <a:latin typeface="Arial" charset="0"/>
              </a:rPr>
            </a:br>
            <a:r>
              <a:rPr lang="en-US" sz="1600" dirty="0" smtClean="0">
                <a:effectLst/>
                <a:latin typeface="Arial" charset="0"/>
              </a:rPr>
              <a:t/>
            </a:r>
            <a:br>
              <a:rPr lang="en-US" sz="1600" dirty="0" smtClean="0">
                <a:effectLst/>
                <a:latin typeface="Arial" charset="0"/>
              </a:rPr>
            </a:br>
            <a:r>
              <a:rPr lang="en-US" sz="1600" dirty="0" smtClean="0">
                <a:effectLst/>
                <a:latin typeface="Arial" charset="0"/>
              </a:rPr>
              <a:t/>
            </a:r>
            <a:br>
              <a:rPr lang="en-US" sz="1600" dirty="0" smtClean="0">
                <a:effectLst/>
                <a:latin typeface="Arial" charset="0"/>
              </a:rPr>
            </a:br>
            <a:r>
              <a:rPr lang="en-US" sz="1600" dirty="0" smtClean="0">
                <a:effectLst/>
                <a:latin typeface="Arial" charset="0"/>
              </a:rPr>
              <a:t/>
            </a:r>
            <a:br>
              <a:rPr lang="en-US" sz="1600" dirty="0" smtClean="0">
                <a:effectLst/>
                <a:latin typeface="Arial" charset="0"/>
              </a:rPr>
            </a:br>
            <a:r>
              <a:rPr lang="en-US" sz="1600" dirty="0" smtClean="0">
                <a:effectLst/>
                <a:latin typeface="Arial" charset="0"/>
              </a:rPr>
              <a:t/>
            </a:r>
            <a:br>
              <a:rPr lang="en-US" sz="1600" dirty="0" smtClean="0">
                <a:effectLst/>
                <a:latin typeface="Arial" charset="0"/>
              </a:rPr>
            </a:br>
            <a:r>
              <a:rPr lang="en-US" sz="1600" dirty="0" smtClean="0">
                <a:effectLst/>
                <a:latin typeface="Arial" charset="0"/>
              </a:rPr>
              <a:t/>
            </a:r>
            <a:br>
              <a:rPr lang="en-US" sz="1600" dirty="0" smtClean="0">
                <a:effectLst/>
                <a:latin typeface="Arial" charset="0"/>
              </a:rPr>
            </a:br>
            <a:r>
              <a:rPr lang="en-US" sz="1600" dirty="0" smtClean="0">
                <a:effectLst/>
                <a:latin typeface="Arial" charset="0"/>
              </a:rPr>
              <a:t/>
            </a:r>
            <a:br>
              <a:rPr lang="en-US" sz="1600" dirty="0" smtClean="0">
                <a:effectLst/>
                <a:latin typeface="Arial" charset="0"/>
              </a:rPr>
            </a:br>
            <a:r>
              <a:rPr lang="en-US" sz="1600" dirty="0" smtClean="0">
                <a:effectLst/>
                <a:latin typeface="Arial" charset="0"/>
              </a:rPr>
              <a:t/>
            </a:r>
            <a:br>
              <a:rPr lang="en-US" sz="1600" dirty="0" smtClean="0">
                <a:effectLst/>
                <a:latin typeface="Arial" charset="0"/>
              </a:rPr>
            </a:br>
            <a:r>
              <a:rPr lang="en-US" sz="1600" dirty="0" smtClean="0">
                <a:effectLst/>
                <a:latin typeface="Arial" charset="0"/>
              </a:rPr>
              <a:t/>
            </a:r>
            <a:br>
              <a:rPr lang="en-US" sz="1600" dirty="0" smtClean="0">
                <a:effectLst/>
                <a:latin typeface="Arial" charset="0"/>
              </a:rPr>
            </a:br>
            <a:r>
              <a:rPr lang="ru-RU" sz="1600" dirty="0" smtClean="0">
                <a:effectLst/>
                <a:latin typeface="Arial" charset="0"/>
              </a:rPr>
              <a:t/>
            </a:r>
            <a:br>
              <a:rPr lang="ru-RU" sz="1600" dirty="0" smtClean="0">
                <a:effectLst/>
                <a:latin typeface="Arial" charset="0"/>
              </a:rPr>
            </a:br>
            <a:r>
              <a:rPr lang="ru-RU" sz="1600" dirty="0" smtClean="0">
                <a:effectLst/>
                <a:latin typeface="Arial" charset="0"/>
              </a:rPr>
              <a:t/>
            </a:r>
            <a:br>
              <a:rPr lang="ru-RU" sz="1600" dirty="0" smtClean="0">
                <a:effectLst/>
                <a:latin typeface="Arial" charset="0"/>
              </a:rPr>
            </a:br>
            <a:r>
              <a:rPr lang="ru-RU" sz="1600" dirty="0" smtClean="0">
                <a:effectLst/>
                <a:latin typeface="Arial" charset="0"/>
              </a:rPr>
              <a:t/>
            </a:r>
            <a:br>
              <a:rPr lang="ru-RU" sz="1600" dirty="0" smtClean="0">
                <a:effectLst/>
                <a:latin typeface="Arial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</a:rPr>
            </a:br>
            <a:r>
              <a:rPr lang="ru-RU" dirty="0" smtClean="0">
                <a:solidFill>
                  <a:schemeClr val="tx1"/>
                </a:solidFill>
                <a:effectLst/>
              </a:rPr>
              <a:t/>
            </a:r>
            <a:br>
              <a:rPr lang="ru-RU" dirty="0" smtClean="0">
                <a:solidFill>
                  <a:schemeClr val="tx1"/>
                </a:solidFill>
                <a:effectLst/>
              </a:rPr>
            </a:br>
            <a:r>
              <a:rPr lang="ru-RU" sz="1600" dirty="0" smtClean="0">
                <a:effectLst/>
              </a:rPr>
              <a:t/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/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/>
            </a:r>
            <a:br>
              <a:rPr lang="ru-RU" sz="1600" dirty="0" smtClean="0">
                <a:effectLst/>
              </a:rPr>
            </a:br>
            <a:endParaRPr lang="ru-RU" sz="2400" b="0" dirty="0" smtClean="0">
              <a:effectLst/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28600" y="6286520"/>
            <a:ext cx="8763000" cy="357190"/>
          </a:xfrm>
        </p:spPr>
        <p:txBody>
          <a:bodyPr lIns="91440" tIns="45720" anchor="b">
            <a:normAutofit fontScale="47500" lnSpcReduction="20000"/>
          </a:bodyPr>
          <a:lstStyle/>
          <a:p>
            <a:pPr algn="ctr">
              <a:buFont typeface="Wingdings 2" pitchFamily="18" charset="2"/>
              <a:buNone/>
            </a:pPr>
            <a:endParaRPr lang="en-US" sz="1800" dirty="0" smtClean="0">
              <a:latin typeface="Times New Roman" pitchFamily="18" charset="0"/>
            </a:endParaRPr>
          </a:p>
          <a:p>
            <a:pPr algn="ctr">
              <a:buFont typeface="Wingdings 2" pitchFamily="18" charset="2"/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Екатеринбург, 20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1 г.</a:t>
            </a:r>
          </a:p>
        </p:txBody>
      </p:sp>
      <p:pic>
        <p:nvPicPr>
          <p:cNvPr id="55301" name="Рисунок 7" descr="C:\Users\1\Desktop\DCIM\102_PANA\P1020075.JPG"/>
          <p:cNvPicPr>
            <a:picLocks noChangeAspect="1" noChangeArrowheads="1"/>
          </p:cNvPicPr>
          <p:nvPr/>
        </p:nvPicPr>
        <p:blipFill>
          <a:blip r:embed="rId2" cstate="print"/>
          <a:srcRect l="15644" r="13958"/>
          <a:stretch>
            <a:fillRect/>
          </a:stretch>
        </p:blipFill>
        <p:spPr bwMode="auto">
          <a:xfrm>
            <a:off x="3571868" y="5000636"/>
            <a:ext cx="1285884" cy="131920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2" descr="SDC10792"/>
          <p:cNvPicPr>
            <a:picLocks noChangeAspect="1" noChangeArrowheads="1"/>
          </p:cNvPicPr>
          <p:nvPr/>
        </p:nvPicPr>
        <p:blipFill>
          <a:blip r:embed="rId3" cstate="print">
            <a:lum bright="20000" contrast="30000"/>
          </a:blip>
          <a:srcRect/>
          <a:stretch>
            <a:fillRect/>
          </a:stretch>
        </p:blipFill>
        <p:spPr bwMode="auto">
          <a:xfrm>
            <a:off x="0" y="0"/>
            <a:ext cx="9144000" cy="479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85786" y="5214950"/>
            <a:ext cx="81439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    МБОУ          СОШ № 117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1560" y="404664"/>
            <a:ext cx="80283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Методическая работа школы</a:t>
            </a:r>
            <a:endParaRPr lang="ru-RU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5500688"/>
            <a:ext cx="8183562" cy="85725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Участие учителей в конкурсах профессиональной направленности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219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348" y="428604"/>
          <a:ext cx="7553325" cy="4525963"/>
        </p:xfrm>
        <a:graphic>
          <a:graphicData uri="http://schemas.openxmlformats.org/presentationml/2006/ole">
            <p:oleObj spid="_x0000_s9219" r:id="rId3" imgW="8181541" imgH="4901609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Прямая со стрелкой 51"/>
          <p:cNvCxnSpPr/>
          <p:nvPr/>
        </p:nvCxnSpPr>
        <p:spPr>
          <a:xfrm rot="5400000">
            <a:off x="1428728" y="3143248"/>
            <a:ext cx="2214578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H="1">
            <a:off x="5572132" y="2857496"/>
            <a:ext cx="2071702" cy="1500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5429264"/>
            <a:ext cx="4500594" cy="60577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Программы школы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285728"/>
            <a:ext cx="8183880" cy="5072098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2428860" y="500042"/>
            <a:ext cx="4214842" cy="2214578"/>
          </a:xfrm>
          <a:prstGeom prst="ellips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609600" indent="-609600">
              <a:lnSpc>
                <a:spcPct val="70000"/>
              </a:lnSpc>
              <a:spcBef>
                <a:spcPts val="3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ru-RU" b="1" dirty="0" smtClean="0"/>
          </a:p>
          <a:p>
            <a:pPr marL="609600" indent="-609600">
              <a:lnSpc>
                <a:spcPct val="70000"/>
              </a:lnSpc>
              <a:spcBef>
                <a:spcPts val="3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ru-RU" b="1" dirty="0" smtClean="0"/>
          </a:p>
          <a:p>
            <a:pPr marL="609600" indent="-609600" algn="ctr">
              <a:lnSpc>
                <a:spcPct val="70000"/>
              </a:lnSpc>
              <a:spcBef>
                <a:spcPts val="3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000" b="1" dirty="0" smtClean="0"/>
              <a:t>Программа  </a:t>
            </a:r>
          </a:p>
          <a:p>
            <a:pPr marL="609600" indent="-609600" algn="ctr">
              <a:lnSpc>
                <a:spcPct val="70000"/>
              </a:lnSpc>
              <a:spcBef>
                <a:spcPts val="3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000" b="1" dirty="0" smtClean="0"/>
              <a:t>развития школы </a:t>
            </a:r>
          </a:p>
          <a:p>
            <a:pPr marL="609600" indent="-609600" algn="ctr">
              <a:lnSpc>
                <a:spcPct val="70000"/>
              </a:lnSpc>
              <a:spcBef>
                <a:spcPts val="3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000" b="1" dirty="0" smtClean="0"/>
              <a:t>до  2013 г</a:t>
            </a:r>
            <a:r>
              <a:rPr lang="ru-RU" b="1" dirty="0" smtClean="0"/>
              <a:t>.</a:t>
            </a:r>
            <a:endParaRPr lang="ru-RU" b="1" dirty="0" smtClean="0">
              <a:latin typeface="Times New Roman" pitchFamily="18" charset="0"/>
            </a:endParaRPr>
          </a:p>
          <a:p>
            <a:pPr marL="609600" indent="-609600">
              <a:lnSpc>
                <a:spcPct val="70000"/>
              </a:lnSpc>
              <a:spcBef>
                <a:spcPts val="3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1600" dirty="0" smtClean="0">
                <a:latin typeface="Times New Roman" pitchFamily="18" charset="0"/>
              </a:rPr>
              <a:t>«Школа как пространство,</a:t>
            </a:r>
          </a:p>
          <a:p>
            <a:pPr marL="609600" indent="-609600">
              <a:lnSpc>
                <a:spcPct val="70000"/>
              </a:lnSpc>
              <a:spcBef>
                <a:spcPts val="3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1600" dirty="0" smtClean="0">
                <a:latin typeface="Times New Roman" pitchFamily="18" charset="0"/>
              </a:rPr>
              <a:t>Формирующее готовность </a:t>
            </a:r>
          </a:p>
          <a:p>
            <a:pPr marL="609600" indent="-609600">
              <a:lnSpc>
                <a:spcPct val="70000"/>
              </a:lnSpc>
              <a:spcBef>
                <a:spcPts val="3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1600" dirty="0" smtClean="0">
                <a:latin typeface="Times New Roman" pitchFamily="18" charset="0"/>
              </a:rPr>
              <a:t>ученика к эффективному</a:t>
            </a:r>
          </a:p>
          <a:p>
            <a:pPr marL="609600" indent="-609600">
              <a:lnSpc>
                <a:spcPct val="70000"/>
              </a:lnSpc>
              <a:spcBef>
                <a:spcPts val="3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1600" dirty="0" smtClean="0">
                <a:latin typeface="Times New Roman" pitchFamily="18" charset="0"/>
              </a:rPr>
              <a:t> поведению на рынке труда»</a:t>
            </a:r>
          </a:p>
          <a:p>
            <a:pPr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ru-RU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2571744"/>
            <a:ext cx="3500462" cy="171451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Программа по реализации методической темы </a:t>
            </a:r>
            <a:r>
              <a:rPr lang="ru-RU" sz="1400" dirty="0" smtClean="0"/>
              <a:t>«Проектная и исследовательская  деятельность учащихся как средство формирования ключевых компетенций»</a:t>
            </a:r>
            <a:endParaRPr lang="ru-RU" sz="1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71472" y="4643446"/>
            <a:ext cx="2357454" cy="785818"/>
          </a:xfrm>
          <a:prstGeom prst="rect">
            <a:avLst/>
          </a:prstGeom>
          <a:solidFill>
            <a:srgbClr val="00B050"/>
          </a:solidFill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</a:rPr>
              <a:t>Программа</a:t>
            </a:r>
          </a:p>
          <a:p>
            <a:pPr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</a:rPr>
              <a:t>«Одаренные дети» </a:t>
            </a:r>
            <a:endParaRPr lang="ru-RU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643306" y="4643446"/>
            <a:ext cx="1857388" cy="785818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609600" indent="-609600" algn="ctr">
              <a:buFont typeface="Wingdings 2" pitchFamily="18" charset="2"/>
              <a:buNone/>
            </a:pPr>
            <a:r>
              <a:rPr lang="ru-RU" b="1" dirty="0" smtClean="0">
                <a:solidFill>
                  <a:schemeClr val="tx1"/>
                </a:solidFill>
              </a:rPr>
              <a:t>Программа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marL="609600" indent="-609600" algn="ctr">
              <a:buFont typeface="Wingdings 2" pitchFamily="18" charset="2"/>
              <a:buNone/>
            </a:pPr>
            <a:r>
              <a:rPr lang="ru-RU" b="1" dirty="0" smtClean="0">
                <a:solidFill>
                  <a:schemeClr val="tx1"/>
                </a:solidFill>
              </a:rPr>
              <a:t>«Здоровье»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000628" y="2714620"/>
            <a:ext cx="3500462" cy="1285884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Образовательная программа </a:t>
            </a:r>
            <a:r>
              <a:rPr lang="ru-RU" b="1" dirty="0" err="1" smtClean="0">
                <a:solidFill>
                  <a:schemeClr val="bg1"/>
                </a:solidFill>
              </a:rPr>
              <a:t>предпрофильной</a:t>
            </a:r>
            <a:r>
              <a:rPr lang="ru-RU" b="1" dirty="0" smtClean="0">
                <a:solidFill>
                  <a:schemeClr val="bg1"/>
                </a:solidFill>
              </a:rPr>
              <a:t> подготовки и профильного обучен</a:t>
            </a:r>
            <a:r>
              <a:rPr lang="ru-RU" b="1" dirty="0" smtClean="0"/>
              <a:t>ия</a:t>
            </a:r>
            <a:endParaRPr lang="ru-RU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072198" y="4643446"/>
            <a:ext cx="2071702" cy="785818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09600" indent="-609600" algn="ctr">
              <a:buFont typeface="Wingdings 2" pitchFamily="18" charset="2"/>
              <a:buNone/>
            </a:pPr>
            <a:r>
              <a:rPr lang="ru-RU" b="1" dirty="0" smtClean="0">
                <a:solidFill>
                  <a:schemeClr val="tx1"/>
                </a:solidFill>
              </a:rPr>
              <a:t>Программа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marL="609600" indent="-609600" algn="ctr">
              <a:buFont typeface="Wingdings 2" pitchFamily="18" charset="2"/>
              <a:buNone/>
            </a:pPr>
            <a:r>
              <a:rPr lang="ru-RU" b="1" dirty="0" smtClean="0">
                <a:solidFill>
                  <a:schemeClr val="tx1"/>
                </a:solidFill>
              </a:rPr>
              <a:t>информатизации</a:t>
            </a:r>
          </a:p>
        </p:txBody>
      </p:sp>
      <p:cxnSp>
        <p:nvCxnSpPr>
          <p:cNvPr id="22" name="Прямая со стрелкой 21"/>
          <p:cNvCxnSpPr>
            <a:stCxn id="17" idx="3"/>
            <a:endCxn id="20" idx="1"/>
          </p:cNvCxnSpPr>
          <p:nvPr/>
        </p:nvCxnSpPr>
        <p:spPr>
          <a:xfrm>
            <a:off x="5500694" y="5036355"/>
            <a:ext cx="57150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1643836" y="4428338"/>
            <a:ext cx="428628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6" idx="0"/>
            <a:endCxn id="16" idx="0"/>
          </p:cNvCxnSpPr>
          <p:nvPr/>
        </p:nvCxnSpPr>
        <p:spPr>
          <a:xfrm rot="5400000" flipH="1" flipV="1">
            <a:off x="1750199" y="4643446"/>
            <a:ext cx="15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5400000" flipH="1" flipV="1">
            <a:off x="1893075" y="4464851"/>
            <a:ext cx="35719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rot="10800000">
            <a:off x="5500694" y="4857760"/>
            <a:ext cx="57150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endCxn id="18" idx="0"/>
          </p:cNvCxnSpPr>
          <p:nvPr/>
        </p:nvCxnSpPr>
        <p:spPr>
          <a:xfrm rot="16200000" flipH="1">
            <a:off x="6340090" y="2303851"/>
            <a:ext cx="428628" cy="39290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stCxn id="16" idx="3"/>
            <a:endCxn id="17" idx="1"/>
          </p:cNvCxnSpPr>
          <p:nvPr/>
        </p:nvCxnSpPr>
        <p:spPr>
          <a:xfrm>
            <a:off x="2928926" y="5036355"/>
            <a:ext cx="71438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rot="10800000">
            <a:off x="2857488" y="4857760"/>
            <a:ext cx="785818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rot="5400000">
            <a:off x="2107389" y="2035959"/>
            <a:ext cx="571504" cy="50006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6143625"/>
            <a:ext cx="8183562" cy="71438"/>
          </a:xfrm>
        </p:spPr>
        <p:txBody>
          <a:bodyPr anchor="t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1">
                    <a:tint val="88000"/>
                    <a:satMod val="150000"/>
                  </a:schemeClr>
                </a:solidFill>
                <a:cs typeface="Arial" pitchFamily="34" charset="0"/>
              </a:rPr>
              <a:t/>
            </a:r>
            <a:br>
              <a:rPr lang="ru-RU" sz="2400" dirty="0" smtClean="0">
                <a:solidFill>
                  <a:schemeClr val="accent1">
                    <a:tint val="88000"/>
                    <a:satMod val="150000"/>
                  </a:schemeClr>
                </a:solidFill>
                <a:cs typeface="Arial" pitchFamily="34" charset="0"/>
              </a:rPr>
            </a:br>
            <a:endParaRPr lang="ru-RU" sz="2400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57224" y="1357298"/>
          <a:ext cx="7643866" cy="48820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95"/>
                <a:gridCol w="6419671"/>
              </a:tblGrid>
              <a:tr h="3768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cap="none" spc="0" dirty="0" err="1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Уч</a:t>
                      </a:r>
                      <a:r>
                        <a:rPr lang="ru-RU" sz="1600" b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годы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Проекты и программы школы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2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2009-2013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Проект</a:t>
                      </a:r>
                      <a:r>
                        <a:rPr lang="ru-RU" sz="18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«Школа 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как пространство, формирующее готовность ученика к </a:t>
                      </a: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эффективному 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поведению на рынке труда</a:t>
                      </a: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002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2008-2013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AutoNum type="arabicPeriod" startAt="2"/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Перевод МОУ СОШ № 117 в статус </a:t>
                      </a:r>
                      <a:r>
                        <a:rPr lang="ru-RU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инновационно-активного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образовательного 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учреждения» (управленческий проект);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2008-2013 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AutoNum type="arabicPeriod" startAt="3"/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Развитие материально-технической базы учреждения» </a:t>
                      </a: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(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управленческий проект);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202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2009-2011 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AutoNum type="arabicPeriod" startAt="4"/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Формирование открытой </a:t>
                      </a:r>
                      <a:r>
                        <a:rPr lang="ru-RU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здоровьесозидающей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образовательной 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среды в МОУ СОШ № 117» (проект с участием всех субъектов образования в рамках школьной программы «Здоровье»);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27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87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</a:rPr>
                        <a:t>2009-2012</a:t>
                      </a:r>
                      <a:endParaRPr lang="ru-RU" sz="1600" b="1" dirty="0">
                        <a:solidFill>
                          <a:srgbClr val="333333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 startAt="5"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Проект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«Профи-дебют»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85786" y="500043"/>
            <a:ext cx="80724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Школа работает в инновационных проектах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3000">
              <a:schemeClr val="accent5">
                <a:lumMod val="40000"/>
                <a:lumOff val="60000"/>
              </a:schemeClr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7"/>
          <p:cNvSpPr>
            <a:spLocks noGrp="1"/>
          </p:cNvSpPr>
          <p:nvPr>
            <p:ph idx="1"/>
          </p:nvPr>
        </p:nvSpPr>
        <p:spPr>
          <a:xfrm>
            <a:off x="714375" y="357167"/>
            <a:ext cx="7786688" cy="78581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265176" indent="-265176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Новые формы работы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: 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кураторство творческих объединений учащихся</a:t>
            </a:r>
            <a:r>
              <a:rPr lang="ru-RU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в совете старшеклассников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714375" y="1500188"/>
            <a:ext cx="7786688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dirty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  </a:t>
            </a:r>
            <a:r>
              <a:rPr lang="ru-RU" sz="2400" dirty="0"/>
              <a:t> </a:t>
            </a:r>
            <a:r>
              <a:rPr lang="ru-RU" sz="2400" b="1" dirty="0"/>
              <a:t>круглые дискуссионные столы </a:t>
            </a:r>
            <a:r>
              <a:rPr lang="ru-RU" sz="2000" dirty="0"/>
              <a:t>«Роль компьютера в современном мире», «Спорт для жизни или  жизнь для спорта?», «Современное образование: за и против», «Хочу быть здоровым</a:t>
            </a:r>
            <a:r>
              <a:rPr lang="ru-RU" sz="2000" dirty="0" smtClean="0"/>
              <a:t>!»,</a:t>
            </a:r>
          </a:p>
          <a:p>
            <a:endParaRPr lang="ru-RU" sz="2000" dirty="0"/>
          </a:p>
          <a:p>
            <a:pPr>
              <a:buFont typeface="Wingdings" pitchFamily="2" charset="2"/>
              <a:buChar char="q"/>
            </a:pPr>
            <a:r>
              <a:rPr lang="ru-RU" sz="2400" dirty="0"/>
              <a:t>   </a:t>
            </a:r>
            <a:r>
              <a:rPr lang="ru-RU" sz="2400" b="1" dirty="0"/>
              <a:t>тренинги по самоуправлению </a:t>
            </a:r>
          </a:p>
          <a:p>
            <a:r>
              <a:rPr lang="ru-RU" sz="2000" dirty="0"/>
              <a:t>«Учись управлять собой,</a:t>
            </a:r>
          </a:p>
          <a:p>
            <a:r>
              <a:rPr lang="ru-RU" sz="2000" dirty="0"/>
              <a:t> учись управлять другими»,</a:t>
            </a:r>
          </a:p>
          <a:p>
            <a:endParaRPr lang="ru-RU" sz="2000" dirty="0"/>
          </a:p>
          <a:p>
            <a:pPr>
              <a:buFont typeface="Wingdings" pitchFamily="2" charset="2"/>
              <a:buChar char="q"/>
            </a:pPr>
            <a:r>
              <a:rPr lang="ru-RU" sz="2400" dirty="0"/>
              <a:t>   </a:t>
            </a:r>
            <a:r>
              <a:rPr lang="ru-RU" sz="2400" b="1" dirty="0"/>
              <a:t>совместные</a:t>
            </a:r>
          </a:p>
          <a:p>
            <a:r>
              <a:rPr lang="ru-RU" sz="2400" b="1" dirty="0"/>
              <a:t>  творческие проекты. </a:t>
            </a:r>
            <a:endParaRPr lang="ru-RU" dirty="0">
              <a:latin typeface="Times New Roman" pitchFamily="18" charset="0"/>
            </a:endParaRPr>
          </a:p>
        </p:txBody>
      </p:sp>
      <p:pic>
        <p:nvPicPr>
          <p:cNvPr id="23557" name="Picture 2" descr="C:\Users\Татьяна\Desktop\MyPHOTO\My Photo_39\My Photo_39\SPM_A3777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 l="24097" t="33736" r="8434" b="12048"/>
          <a:stretch>
            <a:fillRect/>
          </a:stretch>
        </p:blipFill>
        <p:spPr bwMode="auto">
          <a:xfrm>
            <a:off x="4286248" y="3628061"/>
            <a:ext cx="4469836" cy="287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44B244"/>
                </a:solidFill>
                <a:latin typeface="Times New Roman" pitchFamily="18" charset="0"/>
                <a:cs typeface="Times New Roman" pitchFamily="18" charset="0"/>
              </a:rPr>
              <a:t>Городской семинар </a:t>
            </a:r>
            <a:r>
              <a:rPr lang="ru-RU" sz="2400" b="1" dirty="0" smtClean="0">
                <a:solidFill>
                  <a:srgbClr val="44B244"/>
                </a:solidFill>
                <a:latin typeface="Times New Roman" pitchFamily="18" charset="0"/>
                <a:cs typeface="Times New Roman" pitchFamily="18" charset="0"/>
              </a:rPr>
              <a:t>в рамках </a:t>
            </a:r>
            <a:r>
              <a:rPr lang="ru-RU" sz="2400" b="1" dirty="0" smtClean="0">
                <a:solidFill>
                  <a:srgbClr val="44B244"/>
                </a:solidFill>
                <a:latin typeface="Times New Roman" pitchFamily="18" charset="0"/>
                <a:cs typeface="Times New Roman" pitchFamily="18" charset="0"/>
              </a:rPr>
              <a:t>конкурса </a:t>
            </a:r>
            <a:r>
              <a:rPr lang="ru-RU" sz="2400" b="1" dirty="0" smtClean="0">
                <a:solidFill>
                  <a:srgbClr val="44B2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44B2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44B2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«Лучшая методическая служба - 2011»</a:t>
            </a:r>
            <a:endParaRPr lang="ru-RU" sz="2400" b="1" dirty="0">
              <a:solidFill>
                <a:srgbClr val="44B24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C:\Users\Татьяна\Desktop\MyPHOTO\45\SP_A10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10000"/>
          </a:blip>
          <a:srcRect t="27780" r="10856" b="9084"/>
          <a:stretch>
            <a:fillRect/>
          </a:stretch>
        </p:blipFill>
        <p:spPr bwMode="auto">
          <a:xfrm>
            <a:off x="500033" y="1285860"/>
            <a:ext cx="8069289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6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Users\Татьяна\Desktop\MyPHOTO\45\SP_A1075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714348" y="285728"/>
            <a:ext cx="7810512" cy="62484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>
                <a:alpha val="30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rangipani Flow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14290"/>
            <a:ext cx="8572560" cy="642942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21093249">
            <a:off x="4526510" y="3865633"/>
            <a:ext cx="4451282" cy="1754326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Благодарим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за участие!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>
                <a:alpha val="0"/>
              </a:srgbClr>
            </a:gs>
            <a:gs pos="45000">
              <a:srgbClr val="FF7A00"/>
            </a:gs>
            <a:gs pos="70000">
              <a:srgbClr val="FF0300"/>
            </a:gs>
            <a:gs pos="100000">
              <a:srgbClr val="D5F9B5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4857750"/>
            <a:ext cx="4043362" cy="105092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0" dirty="0" smtClean="0">
                <a:solidFill>
                  <a:srgbClr val="44B2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Методическая тема школы</a:t>
            </a:r>
            <a:endParaRPr lang="ru-RU" b="0" dirty="0">
              <a:solidFill>
                <a:srgbClr val="44B24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87" name="Содержимое 2"/>
          <p:cNvSpPr>
            <a:spLocks noGrp="1"/>
          </p:cNvSpPr>
          <p:nvPr>
            <p:ph sz="half" idx="1"/>
          </p:nvPr>
        </p:nvSpPr>
        <p:spPr>
          <a:xfrm>
            <a:off x="714375" y="857250"/>
            <a:ext cx="3786188" cy="3705225"/>
          </a:xfrm>
          <a:solidFill>
            <a:srgbClr val="D5F9B5"/>
          </a:solidFill>
        </p:spPr>
        <p:txBody>
          <a:bodyPr/>
          <a:lstStyle/>
          <a:p>
            <a:r>
              <a:rPr lang="ru-RU" sz="2800" b="1" dirty="0" smtClean="0">
                <a:solidFill>
                  <a:srgbClr val="333333"/>
                </a:solidFill>
                <a:cs typeface="Times New Roman" pitchFamily="18" charset="0"/>
              </a:rPr>
              <a:t>«Школа как пространство, </a:t>
            </a:r>
          </a:p>
          <a:p>
            <a:pPr>
              <a:buFont typeface="Wingdings 2" pitchFamily="18" charset="2"/>
              <a:buNone/>
            </a:pPr>
            <a:r>
              <a:rPr lang="ru-RU" sz="2800" b="1" dirty="0" smtClean="0">
                <a:solidFill>
                  <a:srgbClr val="333333"/>
                </a:solidFill>
                <a:cs typeface="Times New Roman" pitchFamily="18" charset="0"/>
              </a:rPr>
              <a:t>   формирующее готовность ученика к эффективному поведению на рынке труда»</a:t>
            </a: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3" y="785813"/>
            <a:ext cx="3786187" cy="3786187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342900" indent="-342900"/>
            <a:r>
              <a:rPr lang="ru-RU" sz="2800" b="1" smtClean="0">
                <a:solidFill>
                  <a:srgbClr val="333333"/>
                </a:solidFill>
                <a:cs typeface="Times New Roman" pitchFamily="18" charset="0"/>
              </a:rPr>
              <a:t>«Проектная и      </a:t>
            </a:r>
          </a:p>
          <a:p>
            <a:pPr marL="342900" indent="-342900">
              <a:buFont typeface="Wingdings 2" pitchFamily="18" charset="2"/>
              <a:buNone/>
            </a:pPr>
            <a:r>
              <a:rPr lang="ru-RU" sz="2800" b="1" smtClean="0">
                <a:solidFill>
                  <a:srgbClr val="333333"/>
                </a:solidFill>
                <a:cs typeface="Times New Roman" pitchFamily="18" charset="0"/>
              </a:rPr>
              <a:t>    исследовательская деятельность учащихся как средство формирования ключевых компетенций»</a:t>
            </a:r>
            <a:endParaRPr lang="ru-RU" sz="2800" b="1" smtClean="0">
              <a:solidFill>
                <a:srgbClr val="333333"/>
              </a:solidFill>
              <a:latin typeface="Calibri" pitchFamily="34" charset="0"/>
              <a:cs typeface="Times New Roman" pitchFamily="18" charset="0"/>
            </a:endParaRPr>
          </a:p>
          <a:p>
            <a:pPr marL="342900" indent="-342900"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5" name="TextBox 4"/>
          <p:cNvSpPr txBox="1"/>
          <p:nvPr/>
        </p:nvSpPr>
        <p:spPr>
          <a:xfrm>
            <a:off x="785813" y="4786313"/>
            <a:ext cx="3500437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Программа развития школы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25000">
              <a:srgbClr val="21D6E0"/>
            </a:gs>
            <a:gs pos="75000">
              <a:srgbClr val="92D050"/>
            </a:gs>
            <a:gs pos="100000">
              <a:schemeClr val="accent1">
                <a:lumMod val="75000"/>
              </a:schemeClr>
            </a:gs>
            <a:gs pos="100000">
              <a:srgbClr val="005CBF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5429250"/>
            <a:ext cx="8183562" cy="6064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Направления работы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Методического совета школы № 117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54183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mtClean="0"/>
          </a:p>
          <a:p>
            <a:endParaRPr lang="ru-RU" smtClean="0"/>
          </a:p>
          <a:p>
            <a:pPr lvl="1">
              <a:buFont typeface="Arial" charset="0"/>
              <a:buChar char="•"/>
            </a:pPr>
            <a:endParaRPr lang="ru-RU" smtClean="0"/>
          </a:p>
          <a:p>
            <a:pPr lvl="1">
              <a:buFont typeface="Verdana" pitchFamily="34" charset="0"/>
              <a:buNone/>
            </a:pPr>
            <a:r>
              <a:rPr lang="ru-RU" smtClean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00125" y="714375"/>
            <a:ext cx="4000500" cy="78581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Развитие профессиональной педагогической компетентности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28750" y="1714500"/>
            <a:ext cx="5500688" cy="6429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Развитие системы повышения квалификации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71750" y="2643188"/>
            <a:ext cx="4643438" cy="7143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Совершенствование программно-методического обеспечения  УВП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14688" y="3643313"/>
            <a:ext cx="4786312" cy="5715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Работа над методической темой школы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357688" y="4429125"/>
            <a:ext cx="4071937" cy="5715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Работа с одаренными учащимися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8000">
              <a:srgbClr val="FFFF00">
                <a:alpha val="80000"/>
              </a:srgbClr>
            </a:gs>
            <a:gs pos="0">
              <a:srgbClr val="DDEBCF"/>
            </a:gs>
            <a:gs pos="53000">
              <a:srgbClr val="FFFF00"/>
            </a:gs>
            <a:gs pos="53000">
              <a:srgbClr val="FFFF00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5572125"/>
            <a:ext cx="8183563" cy="836613"/>
          </a:xfrm>
          <a:solidFill>
            <a:srgbClr val="71DAFF"/>
          </a:solid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Совершенствование программно-методического обеспечения  УВП</a:t>
            </a:r>
            <a:endParaRPr lang="ru-RU" sz="2400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4" name="Текст 7"/>
          <p:cNvSpPr>
            <a:spLocks noGrp="1"/>
          </p:cNvSpPr>
          <p:nvPr>
            <p:ph idx="1"/>
          </p:nvPr>
        </p:nvSpPr>
        <p:spPr>
          <a:xfrm>
            <a:off x="503238" y="530225"/>
            <a:ext cx="3997325" cy="684213"/>
          </a:xfrm>
          <a:solidFill>
            <a:srgbClr val="71DAFF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265176" indent="-265176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Методическая копилка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86375" y="928688"/>
            <a:ext cx="2857500" cy="928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Разработки уроков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14875" y="2143125"/>
            <a:ext cx="2571750" cy="142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Коллекция проектов и рефератов  учащихся школы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000500" y="3929063"/>
            <a:ext cx="2428888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>
                <a:latin typeface="Arial" pitchFamily="34" charset="0"/>
                <a:cs typeface="Arial" pitchFamily="34" charset="0"/>
              </a:rPr>
              <a:t>Мультимедийные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приложения 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урокам</a:t>
            </a:r>
          </a:p>
        </p:txBody>
      </p:sp>
      <p:pic>
        <p:nvPicPr>
          <p:cNvPr id="32775" name="Рисунок 7" descr="C:\Users\Татьяна\Desktop\MyPHOTO\My Photo_26\SPM_A2358.jpg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 l="29871" t="11221" r="13139" b="11824"/>
          <a:stretch>
            <a:fillRect/>
          </a:stretch>
        </p:blipFill>
        <p:spPr bwMode="auto">
          <a:xfrm>
            <a:off x="785813" y="1714500"/>
            <a:ext cx="2928937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вал 8"/>
          <p:cNvSpPr/>
          <p:nvPr/>
        </p:nvSpPr>
        <p:spPr>
          <a:xfrm>
            <a:off x="6786563" y="3643313"/>
            <a:ext cx="1714500" cy="1571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Электронная база метод. литературы и электронных изданий в </a:t>
            </a:r>
            <a:r>
              <a:rPr lang="ru-RU" sz="1200" dirty="0" err="1">
                <a:latin typeface="Arial" pitchFamily="34" charset="0"/>
                <a:cs typeface="Arial" pitchFamily="34" charset="0"/>
              </a:rPr>
              <a:t>медиатеке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44000">
              <a:srgbClr val="FFFF00">
                <a:alpha val="62000"/>
              </a:srgbClr>
            </a:gs>
            <a:gs pos="100000">
              <a:srgbClr val="005CB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5572125"/>
            <a:ext cx="8183562" cy="765175"/>
          </a:xfrm>
          <a:solidFill>
            <a:srgbClr val="71DAFF"/>
          </a:solidFill>
        </p:spPr>
        <p:txBody>
          <a:bodyPr anchor="t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Совершенствование программно-методического обеспечения  УВП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2400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4" name="Текст 7"/>
          <p:cNvSpPr>
            <a:spLocks noGrp="1"/>
          </p:cNvSpPr>
          <p:nvPr>
            <p:ph idx="1"/>
          </p:nvPr>
        </p:nvSpPr>
        <p:spPr>
          <a:xfrm>
            <a:off x="500063" y="714375"/>
            <a:ext cx="6069012" cy="642938"/>
          </a:xfr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265176" indent="-265176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Районный семинар «Кабинет химии»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8" name="Рисунок 4" descr="C:\Users\Татьяна\Desktop\MyPHOTO\кабинет химии\SDC13539.JPG"/>
          <p:cNvPicPr>
            <a:picLocks noChangeAspect="1" noChangeArrowheads="1"/>
          </p:cNvPicPr>
          <p:nvPr/>
        </p:nvPicPr>
        <p:blipFill>
          <a:blip r:embed="rId2" cstate="print"/>
          <a:srcRect t="3505" r="2805"/>
          <a:stretch>
            <a:fillRect/>
          </a:stretch>
        </p:blipFill>
        <p:spPr bwMode="auto">
          <a:xfrm>
            <a:off x="6643688" y="857250"/>
            <a:ext cx="2000250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Рисунок 6" descr="C:\Users\Татьяна\Desktop\MyPHOTO\40\SP_A0845.jpg"/>
          <p:cNvPicPr>
            <a:picLocks noChangeAspect="1" noChangeArrowheads="1"/>
          </p:cNvPicPr>
          <p:nvPr/>
        </p:nvPicPr>
        <p:blipFill>
          <a:blip r:embed="rId3" cstate="print"/>
          <a:srcRect t="30344" b="16460"/>
          <a:stretch>
            <a:fillRect/>
          </a:stretch>
        </p:blipFill>
        <p:spPr bwMode="auto">
          <a:xfrm>
            <a:off x="2714625" y="1357313"/>
            <a:ext cx="367665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Рисунок 7" descr="C:\Users\Татьяна\Desktop\MyPHOTO\My Photo_39\My Photo_39\SPM_A3799.jpg"/>
          <p:cNvPicPr>
            <a:picLocks noChangeAspect="1" noChangeArrowheads="1"/>
          </p:cNvPicPr>
          <p:nvPr/>
        </p:nvPicPr>
        <p:blipFill>
          <a:blip r:embed="rId4" cstate="print">
            <a:lum contrast="30000"/>
          </a:blip>
          <a:srcRect t="26794" b="21153"/>
          <a:stretch>
            <a:fillRect/>
          </a:stretch>
        </p:blipFill>
        <p:spPr bwMode="auto">
          <a:xfrm>
            <a:off x="2571750" y="3214688"/>
            <a:ext cx="40417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2" descr="C:\Users\Татьяна\Desktop\MyPHOTO\чаркина 001.jpg"/>
          <p:cNvPicPr>
            <a:picLocks noChangeAspect="1" noChangeArrowheads="1"/>
          </p:cNvPicPr>
          <p:nvPr/>
        </p:nvPicPr>
        <p:blipFill>
          <a:blip r:embed="rId5" cstate="print">
            <a:lum bright="-10000" contrast="40000"/>
          </a:blip>
          <a:srcRect l="28511" t="77084" r="50000" b="1041"/>
          <a:stretch>
            <a:fillRect/>
          </a:stretch>
        </p:blipFill>
        <p:spPr bwMode="auto">
          <a:xfrm>
            <a:off x="714375" y="1785938"/>
            <a:ext cx="150018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2" name="TextBox 9"/>
          <p:cNvSpPr txBox="1">
            <a:spLocks noChangeArrowheads="1"/>
          </p:cNvSpPr>
          <p:nvPr/>
        </p:nvSpPr>
        <p:spPr bwMode="auto">
          <a:xfrm>
            <a:off x="428625" y="4071938"/>
            <a:ext cx="2143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Чаркина  </a:t>
            </a:r>
            <a:r>
              <a:rPr lang="ru-RU" sz="2000" b="1">
                <a:latin typeface="Times New Roman" pitchFamily="18" charset="0"/>
              </a:rPr>
              <a:t>О.Н.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Совершенствование программно-методического обеспечения  УВП</a:t>
            </a:r>
            <a:endParaRPr lang="ru-RU" sz="2400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33796" name="Picture 2" descr="C:\Users\Татьяна\Desktop\SP_A0870.jpg"/>
          <p:cNvPicPr>
            <a:picLocks noChangeAspect="1" noChangeArrowheads="1"/>
          </p:cNvPicPr>
          <p:nvPr/>
        </p:nvPicPr>
        <p:blipFill>
          <a:blip r:embed="rId2" cstate="print">
            <a:lum bright="20000" contrast="20000"/>
          </a:blip>
          <a:srcRect t="17175" r="5534" b="12978"/>
          <a:stretch>
            <a:fillRect/>
          </a:stretch>
        </p:blipFill>
        <p:spPr bwMode="auto">
          <a:xfrm>
            <a:off x="428596" y="3571876"/>
            <a:ext cx="2500313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3" descr="C:\Users\Татьяна\Desktop\SP_A0866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 t="17937" b="24216"/>
          <a:stretch>
            <a:fillRect/>
          </a:stretch>
        </p:blipFill>
        <p:spPr bwMode="auto">
          <a:xfrm>
            <a:off x="2928926" y="4429132"/>
            <a:ext cx="2782711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4" descr="C:\Users\Татьяна\Desktop\SP_A0871.jpg"/>
          <p:cNvPicPr>
            <a:picLocks noChangeAspect="1" noChangeArrowheads="1"/>
          </p:cNvPicPr>
          <p:nvPr/>
        </p:nvPicPr>
        <p:blipFill>
          <a:blip r:embed="rId4" cstate="print">
            <a:lum bright="10000" contrast="30000"/>
          </a:blip>
          <a:srcRect t="19511" b="17561"/>
          <a:stretch>
            <a:fillRect/>
          </a:stretch>
        </p:blipFill>
        <p:spPr bwMode="auto">
          <a:xfrm>
            <a:off x="5715008" y="3571876"/>
            <a:ext cx="299658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5" descr="C:\Users\Татьяна\Desktop\MyPHOTO\40\SP_A0864.jpg"/>
          <p:cNvPicPr>
            <a:picLocks noChangeAspect="1" noChangeArrowheads="1"/>
          </p:cNvPicPr>
          <p:nvPr/>
        </p:nvPicPr>
        <p:blipFill>
          <a:blip r:embed="rId5" cstate="print">
            <a:lum bright="10000"/>
          </a:blip>
          <a:srcRect t="15530" b="12979"/>
          <a:stretch>
            <a:fillRect/>
          </a:stretch>
        </p:blipFill>
        <p:spPr bwMode="auto">
          <a:xfrm>
            <a:off x="2928926" y="1928802"/>
            <a:ext cx="279717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42910" y="2214554"/>
            <a:ext cx="2143125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Сайт школы: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117.uralschool.ru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2214554"/>
            <a:ext cx="2500313" cy="7858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Информационный компьютерный экран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000100" y="5500688"/>
            <a:ext cx="7072362" cy="534987"/>
          </a:xfrm>
          <a:solidFill>
            <a:srgbClr val="00B050"/>
          </a:solidFill>
          <a:ln w="38100">
            <a:solidFill>
              <a:schemeClr val="bg2">
                <a:lumMod val="50000"/>
              </a:schemeClr>
            </a:solidFill>
          </a:ln>
        </p:spPr>
        <p:txBody>
          <a:bodyPr anchor="t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 Развитие системы повышения квалификации</a:t>
            </a:r>
            <a:r>
              <a:rPr lang="ru-RU" sz="24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endParaRPr lang="ru-RU" sz="2400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75" y="571500"/>
            <a:ext cx="7786688" cy="5715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Формы  повышения  квалификации</a:t>
            </a:r>
          </a:p>
        </p:txBody>
      </p:sp>
      <p:sp>
        <p:nvSpPr>
          <p:cNvPr id="7" name="Блок-схема: ИЛИ 6"/>
          <p:cNvSpPr/>
          <p:nvPr/>
        </p:nvSpPr>
        <p:spPr>
          <a:xfrm>
            <a:off x="1357313" y="1428750"/>
            <a:ext cx="5857875" cy="3286125"/>
          </a:xfrm>
          <a:prstGeom prst="flowChartOr">
            <a:avLst/>
          </a:prstGeom>
          <a:gradFill flip="none" rotWithShape="1">
            <a:gsLst>
              <a:gs pos="0">
                <a:srgbClr val="8BE90D">
                  <a:tint val="66000"/>
                  <a:satMod val="160000"/>
                </a:srgbClr>
              </a:gs>
              <a:gs pos="50000">
                <a:srgbClr val="8BE90D">
                  <a:tint val="44500"/>
                  <a:satMod val="160000"/>
                </a:srgbClr>
              </a:gs>
              <a:gs pos="100000">
                <a:srgbClr val="8BE90D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581" name="TextBox 7"/>
          <p:cNvSpPr txBox="1">
            <a:spLocks noChangeArrowheads="1"/>
          </p:cNvSpPr>
          <p:nvPr/>
        </p:nvSpPr>
        <p:spPr bwMode="auto">
          <a:xfrm>
            <a:off x="1285875" y="1928813"/>
            <a:ext cx="29289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</a:rPr>
              <a:t>                        </a:t>
            </a:r>
            <a:r>
              <a:rPr lang="ru-RU" sz="2000" b="1">
                <a:latin typeface="Times New Roman" pitchFamily="18" charset="0"/>
              </a:rPr>
              <a:t>Курсы ПК </a:t>
            </a:r>
          </a:p>
          <a:p>
            <a:r>
              <a:rPr lang="ru-RU" sz="2000" b="1">
                <a:latin typeface="Times New Roman" pitchFamily="18" charset="0"/>
              </a:rPr>
              <a:t>   при образовательных     </a:t>
            </a:r>
          </a:p>
          <a:p>
            <a:r>
              <a:rPr lang="ru-RU" sz="2000" b="1">
                <a:latin typeface="Times New Roman" pitchFamily="18" charset="0"/>
              </a:rPr>
              <a:t>                  учреждениях</a:t>
            </a:r>
          </a:p>
        </p:txBody>
      </p:sp>
      <p:sp>
        <p:nvSpPr>
          <p:cNvPr id="24583" name="TextBox 9"/>
          <p:cNvSpPr txBox="1">
            <a:spLocks noChangeArrowheads="1"/>
          </p:cNvSpPr>
          <p:nvPr/>
        </p:nvSpPr>
        <p:spPr bwMode="auto">
          <a:xfrm>
            <a:off x="4429125" y="1857375"/>
            <a:ext cx="23574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Методическая учеба по ИКТ </a:t>
            </a:r>
          </a:p>
          <a:p>
            <a:r>
              <a:rPr lang="ru-RU" sz="2000" b="1">
                <a:latin typeface="Times New Roman" pitchFamily="18" charset="0"/>
              </a:rPr>
              <a:t>в школе</a:t>
            </a:r>
          </a:p>
        </p:txBody>
      </p:sp>
      <p:sp>
        <p:nvSpPr>
          <p:cNvPr id="24584" name="TextBox 10"/>
          <p:cNvSpPr txBox="1">
            <a:spLocks noChangeArrowheads="1"/>
          </p:cNvSpPr>
          <p:nvPr/>
        </p:nvSpPr>
        <p:spPr bwMode="auto">
          <a:xfrm>
            <a:off x="1785938" y="3286125"/>
            <a:ext cx="23574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Самообразование</a:t>
            </a:r>
          </a:p>
        </p:txBody>
      </p:sp>
      <p:sp>
        <p:nvSpPr>
          <p:cNvPr id="24585" name="TextBox 11"/>
          <p:cNvSpPr txBox="1">
            <a:spLocks noChangeArrowheads="1"/>
          </p:cNvSpPr>
          <p:nvPr/>
        </p:nvSpPr>
        <p:spPr bwMode="auto">
          <a:xfrm>
            <a:off x="4429125" y="3286125"/>
            <a:ext cx="2500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Работа в творческих группах</a:t>
            </a:r>
          </a:p>
        </p:txBody>
      </p:sp>
      <p:pic>
        <p:nvPicPr>
          <p:cNvPr id="24586" name="Picture 2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50100" y="1301750"/>
            <a:ext cx="1317625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Picture 4" descr="C:\Program Files\Microsoft Office\MEDIA\CAGCAT10\j0233018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3500438"/>
            <a:ext cx="1644650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Picture 5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42938" y="3643313"/>
            <a:ext cx="1500187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9" name="Picture 7" descr="C:\Program Files\Microsoft Office\MEDIA\CAGCAT10\j0185604.wmf"/>
          <p:cNvPicPr>
            <a:picLocks noChangeAspect="1" noChangeArrowheads="1"/>
          </p:cNvPicPr>
          <p:nvPr/>
        </p:nvPicPr>
        <p:blipFill>
          <a:blip r:embed="rId5" cstate="print"/>
          <a:srcRect b="18829"/>
          <a:stretch>
            <a:fillRect/>
          </a:stretch>
        </p:blipFill>
        <p:spPr bwMode="auto">
          <a:xfrm>
            <a:off x="857250" y="1357313"/>
            <a:ext cx="11430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0">
              <a:srgbClr val="FFFF00"/>
            </a:gs>
            <a:gs pos="20000">
              <a:srgbClr val="FFFF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74000">
              <a:srgbClr val="FFC0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 flipH="1">
            <a:off x="4643438" y="2357438"/>
            <a:ext cx="3571875" cy="898525"/>
          </a:xfrm>
          <a:prstGeom prst="homePlate">
            <a:avLst>
              <a:gd name="adj" fmla="val 65473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Предметные недели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4438" y="571500"/>
            <a:ext cx="6858000" cy="500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ФОРМЫ   МЕТОДИЧЕСКОЙ  РАБОТЫ</a:t>
            </a:r>
          </a:p>
        </p:txBody>
      </p:sp>
      <p:sp>
        <p:nvSpPr>
          <p:cNvPr id="6" name="Пятиугольник 5"/>
          <p:cNvSpPr/>
          <p:nvPr/>
        </p:nvSpPr>
        <p:spPr>
          <a:xfrm>
            <a:off x="928688" y="1500188"/>
            <a:ext cx="3500437" cy="642937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Заседания МС, ШМО</a:t>
            </a:r>
          </a:p>
        </p:txBody>
      </p:sp>
      <p:sp>
        <p:nvSpPr>
          <p:cNvPr id="7" name="Пятиугольник 6"/>
          <p:cNvSpPr/>
          <p:nvPr/>
        </p:nvSpPr>
        <p:spPr>
          <a:xfrm>
            <a:off x="928688" y="2428875"/>
            <a:ext cx="3429000" cy="785813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Педагогические советы</a:t>
            </a:r>
          </a:p>
        </p:txBody>
      </p:sp>
      <p:sp>
        <p:nvSpPr>
          <p:cNvPr id="8" name="Пятиугольник 7"/>
          <p:cNvSpPr/>
          <p:nvPr/>
        </p:nvSpPr>
        <p:spPr>
          <a:xfrm>
            <a:off x="928688" y="3500438"/>
            <a:ext cx="3286125" cy="857250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Методические дни</a:t>
            </a:r>
          </a:p>
        </p:txBody>
      </p:sp>
      <p:sp>
        <p:nvSpPr>
          <p:cNvPr id="9" name="Пятиугольник 8"/>
          <p:cNvSpPr/>
          <p:nvPr/>
        </p:nvSpPr>
        <p:spPr>
          <a:xfrm flipH="1">
            <a:off x="4786313" y="1571625"/>
            <a:ext cx="3000375" cy="571500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Семинары</a:t>
            </a:r>
          </a:p>
        </p:txBody>
      </p:sp>
      <p:sp>
        <p:nvSpPr>
          <p:cNvPr id="10" name="Пятиугольник 9"/>
          <p:cNvSpPr/>
          <p:nvPr/>
        </p:nvSpPr>
        <p:spPr>
          <a:xfrm flipH="1">
            <a:off x="3929063" y="3429000"/>
            <a:ext cx="4500562" cy="2000250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Организация внеклассной работы учителей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с учащимися в рамках школьного Фестиваля «Путь к успеху»</a:t>
            </a:r>
          </a:p>
        </p:txBody>
      </p:sp>
      <p:sp>
        <p:nvSpPr>
          <p:cNvPr id="12" name="Пятиугольник 11"/>
          <p:cNvSpPr/>
          <p:nvPr/>
        </p:nvSpPr>
        <p:spPr>
          <a:xfrm>
            <a:off x="928688" y="4572000"/>
            <a:ext cx="3286125" cy="857250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Проведение и анализ открытых уроков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5500688"/>
            <a:ext cx="8183562" cy="571500"/>
          </a:xfrm>
          <a:solidFill>
            <a:srgbClr val="00B050"/>
          </a:solidFill>
          <a:ln w="38100">
            <a:solidFill>
              <a:schemeClr val="bg2">
                <a:lumMod val="50000"/>
              </a:schemeClr>
            </a:solidFill>
          </a:ln>
        </p:spPr>
        <p:txBody>
          <a:bodyPr anchor="t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  Развитие системы повышения квалификации</a:t>
            </a:r>
            <a:r>
              <a:rPr lang="ru-RU" sz="24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endParaRPr lang="ru-RU" sz="2400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graphicFrame>
        <p:nvGraphicFramePr>
          <p:cNvPr id="25603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0338" y="1143000"/>
          <a:ext cx="6278562" cy="4214813"/>
        </p:xfrm>
        <a:graphic>
          <a:graphicData uri="http://schemas.openxmlformats.org/presentationml/2006/ole">
            <p:oleObj spid="_x0000_s25603" r:id="rId3" imgW="6285521" imgH="421879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2653</TotalTime>
  <Words>425</Words>
  <Application>Microsoft Office PowerPoint</Application>
  <PresentationFormat>Экран (4:3)</PresentationFormat>
  <Paragraphs>100</Paragraphs>
  <Slides>16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Лист Microsoft Office Excel 97-2003</vt:lpstr>
      <vt:lpstr>                                 </vt:lpstr>
      <vt:lpstr>Методическая тема школы</vt:lpstr>
      <vt:lpstr>Направления работы Методического совета школы № 117</vt:lpstr>
      <vt:lpstr>Совершенствование программно-методического обеспечения  УВП</vt:lpstr>
      <vt:lpstr> Совершенствование программно-методического обеспечения  УВП </vt:lpstr>
      <vt:lpstr> Совершенствование программно-методического обеспечения  УВП</vt:lpstr>
      <vt:lpstr> Развитие системы повышения квалификации </vt:lpstr>
      <vt:lpstr>Слайд 8</vt:lpstr>
      <vt:lpstr>  Развитие системы повышения квалификации </vt:lpstr>
      <vt:lpstr>Участие учителей в конкурсах профессиональной направленности</vt:lpstr>
      <vt:lpstr>Программы школы</vt:lpstr>
      <vt:lpstr> </vt:lpstr>
      <vt:lpstr>Слайд 13</vt:lpstr>
      <vt:lpstr>Городской семинар в рамках конкурса  «Лучшая методическая служба - 2011»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Представление результатов работы МС</dc:title>
  <dc:creator>Татьяна</dc:creator>
  <cp:lastModifiedBy>COMP</cp:lastModifiedBy>
  <cp:revision>37</cp:revision>
  <dcterms:created xsi:type="dcterms:W3CDTF">2011-03-22T12:00:31Z</dcterms:created>
  <dcterms:modified xsi:type="dcterms:W3CDTF">2012-03-12T18:15:49Z</dcterms:modified>
</cp:coreProperties>
</file>