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83" r:id="rId3"/>
    <p:sldId id="258" r:id="rId4"/>
    <p:sldId id="259" r:id="rId5"/>
    <p:sldId id="260" r:id="rId6"/>
    <p:sldId id="271" r:id="rId7"/>
    <p:sldId id="261" r:id="rId8"/>
    <p:sldId id="272" r:id="rId9"/>
    <p:sldId id="262" r:id="rId10"/>
    <p:sldId id="273" r:id="rId11"/>
    <p:sldId id="263" r:id="rId12"/>
    <p:sldId id="274" r:id="rId13"/>
    <p:sldId id="275" r:id="rId14"/>
    <p:sldId id="276" r:id="rId15"/>
    <p:sldId id="264" r:id="rId16"/>
    <p:sldId id="277" r:id="rId17"/>
    <p:sldId id="278" r:id="rId18"/>
    <p:sldId id="279" r:id="rId19"/>
    <p:sldId id="265" r:id="rId20"/>
    <p:sldId id="266" r:id="rId21"/>
    <p:sldId id="280" r:id="rId22"/>
    <p:sldId id="268" r:id="rId23"/>
    <p:sldId id="282" r:id="rId24"/>
    <p:sldId id="281" r:id="rId25"/>
    <p:sldId id="269" r:id="rId26"/>
    <p:sldId id="27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17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9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atangChe" pitchFamily="49" charset="-127"/>
                <a:ea typeface="BatangChe" pitchFamily="49" charset="-127"/>
              </a:rPr>
              <a:t>ГОРОД МОРФЕМ</a:t>
            </a:r>
            <a:br>
              <a:rPr lang="ru-RU" dirty="0" smtClean="0">
                <a:latin typeface="BatangChe" pitchFamily="49" charset="-127"/>
                <a:ea typeface="BatangChe" pitchFamily="49" charset="-127"/>
              </a:rPr>
            </a:br>
            <a:r>
              <a:rPr lang="de-DE" dirty="0" smtClean="0">
                <a:latin typeface="BatangChe" pitchFamily="49" charset="-127"/>
                <a:ea typeface="BatangChe" pitchFamily="49" charset="-127"/>
              </a:rPr>
              <a:t>eine alte Stadt </a:t>
            </a:r>
            <a:endParaRPr lang="ru-RU" dirty="0"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1026" name="Picture 2" descr="C:\Users\Вова\Desktop\Анюткины документы\Pack2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4432"/>
            <a:ext cx="7416824" cy="454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85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034888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B9176C"/>
                </a:solidFill>
              </a:rPr>
              <a:t>МОЙ</a:t>
            </a:r>
            <a:endParaRPr lang="ru-RU" sz="9600" dirty="0">
              <a:solidFill>
                <a:srgbClr val="B917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70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Переулок Суффиксов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B9176C"/>
                </a:solidFill>
              </a:rPr>
              <a:t>Ах, какие же они разные, Эти суффиксы </a:t>
            </a:r>
            <a:r>
              <a:rPr lang="ru-RU" dirty="0" smtClean="0">
                <a:solidFill>
                  <a:srgbClr val="B9176C"/>
                </a:solidFill>
              </a:rPr>
              <a:t>распрекрасные,</a:t>
            </a:r>
            <a:endParaRPr lang="ru-RU" dirty="0">
              <a:solidFill>
                <a:srgbClr val="B9176C"/>
              </a:solidFill>
            </a:endParaRPr>
          </a:p>
          <a:p>
            <a:r>
              <a:rPr lang="ru-RU" dirty="0">
                <a:solidFill>
                  <a:srgbClr val="B9176C"/>
                </a:solidFill>
              </a:rPr>
              <a:t>И без них нельзя нам </a:t>
            </a:r>
            <a:r>
              <a:rPr lang="ru-RU" dirty="0" smtClean="0">
                <a:solidFill>
                  <a:srgbClr val="B9176C"/>
                </a:solidFill>
              </a:rPr>
              <a:t>никак,</a:t>
            </a:r>
            <a:endParaRPr lang="ru-RU" dirty="0">
              <a:solidFill>
                <a:srgbClr val="B9176C"/>
              </a:solidFill>
            </a:endParaRPr>
          </a:p>
          <a:p>
            <a:r>
              <a:rPr lang="ru-RU" dirty="0">
                <a:solidFill>
                  <a:srgbClr val="B9176C"/>
                </a:solidFill>
              </a:rPr>
              <a:t>Вот  знакомый, ребята, вам </a:t>
            </a:r>
            <a:r>
              <a:rPr lang="ru-RU" dirty="0" smtClean="0">
                <a:solidFill>
                  <a:srgbClr val="B9176C"/>
                </a:solidFill>
              </a:rPr>
              <a:t>знак  </a:t>
            </a:r>
            <a:r>
              <a:rPr lang="en-US" sz="9600" dirty="0" smtClean="0">
                <a:solidFill>
                  <a:srgbClr val="B9176C"/>
                </a:solidFill>
              </a:rPr>
              <a:t>^</a:t>
            </a:r>
            <a:endParaRPr lang="ru-RU" sz="9600" dirty="0">
              <a:solidFill>
                <a:srgbClr val="B9176C"/>
              </a:solidFill>
            </a:endParaRPr>
          </a:p>
          <a:p>
            <a:endParaRPr lang="ru-RU" dirty="0"/>
          </a:p>
        </p:txBody>
      </p:sp>
      <p:pic>
        <p:nvPicPr>
          <p:cNvPr id="5" name="Объект 4" descr="http://www.cityprague.ru/modules/news/galerie/nerud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2204864"/>
            <a:ext cx="417646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chool.xvatit.com/images/b/b4/%D0%A7%D0%A1.jpg"/>
          <p:cNvPicPr/>
          <p:nvPr/>
        </p:nvPicPr>
        <p:blipFill rotWithShape="1">
          <a:blip r:embed="rId3"/>
          <a:srcRect l="1928" t="45882" r="63169" b="30000"/>
          <a:stretch/>
        </p:blipFill>
        <p:spPr bwMode="auto">
          <a:xfrm>
            <a:off x="7308304" y="476672"/>
            <a:ext cx="1552575" cy="7810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853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Образуйте слова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B9176C"/>
                </a:solidFill>
              </a:rPr>
              <a:t>Образуйте слова с уменьшительно-ласкательными суффиксами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Дом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Кошка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Корабль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Желтый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Серый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B9176C"/>
                </a:solidFill>
              </a:rPr>
              <a:t>Суффиксы, указывающие на профессии и род занятий людей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Камень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Грузить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Танцевать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Буфет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Компьютер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4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7030A0"/>
                </a:solidFill>
              </a:rPr>
              <a:t>Der Arbeiter</a:t>
            </a:r>
          </a:p>
          <a:p>
            <a:r>
              <a:rPr lang="de-DE" dirty="0" smtClean="0">
                <a:solidFill>
                  <a:srgbClr val="7030A0"/>
                </a:solidFill>
              </a:rPr>
              <a:t>Der Angestellte</a:t>
            </a:r>
          </a:p>
          <a:p>
            <a:r>
              <a:rPr lang="de-DE" dirty="0" smtClean="0">
                <a:solidFill>
                  <a:srgbClr val="7030A0"/>
                </a:solidFill>
              </a:rPr>
              <a:t>Der Lehrer</a:t>
            </a:r>
          </a:p>
          <a:p>
            <a:r>
              <a:rPr lang="de-DE" dirty="0" smtClean="0">
                <a:solidFill>
                  <a:srgbClr val="7030A0"/>
                </a:solidFill>
              </a:rPr>
              <a:t>Der Verkäufer</a:t>
            </a:r>
          </a:p>
          <a:p>
            <a:r>
              <a:rPr lang="de-DE" dirty="0" smtClean="0">
                <a:solidFill>
                  <a:srgbClr val="7030A0"/>
                </a:solidFill>
              </a:rPr>
              <a:t>Der Arzt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Bilden Sie die Wörter </a:t>
            </a:r>
            <a:br>
              <a:rPr lang="de-DE" dirty="0" smtClean="0"/>
            </a:br>
            <a:r>
              <a:rPr lang="de-DE" dirty="0" smtClean="0"/>
              <a:t>und übersetzen sie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648200" y="2678113"/>
            <a:ext cx="3822192" cy="63976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B9176C"/>
                </a:solidFill>
              </a:rPr>
              <a:t>Суффикс женского рода при назывании профессии - </a:t>
            </a:r>
            <a:r>
              <a:rPr lang="de-DE" dirty="0" smtClean="0">
                <a:solidFill>
                  <a:srgbClr val="B9176C"/>
                </a:solidFill>
              </a:rPr>
              <a:t>in</a:t>
            </a:r>
            <a:endParaRPr lang="ru-RU" dirty="0">
              <a:solidFill>
                <a:srgbClr val="B917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7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466936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B9176C"/>
                </a:solidFill>
              </a:rPr>
              <a:t>Дом</a:t>
            </a:r>
            <a:br>
              <a:rPr lang="ru-RU" sz="9600" dirty="0" smtClean="0">
                <a:solidFill>
                  <a:srgbClr val="B9176C"/>
                </a:solidFill>
              </a:rPr>
            </a:br>
            <a:endParaRPr lang="ru-RU" sz="9600" dirty="0">
              <a:solidFill>
                <a:srgbClr val="B917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58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B9176C"/>
                </a:solidFill>
              </a:rPr>
              <a:t>Проспект приставок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>
                <a:solidFill>
                  <a:srgbClr val="B9176C"/>
                </a:solidFill>
              </a:rPr>
              <a:t>А перед нами приставок </a:t>
            </a:r>
            <a:r>
              <a:rPr lang="ru-RU" dirty="0" smtClean="0">
                <a:solidFill>
                  <a:srgbClr val="B9176C"/>
                </a:solidFill>
              </a:rPr>
              <a:t>ряд,</a:t>
            </a:r>
            <a:endParaRPr lang="ru-RU" dirty="0">
              <a:solidFill>
                <a:srgbClr val="B9176C"/>
              </a:solidFill>
            </a:endParaRPr>
          </a:p>
          <a:p>
            <a:r>
              <a:rPr lang="ru-RU" dirty="0">
                <a:solidFill>
                  <a:srgbClr val="B9176C"/>
                </a:solidFill>
              </a:rPr>
              <a:t>И как торжественно </a:t>
            </a:r>
            <a:r>
              <a:rPr lang="ru-RU" dirty="0" smtClean="0">
                <a:solidFill>
                  <a:srgbClr val="B9176C"/>
                </a:solidFill>
              </a:rPr>
              <a:t>стоят,</a:t>
            </a:r>
            <a:endParaRPr lang="ru-RU" dirty="0">
              <a:solidFill>
                <a:srgbClr val="B9176C"/>
              </a:solidFill>
            </a:endParaRPr>
          </a:p>
          <a:p>
            <a:r>
              <a:rPr lang="ru-RU" dirty="0">
                <a:solidFill>
                  <a:srgbClr val="B9176C"/>
                </a:solidFill>
              </a:rPr>
              <a:t>Чтоб были новые </a:t>
            </a:r>
            <a:r>
              <a:rPr lang="ru-RU" dirty="0" smtClean="0">
                <a:solidFill>
                  <a:srgbClr val="B9176C"/>
                </a:solidFill>
              </a:rPr>
              <a:t>слова,</a:t>
            </a:r>
            <a:endParaRPr lang="ru-RU" dirty="0">
              <a:solidFill>
                <a:srgbClr val="B9176C"/>
              </a:solidFill>
            </a:endParaRPr>
          </a:p>
          <a:p>
            <a:r>
              <a:rPr lang="ru-RU" dirty="0">
                <a:solidFill>
                  <a:srgbClr val="B9176C"/>
                </a:solidFill>
              </a:rPr>
              <a:t>Приставки нам нужны </a:t>
            </a:r>
            <a:r>
              <a:rPr lang="ru-RU" dirty="0" smtClean="0">
                <a:solidFill>
                  <a:srgbClr val="B9176C"/>
                </a:solidFill>
              </a:rPr>
              <a:t>всегда.</a:t>
            </a:r>
            <a:endParaRPr lang="ru-RU" dirty="0">
              <a:solidFill>
                <a:srgbClr val="B9176C"/>
              </a:solidFill>
            </a:endParaRPr>
          </a:p>
          <a:p>
            <a:endParaRPr lang="ru-RU" dirty="0"/>
          </a:p>
        </p:txBody>
      </p:sp>
      <p:pic>
        <p:nvPicPr>
          <p:cNvPr id="5" name="Объект 4" descr="http://www.chaspik.spb.ru/wp-content/uploads/2011/03/116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2636913"/>
            <a:ext cx="4031431" cy="319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chool.xvatit.com/images/b/b4/%D0%A7%D0%A1.jpg"/>
          <p:cNvPicPr/>
          <p:nvPr/>
        </p:nvPicPr>
        <p:blipFill rotWithShape="1">
          <a:blip r:embed="rId3"/>
          <a:srcRect t="24706" r="58458" b="54118"/>
          <a:stretch/>
        </p:blipFill>
        <p:spPr bwMode="auto">
          <a:xfrm>
            <a:off x="7524328" y="620688"/>
            <a:ext cx="1199778" cy="685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4417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Выпишите слова с приставками и вставьте пропущенные орфограммы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755576" y="2204864"/>
            <a:ext cx="7408862" cy="3451225"/>
          </a:xfrm>
        </p:spPr>
        <p:txBody>
          <a:bodyPr/>
          <a:lstStyle/>
          <a:p>
            <a:r>
              <a:rPr lang="ru-RU" dirty="0" smtClean="0">
                <a:solidFill>
                  <a:srgbClr val="B9176C"/>
                </a:solidFill>
              </a:rPr>
              <a:t>Подул свежий </a:t>
            </a:r>
            <a:r>
              <a:rPr lang="ru-RU" dirty="0" err="1" smtClean="0">
                <a:solidFill>
                  <a:srgbClr val="B9176C"/>
                </a:solidFill>
              </a:rPr>
              <a:t>лё</a:t>
            </a:r>
            <a:r>
              <a:rPr lang="ru-RU" dirty="0" smtClean="0">
                <a:solidFill>
                  <a:srgbClr val="B9176C"/>
                </a:solidFill>
              </a:rPr>
              <a:t> _ кий ветерок. В чистом небе по вилось маленькое темное облачко. Оно разрасталось очень быстро. Грозно зашумело поле. Ветер _ </a:t>
            </a:r>
            <a:r>
              <a:rPr lang="ru-RU" dirty="0" err="1" smtClean="0">
                <a:solidFill>
                  <a:srgbClr val="B9176C"/>
                </a:solidFill>
              </a:rPr>
              <a:t>гибал</a:t>
            </a:r>
            <a:r>
              <a:rPr lang="ru-RU" dirty="0" smtClean="0">
                <a:solidFill>
                  <a:srgbClr val="B9176C"/>
                </a:solidFill>
              </a:rPr>
              <a:t> рож_, но она </a:t>
            </a:r>
            <a:r>
              <a:rPr lang="ru-RU" dirty="0" err="1" smtClean="0">
                <a:solidFill>
                  <a:srgbClr val="B9176C"/>
                </a:solidFill>
              </a:rPr>
              <a:t>выпр</a:t>
            </a:r>
            <a:r>
              <a:rPr lang="ru-RU" dirty="0" smtClean="0">
                <a:solidFill>
                  <a:srgbClr val="B9176C"/>
                </a:solidFill>
              </a:rPr>
              <a:t> _ </a:t>
            </a:r>
            <a:r>
              <a:rPr lang="ru-RU" dirty="0" err="1" smtClean="0">
                <a:solidFill>
                  <a:srgbClr val="B9176C"/>
                </a:solidFill>
              </a:rPr>
              <a:t>млялась</a:t>
            </a:r>
            <a:r>
              <a:rPr lang="ru-RU" dirty="0" smtClean="0">
                <a:solidFill>
                  <a:srgbClr val="B9176C"/>
                </a:solidFill>
              </a:rPr>
              <a:t>. Теперь каждый колосок жил своей жизнью. Он </a:t>
            </a:r>
            <a:r>
              <a:rPr lang="ru-RU" dirty="0" err="1" smtClean="0">
                <a:solidFill>
                  <a:srgbClr val="B9176C"/>
                </a:solidFill>
              </a:rPr>
              <a:t>выпр</a:t>
            </a:r>
            <a:r>
              <a:rPr lang="ru-RU" dirty="0" smtClean="0">
                <a:solidFill>
                  <a:srgbClr val="B9176C"/>
                </a:solidFill>
              </a:rPr>
              <a:t> _ </a:t>
            </a:r>
            <a:r>
              <a:rPr lang="ru-RU" dirty="0" err="1" smtClean="0">
                <a:solidFill>
                  <a:srgbClr val="B9176C"/>
                </a:solidFill>
              </a:rPr>
              <a:t>млялся</a:t>
            </a:r>
            <a:r>
              <a:rPr lang="ru-RU" dirty="0" smtClean="0">
                <a:solidFill>
                  <a:srgbClr val="B9176C"/>
                </a:solidFill>
              </a:rPr>
              <a:t>, звенел и дер _ ко смотрел в лицо страшному небу.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2204864"/>
            <a:ext cx="301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744744" y="220486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691013" y="3297252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233334" y="3297251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ь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53372" y="329725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я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402676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я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828746" y="4026767"/>
            <a:ext cx="319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2538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be</a:t>
            </a:r>
            <a:r>
              <a:rPr lang="de-DE" dirty="0" smtClean="0"/>
              <a:t>kommen </a:t>
            </a:r>
            <a:r>
              <a:rPr lang="ru-RU" dirty="0" smtClean="0"/>
              <a:t> - получать</a:t>
            </a:r>
            <a:endParaRPr lang="de-DE" dirty="0" smtClean="0"/>
          </a:p>
          <a:p>
            <a:r>
              <a:rPr lang="de-DE" dirty="0">
                <a:solidFill>
                  <a:srgbClr val="FF0000"/>
                </a:solidFill>
              </a:rPr>
              <a:t>e</a:t>
            </a:r>
            <a:r>
              <a:rPr lang="de-DE" dirty="0" smtClean="0">
                <a:solidFill>
                  <a:srgbClr val="FF0000"/>
                </a:solidFill>
              </a:rPr>
              <a:t>r</a:t>
            </a:r>
            <a:r>
              <a:rPr lang="de-DE" dirty="0" smtClean="0"/>
              <a:t>fahren </a:t>
            </a:r>
            <a:r>
              <a:rPr lang="ru-RU" dirty="0" smtClean="0"/>
              <a:t>- узнавать</a:t>
            </a:r>
            <a:endParaRPr lang="de-DE" dirty="0" smtClean="0"/>
          </a:p>
          <a:p>
            <a:r>
              <a:rPr lang="de-DE" dirty="0" smtClean="0">
                <a:solidFill>
                  <a:srgbClr val="FF0000"/>
                </a:solidFill>
              </a:rPr>
              <a:t>be</a:t>
            </a:r>
            <a:r>
              <a:rPr lang="de-DE" dirty="0" smtClean="0"/>
              <a:t>sprechen</a:t>
            </a:r>
            <a:r>
              <a:rPr lang="ru-RU" dirty="0" smtClean="0"/>
              <a:t> - обсуждать</a:t>
            </a:r>
            <a:endParaRPr lang="de-DE" dirty="0" smtClean="0"/>
          </a:p>
          <a:p>
            <a:r>
              <a:rPr lang="de-DE" dirty="0" smtClean="0">
                <a:solidFill>
                  <a:srgbClr val="FF0000"/>
                </a:solidFill>
              </a:rPr>
              <a:t>ver</a:t>
            </a:r>
            <a:r>
              <a:rPr lang="de-DE" dirty="0" smtClean="0"/>
              <a:t>stehen</a:t>
            </a:r>
            <a:r>
              <a:rPr lang="ru-RU" dirty="0" smtClean="0"/>
              <a:t> - понимать</a:t>
            </a:r>
            <a:endParaRPr lang="de-DE" dirty="0" smtClean="0"/>
          </a:p>
          <a:p>
            <a:r>
              <a:rPr lang="de-DE" dirty="0">
                <a:solidFill>
                  <a:srgbClr val="FF0000"/>
                </a:solidFill>
              </a:rPr>
              <a:t>ü</a:t>
            </a:r>
            <a:r>
              <a:rPr lang="de-DE" dirty="0" smtClean="0">
                <a:solidFill>
                  <a:srgbClr val="FF0000"/>
                </a:solidFill>
              </a:rPr>
              <a:t>ber</a:t>
            </a:r>
            <a:r>
              <a:rPr lang="de-DE" dirty="0" smtClean="0"/>
              <a:t>setzen</a:t>
            </a:r>
            <a:r>
              <a:rPr lang="ru-RU" dirty="0" smtClean="0"/>
              <a:t> - переводить</a:t>
            </a:r>
            <a:endParaRPr lang="de-DE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Уберите приставку и переведите полученное слово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64533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1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962880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B9176C"/>
                </a:solidFill>
              </a:rPr>
              <a:t>моя</a:t>
            </a:r>
            <a:endParaRPr lang="ru-RU" sz="9600" dirty="0">
              <a:solidFill>
                <a:srgbClr val="B917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37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B9176C"/>
                </a:solidFill>
              </a:rPr>
              <a:t>Парк Основ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>
                <a:solidFill>
                  <a:srgbClr val="B9176C"/>
                </a:solidFill>
              </a:rPr>
              <a:t>Самый старинный Парк Основ,</a:t>
            </a:r>
          </a:p>
          <a:p>
            <a:r>
              <a:rPr lang="ru-RU" dirty="0">
                <a:solidFill>
                  <a:srgbClr val="B9176C"/>
                </a:solidFill>
              </a:rPr>
              <a:t>Увитый зеленью </a:t>
            </a:r>
            <a:r>
              <a:rPr lang="ru-RU" dirty="0" smtClean="0">
                <a:solidFill>
                  <a:srgbClr val="B9176C"/>
                </a:solidFill>
              </a:rPr>
              <a:t>садов,</a:t>
            </a:r>
            <a:endParaRPr lang="ru-RU" dirty="0">
              <a:solidFill>
                <a:srgbClr val="B9176C"/>
              </a:solidFill>
            </a:endParaRPr>
          </a:p>
          <a:p>
            <a:r>
              <a:rPr lang="ru-RU" dirty="0">
                <a:solidFill>
                  <a:srgbClr val="B9176C"/>
                </a:solidFill>
              </a:rPr>
              <a:t>Морфемы соберутся </a:t>
            </a:r>
            <a:r>
              <a:rPr lang="ru-RU" dirty="0" smtClean="0">
                <a:solidFill>
                  <a:srgbClr val="B9176C"/>
                </a:solidFill>
              </a:rPr>
              <a:t>вместе,</a:t>
            </a:r>
            <a:endParaRPr lang="ru-RU" dirty="0">
              <a:solidFill>
                <a:srgbClr val="B9176C"/>
              </a:solidFill>
            </a:endParaRPr>
          </a:p>
          <a:p>
            <a:r>
              <a:rPr lang="ru-RU" dirty="0">
                <a:solidFill>
                  <a:srgbClr val="B9176C"/>
                </a:solidFill>
              </a:rPr>
              <a:t>Чтобы стоять на нужном месте.</a:t>
            </a:r>
          </a:p>
        </p:txBody>
      </p:sp>
      <p:pic>
        <p:nvPicPr>
          <p:cNvPr id="5" name="Объект 4" descr="http://phototravelguide.ru/wp-content/uploads/2011/06/ridzhents-park-01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12" y="2060849"/>
            <a:ext cx="4319463" cy="361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802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Орфографическая минутка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вставьте недостающие буквы и переведите на немецкий язык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91580" y="2222486"/>
            <a:ext cx="2484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Вел    </a:t>
            </a:r>
            <a:r>
              <a:rPr lang="ru-RU" sz="2800" dirty="0" err="1" smtClean="0"/>
              <a:t>сипед</a:t>
            </a:r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91580" y="3068960"/>
            <a:ext cx="6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91580" y="2745706"/>
            <a:ext cx="334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Тел   фон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899592" y="3268926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Кв</a:t>
            </a:r>
            <a:r>
              <a:rPr lang="ru-RU" sz="2800" dirty="0" smtClean="0"/>
              <a:t>    </a:t>
            </a:r>
            <a:r>
              <a:rPr lang="ru-RU" sz="2800" dirty="0" err="1" smtClean="0"/>
              <a:t>ртира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2" y="379214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Горо</a:t>
            </a:r>
            <a:r>
              <a:rPr lang="ru-RU" sz="2800" dirty="0" smtClean="0"/>
              <a:t>   </a:t>
            </a:r>
            <a:r>
              <a:rPr lang="ru-RU" sz="2800" dirty="0" err="1" smtClean="0"/>
              <a:t>ской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883949" y="4315366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   </a:t>
            </a:r>
            <a:r>
              <a:rPr lang="ru-RU" sz="2800" dirty="0" err="1" smtClean="0"/>
              <a:t>газин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854024" y="4838586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Здра</a:t>
            </a:r>
            <a:r>
              <a:rPr lang="ru-RU" sz="2800" dirty="0" smtClean="0"/>
              <a:t>   </a:t>
            </a:r>
            <a:r>
              <a:rPr lang="ru-RU" sz="2800" dirty="0" err="1" smtClean="0"/>
              <a:t>ствуйте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883949" y="5361806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   </a:t>
            </a:r>
            <a:r>
              <a:rPr lang="ru-RU" sz="2800" dirty="0" err="1" smtClean="0"/>
              <a:t>мпьютер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 flipH="1">
            <a:off x="1404900" y="2211656"/>
            <a:ext cx="314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о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66760" y="2765215"/>
            <a:ext cx="352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4705" y="3268926"/>
            <a:ext cx="360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15701" y="3792146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02020" y="429344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69516" y="483858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62184" y="5361806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о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9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5" grpId="0"/>
      <p:bldP spid="16" grpId="0"/>
      <p:bldP spid="17" grpId="0"/>
      <p:bldP spid="18" grpId="0"/>
      <p:bldP spid="20" grpId="0"/>
      <p:bldP spid="21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B9176C"/>
                </a:solidFill>
              </a:rPr>
              <a:t>Из чего состоит основа слова?</a:t>
            </a:r>
            <a:endParaRPr lang="ru-RU" dirty="0">
              <a:solidFill>
                <a:srgbClr val="B9176C"/>
              </a:solidFill>
            </a:endParaRPr>
          </a:p>
        </p:txBody>
      </p:sp>
      <p:pic>
        <p:nvPicPr>
          <p:cNvPr id="6" name="Рисунок 5" descr="http://school.xvatit.com/images/b/b4/%D0%A7%D0%A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809750"/>
            <a:ext cx="7488832" cy="478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083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Выполните задание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B9176C"/>
                </a:solidFill>
              </a:rPr>
              <a:t>Разберите по составу: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B9176C"/>
                </a:solidFill>
              </a:rPr>
              <a:t>Парашютист</a:t>
            </a:r>
          </a:p>
          <a:p>
            <a:r>
              <a:rPr lang="ru-RU" dirty="0" smtClean="0">
                <a:solidFill>
                  <a:srgbClr val="B9176C"/>
                </a:solidFill>
              </a:rPr>
              <a:t>Подводная</a:t>
            </a:r>
          </a:p>
          <a:p>
            <a:r>
              <a:rPr lang="ru-RU" dirty="0" smtClean="0">
                <a:solidFill>
                  <a:srgbClr val="B9176C"/>
                </a:solidFill>
              </a:rPr>
              <a:t>улыбается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16016" y="2708920"/>
            <a:ext cx="3822192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B9176C"/>
                </a:solidFill>
              </a:rPr>
              <a:t>Проспрягайте глаголы </a:t>
            </a:r>
            <a:r>
              <a:rPr lang="ru-RU" dirty="0">
                <a:solidFill>
                  <a:srgbClr val="B9176C"/>
                </a:solidFill>
              </a:rPr>
              <a:t>по </a:t>
            </a:r>
            <a:r>
              <a:rPr lang="ru-RU" dirty="0" smtClean="0">
                <a:solidFill>
                  <a:srgbClr val="B9176C"/>
                </a:solidFill>
              </a:rPr>
              <a:t>лицам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>
                <a:solidFill>
                  <a:srgbClr val="B9176C"/>
                </a:solidFill>
              </a:rPr>
              <a:t>m</a:t>
            </a:r>
            <a:r>
              <a:rPr lang="de-DE" dirty="0" smtClean="0">
                <a:solidFill>
                  <a:srgbClr val="B9176C"/>
                </a:solidFill>
              </a:rPr>
              <a:t>achen</a:t>
            </a:r>
          </a:p>
          <a:p>
            <a:r>
              <a:rPr lang="de-DE" dirty="0">
                <a:solidFill>
                  <a:srgbClr val="B9176C"/>
                </a:solidFill>
              </a:rPr>
              <a:t>s</a:t>
            </a:r>
            <a:r>
              <a:rPr lang="de-DE" dirty="0" smtClean="0">
                <a:solidFill>
                  <a:srgbClr val="B9176C"/>
                </a:solidFill>
              </a:rPr>
              <a:t>pielen</a:t>
            </a:r>
          </a:p>
          <a:p>
            <a:r>
              <a:rPr lang="de-DE" dirty="0">
                <a:solidFill>
                  <a:srgbClr val="B9176C"/>
                </a:solidFill>
              </a:rPr>
              <a:t>b</a:t>
            </a:r>
            <a:r>
              <a:rPr lang="de-DE" dirty="0" smtClean="0">
                <a:solidFill>
                  <a:srgbClr val="B9176C"/>
                </a:solidFill>
              </a:rPr>
              <a:t>auen</a:t>
            </a:r>
          </a:p>
          <a:p>
            <a:r>
              <a:rPr lang="de-DE" dirty="0">
                <a:solidFill>
                  <a:srgbClr val="B9176C"/>
                </a:solidFill>
              </a:rPr>
              <a:t>w</a:t>
            </a:r>
            <a:r>
              <a:rPr lang="de-DE" dirty="0" smtClean="0">
                <a:solidFill>
                  <a:srgbClr val="B9176C"/>
                </a:solidFill>
              </a:rPr>
              <a:t>ohnen</a:t>
            </a:r>
          </a:p>
          <a:p>
            <a:r>
              <a:rPr lang="de-DE" dirty="0">
                <a:solidFill>
                  <a:srgbClr val="B9176C"/>
                </a:solidFill>
              </a:rPr>
              <a:t>l</a:t>
            </a:r>
            <a:r>
              <a:rPr lang="de-DE" dirty="0" smtClean="0">
                <a:solidFill>
                  <a:srgbClr val="B9176C"/>
                </a:solidFill>
              </a:rPr>
              <a:t>achen</a:t>
            </a:r>
          </a:p>
          <a:p>
            <a:r>
              <a:rPr lang="de-DE" dirty="0" smtClean="0">
                <a:solidFill>
                  <a:srgbClr val="B9176C"/>
                </a:solidFill>
              </a:rPr>
              <a:t>kommen</a:t>
            </a:r>
            <a:endParaRPr lang="ru-RU" dirty="0">
              <a:solidFill>
                <a:srgbClr val="B917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7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B9176C"/>
                </a:solidFill>
              </a:rPr>
              <a:t>Мой дом – моя крепость</a:t>
            </a:r>
            <a:endParaRPr lang="ru-RU" dirty="0">
              <a:solidFill>
                <a:srgbClr val="B9176C"/>
              </a:solidFill>
            </a:endParaRPr>
          </a:p>
        </p:txBody>
      </p:sp>
      <p:pic>
        <p:nvPicPr>
          <p:cNvPr id="3" name="Рисунок 2" descr="http://www.amdreptul.md/uploads/posts/2010-03/1269845382_krepost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844824"/>
            <a:ext cx="72728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560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6656" y="1484784"/>
            <a:ext cx="3822192" cy="1008112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77332" y="2204864"/>
            <a:ext cx="3820055" cy="392129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Окончания образуют формы слова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 корне заключено общее лексическое значение всех однокоренных слов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Суффиксы служат для образования новых слов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Приставки </a:t>
            </a:r>
            <a:r>
              <a:rPr lang="ru-RU" dirty="0">
                <a:solidFill>
                  <a:srgbClr val="C00000"/>
                </a:solidFill>
              </a:rPr>
              <a:t>служат для образования новых </a:t>
            </a:r>
            <a:r>
              <a:rPr lang="ru-RU" dirty="0" smtClean="0">
                <a:solidFill>
                  <a:srgbClr val="C00000"/>
                </a:solidFill>
              </a:rPr>
              <a:t>слов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Основа слова включает в себя  корень, приставку и суффикс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8200" y="1556793"/>
            <a:ext cx="3822192" cy="720080"/>
          </a:xfrm>
        </p:spPr>
        <p:txBody>
          <a:bodyPr/>
          <a:lstStyle/>
          <a:p>
            <a:r>
              <a:rPr lang="ru-RU" dirty="0" smtClean="0"/>
              <a:t>Немецкий язык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5025" y="2204864"/>
            <a:ext cx="3822192" cy="392129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Имеются артикли, которые берут на себя роль окончания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Корень также объединяет родственные слова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Суффиксы образуют новые слова и несут в себе лексическое значение</a:t>
            </a:r>
          </a:p>
          <a:p>
            <a:r>
              <a:rPr lang="ru-RU" dirty="0">
                <a:solidFill>
                  <a:srgbClr val="7030A0"/>
                </a:solidFill>
              </a:rPr>
              <a:t>Приставки </a:t>
            </a:r>
            <a:r>
              <a:rPr lang="ru-RU" dirty="0" smtClean="0">
                <a:solidFill>
                  <a:srgbClr val="7030A0"/>
                </a:solidFill>
              </a:rPr>
              <a:t>образуют  новые слова и меняют их значение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Основа слова включает в себя  корень, приставку и суффикс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95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B9176C"/>
                </a:solidFill>
              </a:rPr>
              <a:t>Русский язык – сочините сказку о любой из морфем.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Немецкий язык – Составьте 5 предложений о городе,  в котором мы сегодня с вами побывали.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68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8000" dirty="0">
              <a:solidFill>
                <a:srgbClr val="B9176C"/>
              </a:solidFill>
            </a:endParaRPr>
          </a:p>
        </p:txBody>
      </p:sp>
      <p:pic>
        <p:nvPicPr>
          <p:cNvPr id="3" name="Рисунок 2" descr="http://keep4u.ru/imgs/b/081112/94/94201c0b765c7560ef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259" y="404664"/>
            <a:ext cx="32180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2.gstatic.com/images?q=tbn:ANd9GcTnEoi3vY5ROI65AZagygLhiQhx5fp9z98-jAuvD7F_91Qyertakwx6_VfTKw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4117" y="713734"/>
            <a:ext cx="21240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atic2.aif.ru/public/news/645/fad12078d229098b2376846762f3d7c2_big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7864" y="3573016"/>
            <a:ext cx="3705225" cy="308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078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466936"/>
          </a:xfr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rgbClr val="B9176C"/>
                </a:solidFill>
              </a:rPr>
              <a:t/>
            </a:r>
            <a:br>
              <a:rPr lang="de-DE" dirty="0" smtClean="0">
                <a:solidFill>
                  <a:srgbClr val="B9176C"/>
                </a:solidFill>
              </a:rPr>
            </a:br>
            <a:r>
              <a:rPr lang="ru-RU" dirty="0" smtClean="0">
                <a:solidFill>
                  <a:srgbClr val="B9176C"/>
                </a:solidFill>
              </a:rPr>
              <a:t>Спасибо за урок!</a:t>
            </a:r>
            <a:br>
              <a:rPr lang="ru-RU" dirty="0" smtClean="0">
                <a:solidFill>
                  <a:srgbClr val="B9176C"/>
                </a:solidFill>
              </a:rPr>
            </a:br>
            <a:r>
              <a:rPr lang="ru-RU" dirty="0" smtClean="0">
                <a:solidFill>
                  <a:srgbClr val="B9176C"/>
                </a:solidFill>
              </a:rPr>
              <a:t>До свидания!</a:t>
            </a:r>
            <a:br>
              <a:rPr lang="ru-RU" dirty="0" smtClean="0">
                <a:solidFill>
                  <a:srgbClr val="B9176C"/>
                </a:solidFill>
              </a:rPr>
            </a:br>
            <a:r>
              <a:rPr lang="de-DE" dirty="0" smtClean="0">
                <a:solidFill>
                  <a:srgbClr val="B9176C"/>
                </a:solidFill>
              </a:rPr>
              <a:t>Danke für die Arbeit!</a:t>
            </a:r>
            <a:br>
              <a:rPr lang="de-DE" dirty="0" smtClean="0">
                <a:solidFill>
                  <a:srgbClr val="B9176C"/>
                </a:solidFill>
              </a:rPr>
            </a:br>
            <a:r>
              <a:rPr lang="de-DE" dirty="0" smtClean="0">
                <a:solidFill>
                  <a:srgbClr val="B9176C"/>
                </a:solidFill>
              </a:rPr>
              <a:t>Auf Wiedersehen!</a:t>
            </a:r>
            <a:r>
              <a:rPr lang="ru-RU" dirty="0" smtClean="0">
                <a:solidFill>
                  <a:srgbClr val="B9176C"/>
                </a:solidFill>
              </a:rPr>
              <a:t/>
            </a:r>
            <a:br>
              <a:rPr lang="ru-RU" dirty="0" smtClean="0">
                <a:solidFill>
                  <a:srgbClr val="B9176C"/>
                </a:solidFill>
              </a:rPr>
            </a:br>
            <a:endParaRPr lang="ru-RU" dirty="0">
              <a:solidFill>
                <a:srgbClr val="B917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40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Ракета</a:t>
            </a:r>
            <a:endParaRPr lang="ru-RU" dirty="0"/>
          </a:p>
        </p:txBody>
      </p:sp>
      <p:pic>
        <p:nvPicPr>
          <p:cNvPr id="4" name="Объект 3" descr="http://www.art-saloon.ru/big/item_488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1680" y="1844824"/>
            <a:ext cx="5265539" cy="417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740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Улица Окончаний</a:t>
            </a:r>
            <a:br>
              <a:rPr lang="ru-RU" dirty="0" smtClean="0"/>
            </a:br>
            <a:r>
              <a:rPr lang="de-DE" dirty="0" smtClean="0"/>
              <a:t>die Straße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6656" y="1916832"/>
            <a:ext cx="3822192" cy="720080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Die </a:t>
            </a:r>
            <a:r>
              <a:rPr lang="de-DE" dirty="0" err="1" smtClean="0">
                <a:solidFill>
                  <a:srgbClr val="FF0000"/>
                </a:solidFill>
              </a:rPr>
              <a:t>Strasse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://www.vidpochivay.com/wp-content/uploads/2011/02/repenban.jpg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7544" y="2780928"/>
            <a:ext cx="3990198" cy="334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8200" y="1916833"/>
            <a:ext cx="3822192" cy="72008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улица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Вот, ребята,  перед нами улица Окончаний! </a:t>
            </a:r>
          </a:p>
          <a:p>
            <a:r>
              <a:rPr lang="ru-RU" dirty="0">
                <a:solidFill>
                  <a:srgbClr val="FF0000"/>
                </a:solidFill>
              </a:rPr>
              <a:t>Все их тут не </a:t>
            </a:r>
            <a:r>
              <a:rPr lang="ru-RU" dirty="0" smtClean="0">
                <a:solidFill>
                  <a:srgbClr val="FF0000"/>
                </a:solidFill>
              </a:rPr>
              <a:t>перечесть,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Ведь у слов </a:t>
            </a:r>
            <a:r>
              <a:rPr lang="ru-RU" dirty="0" smtClean="0">
                <a:solidFill>
                  <a:srgbClr val="FF0000"/>
                </a:solidFill>
              </a:rPr>
              <a:t>окончан</a:t>
            </a:r>
            <a:r>
              <a:rPr lang="ru-RU" dirty="0">
                <a:solidFill>
                  <a:srgbClr val="FF0000"/>
                </a:solidFill>
              </a:rPr>
              <a:t>и</a:t>
            </a:r>
            <a:r>
              <a:rPr lang="ru-RU" dirty="0" smtClean="0">
                <a:solidFill>
                  <a:srgbClr val="FF0000"/>
                </a:solidFill>
              </a:rPr>
              <a:t>я </a:t>
            </a:r>
            <a:r>
              <a:rPr lang="ru-RU" dirty="0">
                <a:solidFill>
                  <a:srgbClr val="FF0000"/>
                </a:solidFill>
              </a:rPr>
              <a:t>есть!</a:t>
            </a:r>
          </a:p>
          <a:p>
            <a:endParaRPr lang="ru-RU" dirty="0"/>
          </a:p>
        </p:txBody>
      </p:sp>
      <p:pic>
        <p:nvPicPr>
          <p:cNvPr id="8" name="Рисунок 7" descr="http://school.xvatit.com/images/b/b4/%D0%A7%D0%A1.jpg"/>
          <p:cNvPicPr/>
          <p:nvPr/>
        </p:nvPicPr>
        <p:blipFill rotWithShape="1">
          <a:blip r:embed="rId3"/>
          <a:srcRect l="1927" t="72353" r="64026"/>
          <a:stretch/>
        </p:blipFill>
        <p:spPr bwMode="auto">
          <a:xfrm>
            <a:off x="7020272" y="620688"/>
            <a:ext cx="1514475" cy="895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2059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Образуйте множественное число существительных и переведите слова на немецкий язык, выделите окончания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Парк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Машина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Дом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Театр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Двор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Замок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парке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машину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Около дома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театре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 дворе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замке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77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10689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B9176C"/>
                </a:solidFill>
              </a:rPr>
              <a:t>Крепость</a:t>
            </a:r>
            <a:endParaRPr lang="ru-RU" sz="6000" dirty="0">
              <a:solidFill>
                <a:srgbClr val="B917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32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Площадь Корней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 descr="http://www.avialine.com/img/photoreports/photoreport_80_3585.jpg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323528" y="2492896"/>
            <a:ext cx="4175447" cy="318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А вот и площадь Корней,</a:t>
            </a:r>
          </a:p>
          <a:p>
            <a:r>
              <a:rPr lang="ru-RU" dirty="0">
                <a:solidFill>
                  <a:schemeClr val="tx1"/>
                </a:solidFill>
              </a:rPr>
              <a:t>Проходите сюда побыстрей, </a:t>
            </a:r>
          </a:p>
          <a:p>
            <a:r>
              <a:rPr lang="ru-RU" dirty="0">
                <a:solidFill>
                  <a:schemeClr val="tx1"/>
                </a:solidFill>
              </a:rPr>
              <a:t>Здесь разные корни </a:t>
            </a:r>
            <a:r>
              <a:rPr lang="ru-RU" dirty="0" smtClean="0">
                <a:solidFill>
                  <a:schemeClr val="tx1"/>
                </a:solidFill>
              </a:rPr>
              <a:t>живут,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Значения </a:t>
            </a:r>
            <a:r>
              <a:rPr lang="ru-RU" dirty="0">
                <a:solidFill>
                  <a:schemeClr val="tx1"/>
                </a:solidFill>
              </a:rPr>
              <a:t>свои берегут!</a:t>
            </a:r>
          </a:p>
          <a:p>
            <a:endParaRPr lang="ru-RU" dirty="0"/>
          </a:p>
        </p:txBody>
      </p:sp>
      <p:pic>
        <p:nvPicPr>
          <p:cNvPr id="6" name="Рисунок 5" descr="http://school.xvatit.com/images/b/b4/%D0%A7%D0%A1.jpg"/>
          <p:cNvPicPr/>
          <p:nvPr/>
        </p:nvPicPr>
        <p:blipFill rotWithShape="1">
          <a:blip r:embed="rId3"/>
          <a:srcRect r="60386" b="73235"/>
          <a:stretch/>
        </p:blipFill>
        <p:spPr bwMode="auto">
          <a:xfrm>
            <a:off x="6660232" y="1052735"/>
            <a:ext cx="2016224" cy="7200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8304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Найдите лишнее слово:</a:t>
            </a:r>
          </a:p>
          <a:p>
            <a:r>
              <a:rPr lang="ru-RU" dirty="0" smtClean="0"/>
              <a:t>Левый, лев, налево</a:t>
            </a:r>
          </a:p>
          <a:p>
            <a:r>
              <a:rPr lang="ru-RU" dirty="0" smtClean="0"/>
              <a:t>Цель,  целина, целинный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B9176C"/>
                </a:solidFill>
              </a:rPr>
              <a:t>Что заключается в корнях слов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864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B9176C"/>
                </a:solidFill>
              </a:rPr>
              <a:t>Подберите однокоренные слова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B9176C"/>
                </a:solidFill>
              </a:rPr>
              <a:t>Вод</a:t>
            </a:r>
          </a:p>
          <a:p>
            <a:r>
              <a:rPr lang="ru-RU" sz="3200" dirty="0" smtClean="0">
                <a:solidFill>
                  <a:srgbClr val="B9176C"/>
                </a:solidFill>
              </a:rPr>
              <a:t>Дом</a:t>
            </a:r>
          </a:p>
          <a:p>
            <a:r>
              <a:rPr lang="ru-RU" sz="3200" dirty="0" smtClean="0">
                <a:solidFill>
                  <a:srgbClr val="B9176C"/>
                </a:solidFill>
              </a:rPr>
              <a:t>Снег</a:t>
            </a:r>
          </a:p>
          <a:p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>
                <a:solidFill>
                  <a:srgbClr val="B9176C"/>
                </a:solidFill>
              </a:rPr>
              <a:t>Stellen Sie ein Wortfeld zusammen</a:t>
            </a:r>
            <a:endParaRPr lang="ru-RU" dirty="0">
              <a:solidFill>
                <a:srgbClr val="B9176C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rgbClr val="B9176C"/>
                </a:solidFill>
              </a:rPr>
              <a:t>Die Stadt</a:t>
            </a:r>
          </a:p>
          <a:p>
            <a:r>
              <a:rPr lang="de-DE" sz="3200" dirty="0" smtClean="0">
                <a:solidFill>
                  <a:srgbClr val="B9176C"/>
                </a:solidFill>
              </a:rPr>
              <a:t>Das Haus</a:t>
            </a:r>
          </a:p>
          <a:p>
            <a:r>
              <a:rPr lang="de-DE" sz="3200" dirty="0" smtClean="0">
                <a:solidFill>
                  <a:srgbClr val="B9176C"/>
                </a:solidFill>
              </a:rPr>
              <a:t>Der Schnee</a:t>
            </a:r>
            <a:endParaRPr lang="ru-RU" sz="3200" dirty="0">
              <a:solidFill>
                <a:srgbClr val="B917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16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2171</TotalTime>
  <Words>502</Words>
  <Application>Microsoft Office PowerPoint</Application>
  <PresentationFormat>Экран (4:3)</PresentationFormat>
  <Paragraphs>137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ГОРОД МОРФЕМ eine alte Stadt </vt:lpstr>
      <vt:lpstr>Орфографическая минутка вставьте недостающие буквы и переведите на немецкий язык</vt:lpstr>
      <vt:lpstr>Ракета</vt:lpstr>
      <vt:lpstr>Улица Окончаний die Straße</vt:lpstr>
      <vt:lpstr>Образуйте множественное число существительных и переведите слова на немецкий язык, выделите окончания</vt:lpstr>
      <vt:lpstr>Крепость</vt:lpstr>
      <vt:lpstr>Площадь Корней </vt:lpstr>
      <vt:lpstr>Что заключается в корнях слов ?</vt:lpstr>
      <vt:lpstr>Презентация PowerPoint</vt:lpstr>
      <vt:lpstr>МОЙ</vt:lpstr>
      <vt:lpstr>Переулок Суффиксов</vt:lpstr>
      <vt:lpstr>Образуйте слова</vt:lpstr>
      <vt:lpstr>Bilden Sie die Wörter  und übersetzen sie</vt:lpstr>
      <vt:lpstr>Дом </vt:lpstr>
      <vt:lpstr>Проспект приставок</vt:lpstr>
      <vt:lpstr>Выпишите слова с приставками и вставьте пропущенные орфограммы</vt:lpstr>
      <vt:lpstr>Уберите приставку и переведите полученное слово</vt:lpstr>
      <vt:lpstr>моя</vt:lpstr>
      <vt:lpstr>Парк Основ</vt:lpstr>
      <vt:lpstr>Из чего состоит основа слова?</vt:lpstr>
      <vt:lpstr>Выполните задание</vt:lpstr>
      <vt:lpstr>Мой дом – моя крепость</vt:lpstr>
      <vt:lpstr>Сравним</vt:lpstr>
      <vt:lpstr>Домашнее задание</vt:lpstr>
      <vt:lpstr>Презентация PowerPoint</vt:lpstr>
      <vt:lpstr> Спасибо за урок! До свидания! Danke für die Arbeit! Auf Wiedersehen!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МОРФЕМ</dc:title>
  <dc:creator>Вова</dc:creator>
  <cp:lastModifiedBy>Вова</cp:lastModifiedBy>
  <cp:revision>49</cp:revision>
  <dcterms:created xsi:type="dcterms:W3CDTF">2012-01-17T05:45:22Z</dcterms:created>
  <dcterms:modified xsi:type="dcterms:W3CDTF">2012-01-30T18:53:40Z</dcterms:modified>
</cp:coreProperties>
</file>