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5" r:id="rId4"/>
    <p:sldId id="261" r:id="rId5"/>
    <p:sldId id="260" r:id="rId6"/>
    <p:sldId id="262" r:id="rId7"/>
    <p:sldId id="267" r:id="rId8"/>
    <p:sldId id="268" r:id="rId9"/>
    <p:sldId id="269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4637-567F-4B42-A1EC-866292F24B97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7BD8-2B33-466E-9911-3F46488F0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4637-567F-4B42-A1EC-866292F24B97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7BD8-2B33-466E-9911-3F46488F0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4637-567F-4B42-A1EC-866292F24B97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7BD8-2B33-466E-9911-3F46488F0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4637-567F-4B42-A1EC-866292F24B97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7BD8-2B33-466E-9911-3F46488F0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4637-567F-4B42-A1EC-866292F24B97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7BD8-2B33-466E-9911-3F46488F0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4637-567F-4B42-A1EC-866292F24B97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7BD8-2B33-466E-9911-3F46488F0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4637-567F-4B42-A1EC-866292F24B97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7BD8-2B33-466E-9911-3F46488F0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4637-567F-4B42-A1EC-866292F24B97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7BD8-2B33-466E-9911-3F46488F0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4637-567F-4B42-A1EC-866292F24B97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7BD8-2B33-466E-9911-3F46488F0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4637-567F-4B42-A1EC-866292F24B97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7BD8-2B33-466E-9911-3F46488F0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4637-567F-4B42-A1EC-866292F24B97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7BD8-2B33-466E-9911-3F46488F0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74637-567F-4B42-A1EC-866292F24B97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47BD8-2B33-466E-9911-3F46488F0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Сагыныш\simbol04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840" y="71438"/>
            <a:ext cx="1504954" cy="1785926"/>
          </a:xfrm>
          <a:prstGeom prst="rect">
            <a:avLst/>
          </a:prstGeom>
          <a:noFill/>
        </p:spPr>
      </p:pic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285720" y="1785926"/>
          <a:ext cx="8501125" cy="5086800"/>
        </p:xfrm>
        <a:graphic>
          <a:graphicData uri="http://schemas.openxmlformats.org/drawingml/2006/table">
            <a:tbl>
              <a:tblPr/>
              <a:tblGrid>
                <a:gridCol w="465925"/>
                <a:gridCol w="492549"/>
                <a:gridCol w="493436"/>
                <a:gridCol w="510298"/>
                <a:gridCol w="512072"/>
                <a:gridCol w="512961"/>
                <a:gridCol w="512072"/>
                <a:gridCol w="504086"/>
                <a:gridCol w="512961"/>
                <a:gridCol w="496099"/>
                <a:gridCol w="512961"/>
                <a:gridCol w="495211"/>
                <a:gridCol w="493436"/>
                <a:gridCol w="492549"/>
                <a:gridCol w="510298"/>
                <a:gridCol w="491662"/>
                <a:gridCol w="492549"/>
              </a:tblGrid>
              <a:tr h="277272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           </a:t>
                      </a:r>
                      <a:r>
                        <a:rPr lang="ru-RU" sz="2400" b="1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r>
                        <a:rPr lang="kk-KZ" sz="1400" kern="120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ғ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cap="all" dirty="0" err="1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ru-RU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r>
                        <a:rPr lang="ru-RU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272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                         </a:t>
                      </a:r>
                      <a:r>
                        <a:rPr lang="ru-RU" sz="2400" b="1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kk-KZ" sz="1400" kern="120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879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  </a:t>
                      </a:r>
                      <a:r>
                        <a:rPr lang="ru-RU" sz="2000" b="1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kk-KZ" sz="1400" kern="120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5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kk-KZ" sz="1400" dirty="0" smtClean="0">
                          <a:solidFill>
                            <a:srgbClr val="00B0F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                                       </a:t>
                      </a:r>
                      <a:r>
                        <a:rPr lang="kk-KZ" sz="2000" b="1" dirty="0" smtClean="0">
                          <a:solidFill>
                            <a:srgbClr val="00B0F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 b="1" dirty="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kk-KZ" sz="1400" kern="120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ғ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8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000" b="1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2000" b="1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қ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kk-KZ" sz="1400" kern="120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879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                       </a:t>
                      </a:r>
                      <a:r>
                        <a:rPr lang="ru-RU" sz="2000" b="1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6</a:t>
                      </a:r>
                      <a:endParaRPr lang="ru-RU" sz="1400" b="1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r>
                        <a:rPr lang="kk-KZ" sz="1400" kern="120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қ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қ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5954">
                <a:tc gridSpan="1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5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kk-KZ" sz="1400" dirty="0" smtClean="0">
                          <a:solidFill>
                            <a:srgbClr val="00B0F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                                       </a:t>
                      </a:r>
                      <a:r>
                        <a:rPr lang="kk-KZ" sz="2000" b="1" dirty="0" smtClean="0">
                          <a:solidFill>
                            <a:srgbClr val="00B0F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 dirty="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kk-KZ" sz="1400" kern="120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5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kk-KZ" sz="1400" dirty="0" smtClean="0">
                          <a:solidFill>
                            <a:srgbClr val="00B0F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                                       </a:t>
                      </a:r>
                      <a:r>
                        <a:rPr lang="kk-KZ" sz="2000" b="1" dirty="0" smtClean="0">
                          <a:solidFill>
                            <a:srgbClr val="00B0F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 dirty="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kk-KZ" sz="1400" kern="120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5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kk-KZ" sz="1400" dirty="0" smtClean="0">
                          <a:solidFill>
                            <a:srgbClr val="00B0F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                                      </a:t>
                      </a:r>
                      <a:r>
                        <a:rPr lang="kk-KZ" sz="2000" b="1" dirty="0" smtClean="0">
                          <a:solidFill>
                            <a:srgbClr val="00B0F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kk-KZ" sz="1400" kern="120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87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 </a:t>
                      </a:r>
                      <a:r>
                        <a:rPr lang="ru-RU" sz="2000" b="1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kk-KZ" sz="1400" kern="120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87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</a:t>
                      </a:r>
                      <a:r>
                        <a:rPr lang="ru-RU" sz="2000" b="1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11</a:t>
                      </a:r>
                      <a:endParaRPr lang="ru-RU" sz="1400" b="1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kk-KZ" sz="1400" dirty="0" smtClean="0">
                          <a:solidFill>
                            <a:srgbClr val="00B0F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   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kk-KZ" sz="1400" kern="120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87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 </a:t>
                      </a:r>
                      <a:r>
                        <a:rPr lang="ru-RU" sz="2000" b="1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қ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kk-KZ" sz="1400" kern="120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қ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87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 </a:t>
                      </a:r>
                      <a:r>
                        <a:rPr lang="ru-RU" sz="2000" b="1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kk-KZ" sz="1400" kern="120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kk-KZ" sz="1400" kern="120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879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 </a:t>
                      </a:r>
                      <a:r>
                        <a:rPr lang="ru-RU" sz="2000" b="1" dirty="0" smtClean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kk-KZ" sz="1400" kern="120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kern="1200" cap="all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kk-KZ" sz="1400" kern="12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70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B0F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69" name="Picture 1" descr="C:\Users\Сагыныш\simbol02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4786322"/>
            <a:ext cx="1465576" cy="18573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Сагыныш\Фаоны(01)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k-KZ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Сәйкестендір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2876" y="1142984"/>
          <a:ext cx="8786842" cy="3643339"/>
        </p:xfrm>
        <a:graphic>
          <a:graphicData uri="http://schemas.openxmlformats.org/drawingml/2006/table">
            <a:tbl>
              <a:tblPr/>
              <a:tblGrid>
                <a:gridCol w="543752"/>
                <a:gridCol w="4321399"/>
                <a:gridCol w="644870"/>
                <a:gridCol w="3276821"/>
              </a:tblGrid>
              <a:tr h="361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TRUE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Егер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dirty="0">
                          <a:latin typeface="Times New Roman"/>
                          <a:ea typeface="Calibri"/>
                          <a:cs typeface="Times New Roman"/>
                        </a:rPr>
                        <a:t>Шарттың орындалуы не орындалмауына тәуелді оператор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Ақиқат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dirty="0">
                          <a:latin typeface="Times New Roman"/>
                          <a:ea typeface="Calibri"/>
                          <a:cs typeface="Times New Roman"/>
                        </a:rPr>
                        <a:t>Құрама, шартты, қайталау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Шартты оператор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≠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dirty="0">
                          <a:latin typeface="Times New Roman"/>
                          <a:ea typeface="Calibri"/>
                          <a:cs typeface="Times New Roman"/>
                        </a:rPr>
                        <a:t>Қ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 оператор орындалады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IF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dirty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AND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dirty="0">
                          <a:latin typeface="Times New Roman"/>
                          <a:ea typeface="Calibri"/>
                          <a:cs typeface="Times New Roman"/>
                        </a:rPr>
                        <a:t>Блок-схемасы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dirty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dirty="0">
                          <a:latin typeface="Times New Roman"/>
                          <a:ea typeface="Calibri"/>
                          <a:cs typeface="Times New Roman"/>
                        </a:rPr>
                        <a:t>Құрылымдық оператор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Және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dirty="0"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dirty="0">
                          <a:latin typeface="Times New Roman"/>
                          <a:ea typeface="Calibri"/>
                          <a:cs typeface="Times New Roman"/>
                        </a:rPr>
                        <a:t>Логикалық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Boolean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&lt;&gt;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Шарт ақиқат болса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 dirty="0">
                          <a:latin typeface="Times New Roman"/>
                          <a:ea typeface="Calibri"/>
                          <a:cs typeface="Times New Roman"/>
                        </a:rPr>
                        <a:t>Ромб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214414" y="5072074"/>
          <a:ext cx="7215246" cy="1571636"/>
        </p:xfrm>
        <a:graphic>
          <a:graphicData uri="http://schemas.openxmlformats.org/drawingml/2006/table">
            <a:tbl>
              <a:tblPr/>
              <a:tblGrid>
                <a:gridCol w="801694"/>
                <a:gridCol w="801694"/>
                <a:gridCol w="801694"/>
                <a:gridCol w="801694"/>
                <a:gridCol w="801694"/>
                <a:gridCol w="801694"/>
                <a:gridCol w="801694"/>
                <a:gridCol w="801694"/>
                <a:gridCol w="801694"/>
              </a:tblGrid>
              <a:tr h="801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32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32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3200" b="1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3200" b="1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3200" b="1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3200" b="1" dirty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3200" b="1" dirty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3200" b="1" dirty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3200" b="1" dirty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05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5" name="Picture 3" descr="C:\Users\Сагыныш\star01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285728"/>
            <a:ext cx="2143125" cy="595312"/>
          </a:xfrm>
          <a:prstGeom prst="rect">
            <a:avLst/>
          </a:prstGeom>
          <a:noFill/>
        </p:spPr>
      </p:pic>
      <p:pic>
        <p:nvPicPr>
          <p:cNvPr id="3077" name="Picture 5" descr="C:\Users\Сагыныш\star00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215058"/>
            <a:ext cx="2143125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3" name="Picture 3" descr="C:\Users\Сагыныш\анимированный  фоновый рисунок gif - голубое небо и звездочки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C:\Users\Сагыныш\ptisa035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0"/>
            <a:ext cx="9144001" cy="321468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85852" y="2714620"/>
            <a:ext cx="65008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Шартты оператор</a:t>
            </a:r>
            <a:endParaRPr lang="ru-RU" sz="9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865193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indent="360363"/>
            <a:r>
              <a:rPr lang="kk-KZ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Құрылымдық оператор </a:t>
            </a:r>
            <a:r>
              <a:rPr lang="kk-KZ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/>
              </a:rPr>
              <a:t>– басқа операторларды белгілі  бір ереже бойынша біріктіру жолымен құрылатын оператор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214546" y="1857364"/>
            <a:ext cx="4786346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Құрылымдық оператор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500438"/>
            <a:ext cx="257176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3600" b="1" dirty="0" smtClean="0">
                <a:latin typeface="Times New Roman" pitchFamily="18" charset="0"/>
                <a:cs typeface="Times New Roman" pitchFamily="18" charset="0"/>
              </a:rPr>
              <a:t>құрама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3714752"/>
            <a:ext cx="2571768" cy="92869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шартты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3500438"/>
            <a:ext cx="257176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3200" b="1" dirty="0" smtClean="0">
                <a:latin typeface="Times New Roman" pitchFamily="18" charset="0"/>
                <a:cs typeface="Times New Roman" pitchFamily="18" charset="0"/>
              </a:rPr>
              <a:t>қайталау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stCxn id="4" idx="3"/>
          </p:cNvCxnSpPr>
          <p:nvPr/>
        </p:nvCxnSpPr>
        <p:spPr>
          <a:xfrm rot="5400000">
            <a:off x="2032669" y="2546180"/>
            <a:ext cx="778948" cy="98669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4214811" y="3214685"/>
            <a:ext cx="857255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5"/>
          </p:cNvCxnSpPr>
          <p:nvPr/>
        </p:nvCxnSpPr>
        <p:spPr>
          <a:xfrm rot="16200000" flipH="1">
            <a:off x="6368104" y="2581896"/>
            <a:ext cx="850382" cy="98669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Заголовок 1"/>
          <p:cNvSpPr txBox="1">
            <a:spLocks/>
          </p:cNvSpPr>
          <p:nvPr/>
        </p:nvSpPr>
        <p:spPr>
          <a:xfrm>
            <a:off x="0" y="5357826"/>
            <a:ext cx="9144000" cy="6508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360363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32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шартты оператор </a:t>
            </a:r>
            <a:r>
              <a:rPr kumimoji="0" lang="kk-KZ" sz="32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– белгілі бір шарттың</a:t>
            </a:r>
            <a:r>
              <a:rPr kumimoji="0" lang="kk-KZ" sz="3200" b="1" i="0" u="none" strike="noStrike" kern="1200" cap="none" spc="0" normalizeH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орындалуы немесе орындалмауына тәуелді атқарылатын оператор</a:t>
            </a:r>
            <a:endParaRPr kumimoji="0" lang="ru-RU" sz="32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285720" y="214290"/>
            <a:ext cx="2428892" cy="1285884"/>
            <a:chOff x="7534" y="284850"/>
            <a:chExt cx="2251971" cy="1351182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7534" y="284850"/>
              <a:ext cx="2251971" cy="1351182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47109" y="324425"/>
              <a:ext cx="2172821" cy="1272032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400" kern="1200" dirty="0" smtClean="0"/>
                <a:t>IF – </a:t>
              </a:r>
              <a:r>
                <a:rPr lang="kk-KZ" sz="4400" kern="1200" dirty="0" smtClean="0"/>
                <a:t>егер </a:t>
              </a:r>
              <a:endParaRPr lang="ru-RU" sz="4400" kern="1200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071802" y="285728"/>
            <a:ext cx="2643206" cy="1214446"/>
            <a:chOff x="-106523" y="0"/>
            <a:chExt cx="3678701" cy="1920884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674" y="0"/>
              <a:ext cx="3570504" cy="192088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-106523" y="11424"/>
              <a:ext cx="3622440" cy="1808361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190500" tIns="190500" rIns="190500" bIns="190500" numCol="1" spcCol="1270" anchor="ctr" anchorCtr="0">
              <a:noAutofit/>
            </a:bodyPr>
            <a:lstStyle/>
            <a:p>
              <a:pPr lvl="0"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400" kern="1200" dirty="0" smtClean="0"/>
                <a:t>THEN</a:t>
              </a:r>
              <a:r>
                <a:rPr lang="kk-KZ" sz="4400" kern="1200" dirty="0" smtClean="0"/>
                <a:t> – онда </a:t>
              </a:r>
              <a:endParaRPr lang="ru-RU" sz="4400" kern="12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000760" y="285728"/>
            <a:ext cx="2857520" cy="1214446"/>
            <a:chOff x="4185" y="0"/>
            <a:chExt cx="8564188" cy="1920884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4185" y="0"/>
              <a:ext cx="8564188" cy="192088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60446" y="56261"/>
              <a:ext cx="8451666" cy="1808362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400" kern="1200" dirty="0" smtClean="0"/>
                <a:t>ELSE</a:t>
              </a:r>
              <a:r>
                <a:rPr lang="kk-KZ" sz="4400" kern="1200" dirty="0" smtClean="0"/>
                <a:t> – әйтпесе </a:t>
              </a:r>
              <a:endParaRPr lang="ru-RU" sz="4400" kern="12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85720" y="3864122"/>
            <a:ext cx="471490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kk-KZ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Жазылу үлгісі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-32" y="4786322"/>
            <a:ext cx="1105409" cy="10001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IF</a:t>
            </a:r>
            <a:endParaRPr lang="ru-RU" sz="3600" b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1000100" y="521495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1428728" y="4786322"/>
            <a:ext cx="1263325" cy="10001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2200" b="1" dirty="0" smtClean="0"/>
              <a:t>Шартты өрнек</a:t>
            </a:r>
            <a:endParaRPr lang="ru-RU" sz="2200" b="1" dirty="0"/>
          </a:p>
        </p:txBody>
      </p:sp>
      <p:sp>
        <p:nvSpPr>
          <p:cNvPr id="25" name="Овал 24"/>
          <p:cNvSpPr/>
          <p:nvPr/>
        </p:nvSpPr>
        <p:spPr>
          <a:xfrm>
            <a:off x="3143240" y="4786322"/>
            <a:ext cx="1285884" cy="10001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dirty="0" smtClean="0"/>
              <a:t>THEN</a:t>
            </a:r>
            <a:endParaRPr lang="ru-RU" sz="2500" b="1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4286248" y="521495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714612" y="521495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4714876" y="4786322"/>
            <a:ext cx="1500198" cy="10001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/>
              <a:t>1-</a:t>
            </a:r>
            <a:r>
              <a:rPr lang="kk-KZ" sz="2200" b="1" dirty="0" smtClean="0"/>
              <a:t>оператор</a:t>
            </a:r>
            <a:endParaRPr lang="ru-RU" sz="2200" b="1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6215074" y="5214950"/>
            <a:ext cx="235745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Соединительная линия уступом 31"/>
          <p:cNvCxnSpPr/>
          <p:nvPr/>
        </p:nvCxnSpPr>
        <p:spPr>
          <a:xfrm rot="16200000" flipH="1">
            <a:off x="6286512" y="5357826"/>
            <a:ext cx="500066" cy="214314"/>
          </a:xfrm>
          <a:prstGeom prst="bentConnector3">
            <a:avLst>
              <a:gd name="adj1" fmla="val 47003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Овал 34"/>
          <p:cNvSpPr/>
          <p:nvPr/>
        </p:nvSpPr>
        <p:spPr>
          <a:xfrm>
            <a:off x="5880443" y="5715016"/>
            <a:ext cx="1263325" cy="10001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dirty="0" smtClean="0"/>
              <a:t>ELSE</a:t>
            </a:r>
            <a:endParaRPr lang="ru-RU" sz="2500" b="1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7143768" y="614364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7572396" y="5643578"/>
            <a:ext cx="1500198" cy="10001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/>
              <a:t>2-</a:t>
            </a:r>
            <a:r>
              <a:rPr lang="kk-KZ" sz="2200" b="1" dirty="0" smtClean="0"/>
              <a:t>оператор</a:t>
            </a:r>
            <a:endParaRPr lang="ru-RU" sz="2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0" y="157161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Шарт ретінде логикалық өрнектің мәні пайдаланылады: 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71406" y="2571744"/>
            <a:ext cx="4143404" cy="1285884"/>
            <a:chOff x="7534" y="284850"/>
            <a:chExt cx="2251971" cy="1351182"/>
          </a:xfrm>
        </p:grpSpPr>
        <p:sp>
          <p:nvSpPr>
            <p:cNvPr id="40" name="Скругленный прямоугольник 39"/>
            <p:cNvSpPr/>
            <p:nvPr/>
          </p:nvSpPr>
          <p:spPr>
            <a:xfrm>
              <a:off x="7534" y="284850"/>
              <a:ext cx="2251971" cy="1351182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41" name="Скругленный прямоугольник 4"/>
            <p:cNvSpPr/>
            <p:nvPr/>
          </p:nvSpPr>
          <p:spPr>
            <a:xfrm>
              <a:off x="47109" y="324425"/>
              <a:ext cx="2172821" cy="1272032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400" kern="1200" dirty="0" smtClean="0">
                  <a:latin typeface="Times New Roman" pitchFamily="18" charset="0"/>
                  <a:cs typeface="Times New Roman" pitchFamily="18" charset="0"/>
                </a:rPr>
                <a:t>TRUE – </a:t>
              </a:r>
              <a:r>
                <a:rPr lang="kk-KZ" sz="4400" dirty="0" smtClean="0">
                  <a:latin typeface="Times New Roman" pitchFamily="18" charset="0"/>
                  <a:cs typeface="Times New Roman" pitchFamily="18" charset="0"/>
                </a:rPr>
                <a:t>ақиқат</a:t>
              </a:r>
              <a:r>
                <a:rPr lang="kk-KZ" sz="4400" kern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44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4714876" y="2571744"/>
            <a:ext cx="4429124" cy="1285884"/>
            <a:chOff x="7534" y="284850"/>
            <a:chExt cx="2251971" cy="1351182"/>
          </a:xfrm>
        </p:grpSpPr>
        <p:sp>
          <p:nvSpPr>
            <p:cNvPr id="43" name="Скругленный прямоугольник 42"/>
            <p:cNvSpPr/>
            <p:nvPr/>
          </p:nvSpPr>
          <p:spPr>
            <a:xfrm>
              <a:off x="7534" y="284850"/>
              <a:ext cx="2251971" cy="1351182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44" name="Скругленный прямоугольник 4"/>
            <p:cNvSpPr/>
            <p:nvPr/>
          </p:nvSpPr>
          <p:spPr>
            <a:xfrm>
              <a:off x="47109" y="324425"/>
              <a:ext cx="2172821" cy="1272032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400" kern="1200" dirty="0" smtClean="0"/>
                <a:t>FALSE – </a:t>
              </a:r>
              <a:r>
                <a:rPr lang="kk-KZ" sz="4400" kern="1200" dirty="0" smtClean="0"/>
                <a:t>жалған </a:t>
              </a:r>
              <a:endParaRPr lang="ru-RU" sz="44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063" y="0"/>
            <a:ext cx="888209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агыныш\animashka-1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1536" y="-500089"/>
            <a:ext cx="10358510" cy="8075978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58" y="3071810"/>
          <a:ext cx="8229599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r>
                        <a:rPr lang="kk-KZ" sz="6000" b="1" dirty="0" smtClean="0"/>
                        <a:t>М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0" b="1" dirty="0" smtClean="0"/>
                        <a:t>&lt;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0" b="1" dirty="0" smtClean="0"/>
                        <a:t>&gt;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0" b="1" dirty="0" smtClean="0"/>
                        <a:t>=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/>
                        <a:t>≠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/>
                        <a:t>≤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/>
                        <a:t>≥</a:t>
                      </a:r>
                      <a:endParaRPr lang="ru-RU" sz="6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kk-KZ" sz="6000" b="1" dirty="0" smtClean="0">
                          <a:solidFill>
                            <a:srgbClr val="FF0000"/>
                          </a:solidFill>
                        </a:rPr>
                        <a:t>П</a:t>
                      </a:r>
                      <a:endParaRPr lang="ru-RU" sz="6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0" b="1" dirty="0" smtClean="0">
                          <a:solidFill>
                            <a:srgbClr val="FF0000"/>
                          </a:solidFill>
                        </a:rPr>
                        <a:t>&lt;</a:t>
                      </a:r>
                      <a:endParaRPr lang="ru-RU" sz="6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0" b="1" dirty="0" smtClean="0">
                          <a:solidFill>
                            <a:srgbClr val="FF0000"/>
                          </a:solidFill>
                        </a:rPr>
                        <a:t>&gt;</a:t>
                      </a:r>
                      <a:endParaRPr lang="ru-RU" sz="6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0" b="1" dirty="0" smtClean="0">
                          <a:solidFill>
                            <a:srgbClr val="FF0000"/>
                          </a:solidFill>
                        </a:rPr>
                        <a:t>=</a:t>
                      </a:r>
                      <a:endParaRPr lang="ru-RU" sz="6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0" b="1" dirty="0" smtClean="0">
                          <a:solidFill>
                            <a:srgbClr val="FF0000"/>
                          </a:solidFill>
                        </a:rPr>
                        <a:t>&lt;&gt;</a:t>
                      </a:r>
                      <a:endParaRPr lang="ru-RU" sz="6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0" b="1" dirty="0" smtClean="0">
                          <a:solidFill>
                            <a:srgbClr val="FF0000"/>
                          </a:solidFill>
                        </a:rPr>
                        <a:t>&lt;=</a:t>
                      </a:r>
                      <a:endParaRPr lang="ru-RU" sz="6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0" b="1" dirty="0" smtClean="0">
                          <a:solidFill>
                            <a:srgbClr val="FF0000"/>
                          </a:solidFill>
                        </a:rPr>
                        <a:t>&gt;=</a:t>
                      </a:r>
                      <a:endParaRPr lang="ru-RU" sz="6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Сагыныш\ptisa02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0"/>
            <a:ext cx="3051422" cy="21431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428604"/>
            <a:ext cx="7429552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kk-KZ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Қатынас белгілері</a:t>
            </a:r>
            <a:endParaRPr lang="ru-RU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86874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k-KZ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1. Кез-келген санды түбір астынан шығару программасын құр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50"/>
            <a:ext cx="8472518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k-KZ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  <a:t>2. Сандардың жұп немесе тақ екенін анықтайтын программа құр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85860"/>
            <a:ext cx="8443914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kk-KZ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Байқауға бойының биіктігі 180 см-ден кем емес қыздар шақырылды. Дананың байқаудан өту-өтпеуін анықтаңдар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291</Words>
  <Application>Microsoft Office PowerPoint</Application>
  <PresentationFormat>Экран (4:3)</PresentationFormat>
  <Paragraphs>212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Құрылымдық оператор – басқа операторларды белгілі  бір ереже бойынша біріктіру жолымен құрылатын оператор</vt:lpstr>
      <vt:lpstr>Слайд 4</vt:lpstr>
      <vt:lpstr>Слайд 5</vt:lpstr>
      <vt:lpstr>Слайд 6</vt:lpstr>
      <vt:lpstr>Слайд 7</vt:lpstr>
      <vt:lpstr>2. Сандардың жұп немесе тақ екенін анықтайтын программа құр</vt:lpstr>
      <vt:lpstr>3.  Байқауға бойының биіктігі 180 см-ден кем емес қыздар шақырылды. Дананың байқаудан өту-өтпеуін анықтаңдар</vt:lpstr>
      <vt:lpstr>Сәйкестендір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Сагыныш</dc:creator>
  <cp:lastModifiedBy>Admin</cp:lastModifiedBy>
  <cp:revision>34</cp:revision>
  <dcterms:created xsi:type="dcterms:W3CDTF">2012-03-06T17:39:00Z</dcterms:created>
  <dcterms:modified xsi:type="dcterms:W3CDTF">2012-03-12T04:00:07Z</dcterms:modified>
</cp:coreProperties>
</file>