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8" r:id="rId3"/>
    <p:sldId id="282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vel\Desktop\&#1089;&#1083;&#1072;&#1074;&#1072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Лист1!$A$1:$A$4</c:f>
              <c:strCache>
                <c:ptCount val="4"/>
                <c:pt idx="0">
                  <c:v>марина</c:v>
                </c:pt>
                <c:pt idx="1">
                  <c:v>паша</c:v>
                </c:pt>
                <c:pt idx="2">
                  <c:v>артём</c:v>
                </c:pt>
                <c:pt idx="3">
                  <c:v>никита</c:v>
                </c:pt>
              </c:strCache>
            </c:strRef>
          </c:cat>
          <c:val>
            <c:numRef>
              <c:f>Лист1!$B$1:$B$4</c:f>
              <c:numCache>
                <c:formatCode>General</c:formatCode>
                <c:ptCount val="4"/>
                <c:pt idx="0">
                  <c:v>0.18750000000000006</c:v>
                </c:pt>
                <c:pt idx="1">
                  <c:v>0.14200000000000004</c:v>
                </c:pt>
                <c:pt idx="2">
                  <c:v>0.14200000000000004</c:v>
                </c:pt>
                <c:pt idx="3">
                  <c:v>0.14200000000000004</c:v>
                </c:pt>
              </c:numCache>
            </c:numRef>
          </c:val>
        </c:ser>
        <c:shape val="box"/>
        <c:axId val="82069760"/>
        <c:axId val="82079744"/>
        <c:axId val="0"/>
      </c:bar3DChart>
      <c:catAx>
        <c:axId val="82069760"/>
        <c:scaling>
          <c:orientation val="minMax"/>
        </c:scaling>
        <c:axPos val="b"/>
        <c:numFmt formatCode="General" sourceLinked="1"/>
        <c:tickLblPos val="nextTo"/>
        <c:crossAx val="82079744"/>
        <c:crosses val="autoZero"/>
        <c:auto val="1"/>
        <c:lblAlgn val="ctr"/>
        <c:lblOffset val="100"/>
      </c:catAx>
      <c:valAx>
        <c:axId val="82079744"/>
        <c:scaling>
          <c:orientation val="minMax"/>
        </c:scaling>
        <c:axPos val="l"/>
        <c:majorGridlines/>
        <c:numFmt formatCode="General" sourceLinked="1"/>
        <c:tickLblPos val="nextTo"/>
        <c:crossAx val="8206976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Лист1!$D$61</c:f>
              <c:strCache>
                <c:ptCount val="1"/>
                <c:pt idx="0">
                  <c:v>виталик</c:v>
                </c:pt>
              </c:strCache>
            </c:strRef>
          </c:tx>
          <c:val>
            <c:numRef>
              <c:f>Лист1!$E$61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hape val="box"/>
        <c:axId val="42040704"/>
        <c:axId val="42062976"/>
        <c:axId val="0"/>
      </c:bar3DChart>
      <c:catAx>
        <c:axId val="42040704"/>
        <c:scaling>
          <c:orientation val="minMax"/>
        </c:scaling>
        <c:axPos val="b"/>
        <c:tickLblPos val="nextTo"/>
        <c:crossAx val="42062976"/>
        <c:crosses val="autoZero"/>
        <c:auto val="1"/>
        <c:lblAlgn val="ctr"/>
        <c:lblOffset val="100"/>
      </c:catAx>
      <c:valAx>
        <c:axId val="42062976"/>
        <c:scaling>
          <c:orientation val="minMax"/>
        </c:scaling>
        <c:axPos val="l"/>
        <c:majorGridlines/>
        <c:numFmt formatCode="General" sourceLinked="1"/>
        <c:tickLblPos val="nextTo"/>
        <c:crossAx val="420407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Лист1!$N$62</c:f>
              <c:strCache>
                <c:ptCount val="1"/>
                <c:pt idx="0">
                  <c:v>мария</c:v>
                </c:pt>
              </c:strCache>
            </c:strRef>
          </c:tx>
          <c:val>
            <c:numRef>
              <c:f>Лист1!$O$62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hape val="box"/>
        <c:axId val="81151488"/>
        <c:axId val="81153024"/>
        <c:axId val="0"/>
      </c:bar3DChart>
      <c:catAx>
        <c:axId val="81151488"/>
        <c:scaling>
          <c:orientation val="minMax"/>
        </c:scaling>
        <c:axPos val="b"/>
        <c:tickLblPos val="nextTo"/>
        <c:crossAx val="81153024"/>
        <c:crosses val="autoZero"/>
        <c:auto val="1"/>
        <c:lblAlgn val="ctr"/>
        <c:lblOffset val="100"/>
      </c:catAx>
      <c:valAx>
        <c:axId val="81153024"/>
        <c:scaling>
          <c:orientation val="minMax"/>
        </c:scaling>
        <c:axPos val="l"/>
        <c:majorGridlines/>
        <c:numFmt formatCode="General" sourceLinked="1"/>
        <c:tickLblPos val="nextTo"/>
        <c:crossAx val="8115148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Лист1!$D$76:$D$78</c:f>
              <c:strCache>
                <c:ptCount val="3"/>
                <c:pt idx="0">
                  <c:v>артем</c:v>
                </c:pt>
                <c:pt idx="1">
                  <c:v>сергей</c:v>
                </c:pt>
                <c:pt idx="2">
                  <c:v>даня</c:v>
                </c:pt>
              </c:strCache>
            </c:strRef>
          </c:cat>
          <c:val>
            <c:numRef>
              <c:f>Лист1!$E$76:$E$78</c:f>
              <c:numCache>
                <c:formatCode>General</c:formatCode>
                <c:ptCount val="3"/>
                <c:pt idx="0">
                  <c:v>0.67</c:v>
                </c:pt>
                <c:pt idx="1">
                  <c:v>0.3</c:v>
                </c:pt>
                <c:pt idx="2">
                  <c:v>0.3</c:v>
                </c:pt>
              </c:numCache>
            </c:numRef>
          </c:val>
        </c:ser>
        <c:shape val="box"/>
        <c:axId val="52294784"/>
        <c:axId val="52297088"/>
        <c:axId val="0"/>
      </c:bar3DChart>
      <c:catAx>
        <c:axId val="52294784"/>
        <c:scaling>
          <c:orientation val="minMax"/>
        </c:scaling>
        <c:axPos val="b"/>
        <c:tickLblPos val="nextTo"/>
        <c:crossAx val="52297088"/>
        <c:crosses val="autoZero"/>
        <c:auto val="1"/>
        <c:lblAlgn val="ctr"/>
        <c:lblOffset val="100"/>
      </c:catAx>
      <c:valAx>
        <c:axId val="52297088"/>
        <c:scaling>
          <c:orientation val="minMax"/>
        </c:scaling>
        <c:axPos val="l"/>
        <c:majorGridlines/>
        <c:numFmt formatCode="General" sourceLinked="1"/>
        <c:tickLblPos val="nextTo"/>
        <c:crossAx val="5229478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Лист1!$N$76</c:f>
              <c:strCache>
                <c:ptCount val="1"/>
                <c:pt idx="0">
                  <c:v>мария</c:v>
                </c:pt>
              </c:strCache>
            </c:strRef>
          </c:tx>
          <c:val>
            <c:numRef>
              <c:f>Лист1!$O$76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hape val="box"/>
        <c:axId val="52029696"/>
        <c:axId val="52538368"/>
        <c:axId val="0"/>
      </c:bar3DChart>
      <c:catAx>
        <c:axId val="52029696"/>
        <c:scaling>
          <c:orientation val="minMax"/>
        </c:scaling>
        <c:axPos val="b"/>
        <c:tickLblPos val="nextTo"/>
        <c:crossAx val="52538368"/>
        <c:crosses val="autoZero"/>
        <c:auto val="1"/>
        <c:lblAlgn val="ctr"/>
        <c:lblOffset val="100"/>
      </c:catAx>
      <c:valAx>
        <c:axId val="52538368"/>
        <c:scaling>
          <c:orientation val="minMax"/>
        </c:scaling>
        <c:axPos val="l"/>
        <c:majorGridlines/>
        <c:numFmt formatCode="General" sourceLinked="1"/>
        <c:tickLblPos val="nextTo"/>
        <c:crossAx val="5202969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Лист1!$D$93:$D$94</c:f>
              <c:strCache>
                <c:ptCount val="2"/>
                <c:pt idx="0">
                  <c:v>никита</c:v>
                </c:pt>
                <c:pt idx="1">
                  <c:v>валентин</c:v>
                </c:pt>
              </c:strCache>
            </c:strRef>
          </c:cat>
          <c:val>
            <c:numRef>
              <c:f>Лист1!$E$93:$E$94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shape val="box"/>
        <c:axId val="85826176"/>
        <c:axId val="85932288"/>
        <c:axId val="0"/>
      </c:bar3DChart>
      <c:catAx>
        <c:axId val="85826176"/>
        <c:scaling>
          <c:orientation val="minMax"/>
        </c:scaling>
        <c:axPos val="b"/>
        <c:tickLblPos val="nextTo"/>
        <c:crossAx val="85932288"/>
        <c:crosses val="autoZero"/>
        <c:auto val="1"/>
        <c:lblAlgn val="ctr"/>
        <c:lblOffset val="100"/>
      </c:catAx>
      <c:valAx>
        <c:axId val="85932288"/>
        <c:scaling>
          <c:orientation val="minMax"/>
        </c:scaling>
        <c:axPos val="l"/>
        <c:majorGridlines/>
        <c:numFmt formatCode="General" sourceLinked="1"/>
        <c:tickLblPos val="nextTo"/>
        <c:crossAx val="8582617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cat>
            <c:strRef>
              <c:f>Лист1!$N$93:$N$94</c:f>
              <c:strCache>
                <c:ptCount val="2"/>
                <c:pt idx="0">
                  <c:v>денис</c:v>
                </c:pt>
                <c:pt idx="1">
                  <c:v>паша</c:v>
                </c:pt>
              </c:strCache>
            </c:strRef>
          </c:cat>
          <c:val>
            <c:numRef>
              <c:f>Лист1!$O$93:$O$94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axId val="42989824"/>
        <c:axId val="91238400"/>
      </c:barChart>
      <c:catAx>
        <c:axId val="42989824"/>
        <c:scaling>
          <c:orientation val="minMax"/>
        </c:scaling>
        <c:axPos val="b"/>
        <c:tickLblPos val="nextTo"/>
        <c:crossAx val="91238400"/>
        <c:crosses val="autoZero"/>
        <c:auto val="1"/>
        <c:lblAlgn val="ctr"/>
        <c:lblOffset val="100"/>
      </c:catAx>
      <c:valAx>
        <c:axId val="91238400"/>
        <c:scaling>
          <c:orientation val="minMax"/>
        </c:scaling>
        <c:axPos val="l"/>
        <c:majorGridlines/>
        <c:numFmt formatCode="General" sourceLinked="1"/>
        <c:tickLblPos val="nextTo"/>
        <c:crossAx val="4298982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Лист1!$D$109:$D$112</c:f>
              <c:strCache>
                <c:ptCount val="4"/>
                <c:pt idx="0">
                  <c:v>алена</c:v>
                </c:pt>
                <c:pt idx="1">
                  <c:v>юлия</c:v>
                </c:pt>
                <c:pt idx="2">
                  <c:v>анджела</c:v>
                </c:pt>
                <c:pt idx="3">
                  <c:v>даша</c:v>
                </c:pt>
              </c:strCache>
            </c:strRef>
          </c:cat>
          <c:val>
            <c:numRef>
              <c:f>Лист1!$E$109:$E$112</c:f>
              <c:numCache>
                <c:formatCode>General</c:formatCode>
                <c:ptCount val="4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</c:ser>
        <c:shape val="box"/>
        <c:axId val="91404544"/>
        <c:axId val="92672768"/>
        <c:axId val="0"/>
      </c:bar3DChart>
      <c:catAx>
        <c:axId val="91404544"/>
        <c:scaling>
          <c:orientation val="minMax"/>
        </c:scaling>
        <c:axPos val="b"/>
        <c:tickLblPos val="nextTo"/>
        <c:crossAx val="92672768"/>
        <c:crosses val="autoZero"/>
        <c:auto val="1"/>
        <c:lblAlgn val="ctr"/>
        <c:lblOffset val="100"/>
      </c:catAx>
      <c:valAx>
        <c:axId val="92672768"/>
        <c:scaling>
          <c:orientation val="minMax"/>
        </c:scaling>
        <c:axPos val="l"/>
        <c:majorGridlines/>
        <c:numFmt formatCode="General" sourceLinked="1"/>
        <c:tickLblPos val="nextTo"/>
        <c:crossAx val="9140454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Лист1!$N$110:$N$112</c:f>
              <c:strCache>
                <c:ptCount val="3"/>
                <c:pt idx="0">
                  <c:v>денис</c:v>
                </c:pt>
                <c:pt idx="1">
                  <c:v>павел</c:v>
                </c:pt>
                <c:pt idx="2">
                  <c:v>андрей</c:v>
                </c:pt>
              </c:strCache>
            </c:strRef>
          </c:cat>
          <c:val>
            <c:numRef>
              <c:f>Лист1!$O$110:$O$112</c:f>
              <c:numCache>
                <c:formatCode>General</c:formatCode>
                <c:ptCount val="3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</c:numCache>
            </c:numRef>
          </c:val>
        </c:ser>
        <c:shape val="box"/>
        <c:axId val="81327232"/>
        <c:axId val="85824256"/>
        <c:axId val="0"/>
      </c:bar3DChart>
      <c:catAx>
        <c:axId val="81327232"/>
        <c:scaling>
          <c:orientation val="minMax"/>
        </c:scaling>
        <c:axPos val="b"/>
        <c:tickLblPos val="nextTo"/>
        <c:crossAx val="85824256"/>
        <c:crosses val="autoZero"/>
        <c:auto val="1"/>
        <c:lblAlgn val="ctr"/>
        <c:lblOffset val="100"/>
      </c:catAx>
      <c:valAx>
        <c:axId val="85824256"/>
        <c:scaling>
          <c:orientation val="minMax"/>
        </c:scaling>
        <c:axPos val="l"/>
        <c:majorGridlines/>
        <c:numFmt formatCode="General" sourceLinked="1"/>
        <c:tickLblPos val="nextTo"/>
        <c:crossAx val="813272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Лист1!$E$125:$E$126</c:f>
              <c:strCache>
                <c:ptCount val="2"/>
                <c:pt idx="0">
                  <c:v>алена</c:v>
                </c:pt>
                <c:pt idx="1">
                  <c:v>юлия</c:v>
                </c:pt>
              </c:strCache>
            </c:strRef>
          </c:cat>
          <c:val>
            <c:numRef>
              <c:f>Лист1!$F$125:$F$126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shape val="box"/>
        <c:axId val="92694400"/>
        <c:axId val="93986816"/>
        <c:axId val="0"/>
      </c:bar3DChart>
      <c:catAx>
        <c:axId val="92694400"/>
        <c:scaling>
          <c:orientation val="minMax"/>
        </c:scaling>
        <c:axPos val="b"/>
        <c:tickLblPos val="nextTo"/>
        <c:crossAx val="93986816"/>
        <c:crosses val="autoZero"/>
        <c:auto val="1"/>
        <c:lblAlgn val="ctr"/>
        <c:lblOffset val="100"/>
      </c:catAx>
      <c:valAx>
        <c:axId val="93986816"/>
        <c:scaling>
          <c:orientation val="minMax"/>
        </c:scaling>
        <c:axPos val="l"/>
        <c:majorGridlines/>
        <c:numFmt formatCode="General" sourceLinked="1"/>
        <c:tickLblPos val="nextTo"/>
        <c:crossAx val="926944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Лист1!$O$126</c:f>
              <c:strCache>
                <c:ptCount val="1"/>
                <c:pt idx="0">
                  <c:v>максим</c:v>
                </c:pt>
              </c:strCache>
            </c:strRef>
          </c:tx>
          <c:val>
            <c:numRef>
              <c:f>Лист1!$P$126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hape val="box"/>
        <c:axId val="107608320"/>
        <c:axId val="107686144"/>
        <c:axId val="0"/>
      </c:bar3DChart>
      <c:catAx>
        <c:axId val="107608320"/>
        <c:scaling>
          <c:orientation val="minMax"/>
        </c:scaling>
        <c:axPos val="b"/>
        <c:tickLblPos val="nextTo"/>
        <c:crossAx val="107686144"/>
        <c:crosses val="autoZero"/>
        <c:auto val="1"/>
        <c:lblAlgn val="ctr"/>
        <c:lblOffset val="100"/>
      </c:catAx>
      <c:valAx>
        <c:axId val="107686144"/>
        <c:scaling>
          <c:orientation val="minMax"/>
        </c:scaling>
        <c:axPos val="l"/>
        <c:majorGridlines/>
        <c:numFmt formatCode="General" sourceLinked="1"/>
        <c:tickLblPos val="nextTo"/>
        <c:crossAx val="10760832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hape val="box"/>
        <c:axId val="82091392"/>
        <c:axId val="82097280"/>
        <c:axId val="0"/>
      </c:bar3DChart>
      <c:catAx>
        <c:axId val="82091392"/>
        <c:scaling>
          <c:orientation val="minMax"/>
        </c:scaling>
        <c:axPos val="b"/>
        <c:numFmt formatCode="General" sourceLinked="1"/>
        <c:tickLblPos val="nextTo"/>
        <c:crossAx val="82097280"/>
        <c:crosses val="autoZero"/>
        <c:auto val="1"/>
        <c:lblAlgn val="ctr"/>
        <c:lblOffset val="100"/>
      </c:catAx>
      <c:valAx>
        <c:axId val="82097280"/>
        <c:scaling>
          <c:orientation val="minMax"/>
        </c:scaling>
        <c:axPos val="l"/>
        <c:majorGridlines/>
        <c:numFmt formatCode="General" sourceLinked="1"/>
        <c:tickLblPos val="nextTo"/>
        <c:crossAx val="8209139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Лист1!$D$141:$D$143</c:f>
              <c:strCache>
                <c:ptCount val="3"/>
                <c:pt idx="0">
                  <c:v>марина</c:v>
                </c:pt>
                <c:pt idx="1">
                  <c:v>кристина</c:v>
                </c:pt>
                <c:pt idx="2">
                  <c:v>вася</c:v>
                </c:pt>
              </c:strCache>
            </c:strRef>
          </c:cat>
          <c:val>
            <c:numRef>
              <c:f>Лист1!$E$141:$E$143</c:f>
              <c:numCache>
                <c:formatCode>General</c:formatCode>
                <c:ptCount val="3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</c:numCache>
            </c:numRef>
          </c:val>
        </c:ser>
        <c:shape val="box"/>
        <c:axId val="49925504"/>
        <c:axId val="92695168"/>
        <c:axId val="0"/>
      </c:bar3DChart>
      <c:catAx>
        <c:axId val="49925504"/>
        <c:scaling>
          <c:orientation val="minMax"/>
        </c:scaling>
        <c:axPos val="b"/>
        <c:tickLblPos val="nextTo"/>
        <c:crossAx val="92695168"/>
        <c:crosses val="autoZero"/>
        <c:auto val="1"/>
        <c:lblAlgn val="ctr"/>
        <c:lblOffset val="100"/>
      </c:catAx>
      <c:valAx>
        <c:axId val="92695168"/>
        <c:scaling>
          <c:orientation val="minMax"/>
        </c:scaling>
        <c:axPos val="l"/>
        <c:majorGridlines/>
        <c:numFmt formatCode="General" sourceLinked="1"/>
        <c:tickLblPos val="nextTo"/>
        <c:crossAx val="499255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Лист1!$O$142</c:f>
              <c:strCache>
                <c:ptCount val="1"/>
                <c:pt idx="0">
                  <c:v>вася</c:v>
                </c:pt>
              </c:strCache>
            </c:strRef>
          </c:tx>
          <c:val>
            <c:numRef>
              <c:f>Лист1!$P$142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hape val="box"/>
        <c:axId val="49449216"/>
        <c:axId val="49763840"/>
        <c:axId val="0"/>
      </c:bar3DChart>
      <c:catAx>
        <c:axId val="49449216"/>
        <c:scaling>
          <c:orientation val="minMax"/>
        </c:scaling>
        <c:axPos val="b"/>
        <c:tickLblPos val="nextTo"/>
        <c:crossAx val="49763840"/>
        <c:crosses val="autoZero"/>
        <c:auto val="1"/>
        <c:lblAlgn val="ctr"/>
        <c:lblOffset val="100"/>
      </c:catAx>
      <c:valAx>
        <c:axId val="49763840"/>
        <c:scaling>
          <c:orientation val="minMax"/>
        </c:scaling>
        <c:axPos val="l"/>
        <c:majorGridlines/>
        <c:numFmt formatCode="General" sourceLinked="1"/>
        <c:tickLblPos val="nextTo"/>
        <c:crossAx val="4944921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Лист1!$E$158:$E$162</c:f>
              <c:strCache>
                <c:ptCount val="5"/>
                <c:pt idx="0">
                  <c:v>катя</c:v>
                </c:pt>
                <c:pt idx="1">
                  <c:v>милана</c:v>
                </c:pt>
                <c:pt idx="2">
                  <c:v>настя</c:v>
                </c:pt>
                <c:pt idx="3">
                  <c:v>юля</c:v>
                </c:pt>
                <c:pt idx="4">
                  <c:v>аня</c:v>
                </c:pt>
              </c:strCache>
            </c:strRef>
          </c:cat>
          <c:val>
            <c:numRef>
              <c:f>Лист1!$F$158:$F$162</c:f>
              <c:numCache>
                <c:formatCode>General</c:formatCode>
                <c:ptCount val="5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0.2</c:v>
                </c:pt>
              </c:numCache>
            </c:numRef>
          </c:val>
        </c:ser>
        <c:shape val="box"/>
        <c:axId val="51433856"/>
        <c:axId val="51435392"/>
        <c:axId val="0"/>
      </c:bar3DChart>
      <c:catAx>
        <c:axId val="51433856"/>
        <c:scaling>
          <c:orientation val="minMax"/>
        </c:scaling>
        <c:axPos val="b"/>
        <c:tickLblPos val="nextTo"/>
        <c:crossAx val="51435392"/>
        <c:crosses val="autoZero"/>
        <c:auto val="1"/>
        <c:lblAlgn val="ctr"/>
        <c:lblOffset val="100"/>
      </c:catAx>
      <c:valAx>
        <c:axId val="51435392"/>
        <c:scaling>
          <c:orientation val="minMax"/>
        </c:scaling>
        <c:axPos val="l"/>
        <c:majorGridlines/>
        <c:numFmt formatCode="General" sourceLinked="1"/>
        <c:tickLblPos val="nextTo"/>
        <c:crossAx val="514338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Лист1!$Q$159:$Q$161</c:f>
              <c:strCache>
                <c:ptCount val="3"/>
                <c:pt idx="0">
                  <c:v>масим</c:v>
                </c:pt>
                <c:pt idx="1">
                  <c:v>настя</c:v>
                </c:pt>
                <c:pt idx="2">
                  <c:v>даша</c:v>
                </c:pt>
              </c:strCache>
            </c:strRef>
          </c:cat>
          <c:val>
            <c:numRef>
              <c:f>Лист1!$R$159:$R$161</c:f>
              <c:numCache>
                <c:formatCode>General</c:formatCode>
                <c:ptCount val="3"/>
                <c:pt idx="0">
                  <c:v>0.67</c:v>
                </c:pt>
                <c:pt idx="1">
                  <c:v>0.67</c:v>
                </c:pt>
                <c:pt idx="2">
                  <c:v>1.3</c:v>
                </c:pt>
              </c:numCache>
            </c:numRef>
          </c:val>
        </c:ser>
        <c:shape val="box"/>
        <c:axId val="49420928"/>
        <c:axId val="49804416"/>
        <c:axId val="0"/>
      </c:bar3DChart>
      <c:catAx>
        <c:axId val="49420928"/>
        <c:scaling>
          <c:orientation val="minMax"/>
        </c:scaling>
        <c:axPos val="b"/>
        <c:tickLblPos val="nextTo"/>
        <c:crossAx val="49804416"/>
        <c:crosses val="autoZero"/>
        <c:auto val="1"/>
        <c:lblAlgn val="ctr"/>
        <c:lblOffset val="100"/>
      </c:catAx>
      <c:valAx>
        <c:axId val="49804416"/>
        <c:scaling>
          <c:orientation val="minMax"/>
        </c:scaling>
        <c:axPos val="l"/>
        <c:majorGridlines/>
        <c:numFmt formatCode="General" sourceLinked="1"/>
        <c:tickLblPos val="nextTo"/>
        <c:crossAx val="4942092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Лист1!$A$17:$A$21</c:f>
              <c:strCache>
                <c:ptCount val="5"/>
                <c:pt idx="0">
                  <c:v>слава</c:v>
                </c:pt>
                <c:pt idx="1">
                  <c:v>максим</c:v>
                </c:pt>
                <c:pt idx="2">
                  <c:v>Эрик</c:v>
                </c:pt>
                <c:pt idx="3">
                  <c:v>монполит</c:v>
                </c:pt>
                <c:pt idx="4">
                  <c:v>никита</c:v>
                </c:pt>
              </c:strCache>
            </c:strRef>
          </c:cat>
          <c:val>
            <c:numRef>
              <c:f>Лист1!$B$17:$B$21</c:f>
              <c:numCache>
                <c:formatCode>General</c:formatCode>
                <c:ptCount val="5"/>
                <c:pt idx="0">
                  <c:v>0.16</c:v>
                </c:pt>
                <c:pt idx="1">
                  <c:v>0.5</c:v>
                </c:pt>
                <c:pt idx="2">
                  <c:v>0.16</c:v>
                </c:pt>
                <c:pt idx="3">
                  <c:v>0.16</c:v>
                </c:pt>
                <c:pt idx="4">
                  <c:v>0.16</c:v>
                </c:pt>
              </c:numCache>
            </c:numRef>
          </c:val>
        </c:ser>
        <c:shape val="box"/>
        <c:axId val="81995648"/>
        <c:axId val="81997184"/>
        <c:axId val="0"/>
      </c:bar3DChart>
      <c:catAx>
        <c:axId val="81995648"/>
        <c:scaling>
          <c:orientation val="minMax"/>
        </c:scaling>
        <c:axPos val="b"/>
        <c:tickLblPos val="nextTo"/>
        <c:crossAx val="81997184"/>
        <c:crosses val="autoZero"/>
        <c:auto val="1"/>
        <c:lblAlgn val="ctr"/>
        <c:lblOffset val="100"/>
      </c:catAx>
      <c:valAx>
        <c:axId val="81997184"/>
        <c:scaling>
          <c:orientation val="minMax"/>
        </c:scaling>
        <c:axPos val="l"/>
        <c:majorGridlines/>
        <c:numFmt formatCode="General" sourceLinked="1"/>
        <c:tickLblPos val="nextTo"/>
        <c:crossAx val="8199564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Лист1!$A$33:$A$37</c:f>
              <c:strCache>
                <c:ptCount val="5"/>
                <c:pt idx="0">
                  <c:v>Елезавета0,25</c:v>
                </c:pt>
                <c:pt idx="1">
                  <c:v>настя</c:v>
                </c:pt>
                <c:pt idx="2">
                  <c:v>эльвира</c:v>
                </c:pt>
                <c:pt idx="3">
                  <c:v>лера</c:v>
                </c:pt>
                <c:pt idx="4">
                  <c:v>марина</c:v>
                </c:pt>
              </c:strCache>
            </c:strRef>
          </c:cat>
          <c:val>
            <c:numRef>
              <c:f>Лист1!$B$33:$B$37</c:f>
              <c:numCache>
                <c:formatCode>General</c:formatCode>
                <c:ptCount val="5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0.25</c:v>
                </c:pt>
                <c:pt idx="4">
                  <c:v>0.25</c:v>
                </c:pt>
              </c:numCache>
            </c:numRef>
          </c:val>
        </c:ser>
        <c:shape val="box"/>
        <c:axId val="82004992"/>
        <c:axId val="82031360"/>
        <c:axId val="0"/>
      </c:bar3DChart>
      <c:catAx>
        <c:axId val="82004992"/>
        <c:scaling>
          <c:orientation val="minMax"/>
        </c:scaling>
        <c:axPos val="b"/>
        <c:tickLblPos val="nextTo"/>
        <c:crossAx val="82031360"/>
        <c:crosses val="autoZero"/>
        <c:auto val="1"/>
        <c:lblAlgn val="ctr"/>
        <c:lblOffset val="100"/>
      </c:catAx>
      <c:valAx>
        <c:axId val="82031360"/>
        <c:scaling>
          <c:orientation val="minMax"/>
        </c:scaling>
        <c:axPos val="l"/>
        <c:majorGridlines/>
        <c:numFmt formatCode="General" sourceLinked="1"/>
        <c:tickLblPos val="nextTo"/>
        <c:crossAx val="8200499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Лист1!$L$1:$L$3</c:f>
              <c:strCache>
                <c:ptCount val="3"/>
                <c:pt idx="0">
                  <c:v>никита</c:v>
                </c:pt>
                <c:pt idx="1">
                  <c:v>дима </c:v>
                </c:pt>
                <c:pt idx="2">
                  <c:v>саша</c:v>
                </c:pt>
              </c:strCache>
            </c:strRef>
          </c:cat>
          <c:val>
            <c:numRef>
              <c:f>Лист1!$M$1:$M$3</c:f>
              <c:numCache>
                <c:formatCode>General</c:formatCode>
                <c:ptCount val="3"/>
                <c:pt idx="0">
                  <c:v>0.30000000000000004</c:v>
                </c:pt>
                <c:pt idx="1">
                  <c:v>0.30000000000000004</c:v>
                </c:pt>
                <c:pt idx="2">
                  <c:v>0.30000000000000004</c:v>
                </c:pt>
              </c:numCache>
            </c:numRef>
          </c:val>
        </c:ser>
        <c:shape val="box"/>
        <c:axId val="82641664"/>
        <c:axId val="82643200"/>
        <c:axId val="0"/>
      </c:bar3DChart>
      <c:catAx>
        <c:axId val="82641664"/>
        <c:scaling>
          <c:orientation val="minMax"/>
        </c:scaling>
        <c:axPos val="b"/>
        <c:tickLblPos val="nextTo"/>
        <c:crossAx val="82643200"/>
        <c:crosses val="autoZero"/>
        <c:auto val="1"/>
        <c:lblAlgn val="ctr"/>
        <c:lblOffset val="100"/>
      </c:catAx>
      <c:valAx>
        <c:axId val="82643200"/>
        <c:scaling>
          <c:orientation val="minMax"/>
        </c:scaling>
        <c:axPos val="l"/>
        <c:majorGridlines/>
        <c:numFmt formatCode="General" sourceLinked="1"/>
        <c:tickLblPos val="nextTo"/>
        <c:crossAx val="826416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Лист1!$L$18:$L$19</c:f>
              <c:strCache>
                <c:ptCount val="2"/>
                <c:pt idx="0">
                  <c:v>альбина</c:v>
                </c:pt>
                <c:pt idx="1">
                  <c:v>оля</c:v>
                </c:pt>
              </c:strCache>
            </c:strRef>
          </c:cat>
          <c:val>
            <c:numRef>
              <c:f>Лист1!$M$18:$M$19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shape val="box"/>
        <c:axId val="82680064"/>
        <c:axId val="82685952"/>
        <c:axId val="0"/>
      </c:bar3DChart>
      <c:catAx>
        <c:axId val="82680064"/>
        <c:scaling>
          <c:orientation val="minMax"/>
        </c:scaling>
        <c:axPos val="b"/>
        <c:tickLblPos val="nextTo"/>
        <c:crossAx val="82685952"/>
        <c:crosses val="autoZero"/>
        <c:auto val="1"/>
        <c:lblAlgn val="ctr"/>
        <c:lblOffset val="100"/>
      </c:catAx>
      <c:valAx>
        <c:axId val="82685952"/>
        <c:scaling>
          <c:orientation val="minMax"/>
        </c:scaling>
        <c:axPos val="l"/>
        <c:majorGridlines/>
        <c:numFmt formatCode="General" sourceLinked="1"/>
        <c:tickLblPos val="nextTo"/>
        <c:crossAx val="826800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Лист1!$L$33:$L$35</c:f>
              <c:strCache>
                <c:ptCount val="3"/>
                <c:pt idx="0">
                  <c:v>дима</c:v>
                </c:pt>
                <c:pt idx="1">
                  <c:v>артем</c:v>
                </c:pt>
                <c:pt idx="2">
                  <c:v>ваня</c:v>
                </c:pt>
              </c:strCache>
            </c:strRef>
          </c:cat>
          <c:val>
            <c:numRef>
              <c:f>Лист1!$M$33:$M$35</c:f>
              <c:numCache>
                <c:formatCode>General</c:formatCode>
                <c:ptCount val="3"/>
                <c:pt idx="0">
                  <c:v>0.30000000000000004</c:v>
                </c:pt>
                <c:pt idx="1">
                  <c:v>0.30000000000000004</c:v>
                </c:pt>
                <c:pt idx="2">
                  <c:v>0.30000000000000004</c:v>
                </c:pt>
              </c:numCache>
            </c:numRef>
          </c:val>
        </c:ser>
        <c:shape val="box"/>
        <c:axId val="82698240"/>
        <c:axId val="82699776"/>
        <c:axId val="0"/>
      </c:bar3DChart>
      <c:catAx>
        <c:axId val="82698240"/>
        <c:scaling>
          <c:orientation val="minMax"/>
        </c:scaling>
        <c:axPos val="b"/>
        <c:tickLblPos val="nextTo"/>
        <c:crossAx val="82699776"/>
        <c:crosses val="autoZero"/>
        <c:auto val="1"/>
        <c:lblAlgn val="ctr"/>
        <c:lblOffset val="100"/>
      </c:catAx>
      <c:valAx>
        <c:axId val="82699776"/>
        <c:scaling>
          <c:orientation val="minMax"/>
        </c:scaling>
        <c:axPos val="l"/>
        <c:majorGridlines/>
        <c:numFmt formatCode="General" sourceLinked="1"/>
        <c:tickLblPos val="nextTo"/>
        <c:crossAx val="8269824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Лист1!$M$47</c:f>
              <c:strCache>
                <c:ptCount val="1"/>
                <c:pt idx="0">
                  <c:v>даша</c:v>
                </c:pt>
              </c:strCache>
            </c:strRef>
          </c:tx>
          <c:val>
            <c:numRef>
              <c:f>Лист1!$N$47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hape val="box"/>
        <c:axId val="42026496"/>
        <c:axId val="42028032"/>
        <c:axId val="0"/>
      </c:bar3DChart>
      <c:catAx>
        <c:axId val="42026496"/>
        <c:scaling>
          <c:orientation val="minMax"/>
        </c:scaling>
        <c:axPos val="b"/>
        <c:tickLblPos val="nextTo"/>
        <c:crossAx val="42028032"/>
        <c:crosses val="autoZero"/>
        <c:auto val="1"/>
        <c:lblAlgn val="ctr"/>
        <c:lblOffset val="100"/>
      </c:catAx>
      <c:valAx>
        <c:axId val="42028032"/>
        <c:scaling>
          <c:orientation val="minMax"/>
        </c:scaling>
        <c:axPos val="l"/>
        <c:majorGridlines/>
        <c:numFmt formatCode="General" sourceLinked="1"/>
        <c:tickLblPos val="nextTo"/>
        <c:crossAx val="4202649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5D723-7B55-40C0-B6AC-04A02DAD1DB0}" type="datetimeFigureOut">
              <a:rPr lang="ru-RU" smtClean="0"/>
              <a:t>18.04.2011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84D60-2ED5-4CB1-8756-DD60F5040D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84D60-2ED5-4CB1-8756-DD60F5040D9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6B79B01-4900-4D88-91BC-365A4E2EF03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7EA5E05-880F-43C0-B199-E75867AFF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Вероятность имен 3а и 3б классов (мальчики и девочки)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mtClean="0"/>
              <a:t>Работу выполнила 3 группа: Архипова. Л, Виноградов. В, Русанов. А, Попова. Е, Невретдинов. И,</a:t>
            </a:r>
          </a:p>
          <a:p>
            <a:r>
              <a:rPr lang="ru-RU" smtClean="0"/>
              <a:t> Стырин. П 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апрель 3а и б класса (мальчики)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апрель 3а и б класса(девочки)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Имен нет следует вероятность = 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май 3а и б(мальчики)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Имен нет следует вероятность = 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май 3а и б(девочки)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июнь 3а и б (мальчики)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июнь 3а и </a:t>
            </a:r>
            <a:r>
              <a:rPr lang="ru-RU" dirty="0" smtClean="0"/>
              <a:t>б (девочки)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</a:t>
            </a:r>
            <a:r>
              <a:rPr lang="ru-RU" dirty="0" smtClean="0"/>
              <a:t>июль </a:t>
            </a:r>
            <a:r>
              <a:rPr lang="ru-RU" dirty="0" smtClean="0"/>
              <a:t>3а и </a:t>
            </a:r>
            <a:r>
              <a:rPr lang="ru-RU" dirty="0" smtClean="0"/>
              <a:t>б (мальчики)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июль 3а и </a:t>
            </a:r>
            <a:r>
              <a:rPr lang="ru-RU" dirty="0" smtClean="0"/>
              <a:t>б (девочки)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Имен нет следует вероятность = 0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август 3а и б(мальчики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Имен нет следует вероятность = 0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</a:t>
            </a:r>
            <a:r>
              <a:rPr lang="ru-RU" dirty="0" smtClean="0"/>
              <a:t>сентябрь3а </a:t>
            </a:r>
            <a:r>
              <a:rPr lang="ru-RU" dirty="0" smtClean="0"/>
              <a:t>и </a:t>
            </a:r>
            <a:r>
              <a:rPr lang="ru-RU" dirty="0" smtClean="0"/>
              <a:t>б (мальчики)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3008313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Вероятность имен 3а класса (мальчики и девочки)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563888" y="260648"/>
          <a:ext cx="5111750" cy="5853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67544" y="404664"/>
          <a:ext cx="2880320" cy="2060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60648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573016"/>
            <a:ext cx="3312368" cy="248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сентябрь3а и </a:t>
            </a:r>
            <a:r>
              <a:rPr lang="ru-RU" dirty="0" smtClean="0"/>
              <a:t>б(девочки)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</a:t>
            </a:r>
            <a:r>
              <a:rPr lang="ru-RU" dirty="0" smtClean="0"/>
              <a:t>октябрь 3а </a:t>
            </a:r>
            <a:r>
              <a:rPr lang="ru-RU" dirty="0" smtClean="0"/>
              <a:t>и </a:t>
            </a:r>
            <a:r>
              <a:rPr lang="ru-RU" dirty="0" smtClean="0"/>
              <a:t>б (мальчики)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октябрь 3а и </a:t>
            </a:r>
            <a:r>
              <a:rPr lang="ru-RU" dirty="0" smtClean="0"/>
              <a:t>б(девочки)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</a:t>
            </a:r>
            <a:r>
              <a:rPr lang="ru-RU" dirty="0" smtClean="0"/>
              <a:t>за ноябрь 3а </a:t>
            </a:r>
            <a:r>
              <a:rPr lang="ru-RU" dirty="0" smtClean="0"/>
              <a:t>и </a:t>
            </a:r>
            <a:r>
              <a:rPr lang="ru-RU" dirty="0" smtClean="0"/>
              <a:t>б(мальчики)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ноябрь 3а и </a:t>
            </a:r>
            <a:r>
              <a:rPr lang="ru-RU" dirty="0" smtClean="0"/>
              <a:t>б(девочки)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</a:t>
            </a:r>
            <a:r>
              <a:rPr lang="ru-RU" dirty="0" smtClean="0"/>
              <a:t>за декабрь 3а </a:t>
            </a:r>
            <a:r>
              <a:rPr lang="ru-RU" dirty="0" smtClean="0"/>
              <a:t>и б(мальчики)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</a:t>
            </a:r>
            <a:r>
              <a:rPr lang="ru-RU" dirty="0" err="1" smtClean="0"/>
              <a:t>декаборь</a:t>
            </a:r>
            <a:r>
              <a:rPr lang="ru-RU" dirty="0" smtClean="0"/>
              <a:t> 3а </a:t>
            </a:r>
            <a:r>
              <a:rPr lang="ru-RU" dirty="0" smtClean="0"/>
              <a:t>и б(девочки)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</a:t>
            </a:r>
            <a:r>
              <a:rPr lang="ru-RU" dirty="0" smtClean="0"/>
              <a:t>3б </a:t>
            </a:r>
            <a:r>
              <a:rPr lang="ru-RU" dirty="0" smtClean="0"/>
              <a:t>класса (мальчики и девочки)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4355976" y="1628800"/>
          <a:ext cx="437423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628800"/>
            <a:ext cx="268829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77072"/>
            <a:ext cx="2699792" cy="2024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января 3а и б (мальчики)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652120" y="2332037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457200" y="1646238"/>
          <a:ext cx="8218488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января 3а и б ( девочки)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11560" y="1484784"/>
          <a:ext cx="799288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февраль 3а и б (мальчики)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февраль 3а и б (девочки)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39552" y="1484784"/>
          <a:ext cx="799288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март 3а и б классов (мальчики)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Вероятность имен за март 3а и б классов (девочки)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161</TotalTime>
  <Words>300</Words>
  <Application>Microsoft Office PowerPoint</Application>
  <PresentationFormat>Экран (4:3)</PresentationFormat>
  <Paragraphs>39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Литейная</vt:lpstr>
      <vt:lpstr>Вероятность имен 3а и 3б классов (мальчики и девочки)</vt:lpstr>
      <vt:lpstr>Вероятность имен 3а класса (мальчики и девочки)</vt:lpstr>
      <vt:lpstr>Вероятность имен 3б класса (мальчики и девочки)</vt:lpstr>
      <vt:lpstr>Вероятность имен за января 3а и б (мальчики)</vt:lpstr>
      <vt:lpstr>Вероятность имен за января 3а и б ( девочки)</vt:lpstr>
      <vt:lpstr>Вероятность имен за февраль 3а и б (мальчики)</vt:lpstr>
      <vt:lpstr>Вероятность имен за февраль 3а и б (девочки)</vt:lpstr>
      <vt:lpstr>Вероятность имен за март 3а и б классов (мальчики)</vt:lpstr>
      <vt:lpstr>Вероятность имен за март 3а и б классов (девочки)</vt:lpstr>
      <vt:lpstr>Вероятность имен за апрель 3а и б класса (мальчики) </vt:lpstr>
      <vt:lpstr>Вероятность имен за апрель 3а и б класса(девочки)</vt:lpstr>
      <vt:lpstr>Вероятность имен за май 3а и б(мальчики)</vt:lpstr>
      <vt:lpstr>Вероятность имен за май 3а и б(девочки)</vt:lpstr>
      <vt:lpstr>Вероятность имен за июнь 3а и б (мальчики)</vt:lpstr>
      <vt:lpstr>Вероятность имен за июнь 3а и б (девочки)</vt:lpstr>
      <vt:lpstr>Вероятность имен за июль 3а и б (мальчики)</vt:lpstr>
      <vt:lpstr>Вероятность имен за июль 3а и б (девочки)</vt:lpstr>
      <vt:lpstr>Вероятность имен за август 3а и б(мальчики</vt:lpstr>
      <vt:lpstr>Вероятность имен за сентябрь3а и б (мальчики)</vt:lpstr>
      <vt:lpstr>Вероятность имен за сентябрь3а и б(девочки)</vt:lpstr>
      <vt:lpstr>Вероятность имен за октябрь 3а и б (мальчики)</vt:lpstr>
      <vt:lpstr>Вероятность имен за октябрь 3а и б(девочки)</vt:lpstr>
      <vt:lpstr>Вероятность имен за ноябрь 3а и б(мальчики)</vt:lpstr>
      <vt:lpstr>Вероятность имен за ноябрь 3а и б(девочки)</vt:lpstr>
      <vt:lpstr>Вероятность имен за декабрь 3а и б(мальчики)</vt:lpstr>
      <vt:lpstr>Вероятность имен за декаборь 3а и б(девочки)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Pavel</dc:creator>
  <cp:lastModifiedBy>Pavel</cp:lastModifiedBy>
  <cp:revision>19</cp:revision>
  <dcterms:created xsi:type="dcterms:W3CDTF">2011-04-17T07:47:12Z</dcterms:created>
  <dcterms:modified xsi:type="dcterms:W3CDTF">2011-04-18T12:07:30Z</dcterms:modified>
</cp:coreProperties>
</file>