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5" r:id="rId3"/>
    <p:sldId id="276" r:id="rId4"/>
    <p:sldId id="257" r:id="rId5"/>
    <p:sldId id="258" r:id="rId6"/>
    <p:sldId id="269" r:id="rId7"/>
    <p:sldId id="259" r:id="rId8"/>
    <p:sldId id="260" r:id="rId9"/>
    <p:sldId id="274" r:id="rId10"/>
    <p:sldId id="261" r:id="rId11"/>
    <p:sldId id="270" r:id="rId12"/>
    <p:sldId id="263" r:id="rId13"/>
    <p:sldId id="264" r:id="rId14"/>
    <p:sldId id="271" r:id="rId15"/>
    <p:sldId id="265" r:id="rId16"/>
    <p:sldId id="272" r:id="rId17"/>
    <p:sldId id="266" r:id="rId18"/>
    <p:sldId id="267" r:id="rId19"/>
    <p:sldId id="273" r:id="rId20"/>
    <p:sldId id="262" r:id="rId21"/>
    <p:sldId id="26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40" autoAdjust="0"/>
  </p:normalViewPr>
  <p:slideViewPr>
    <p:cSldViewPr>
      <p:cViewPr>
        <p:scale>
          <a:sx n="70" d="100"/>
          <a:sy n="70" d="100"/>
        </p:scale>
        <p:origin x="-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852EA0-D86C-4486-8FA2-B53FF38815DE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19FCBC-B434-4C5C-BAC3-E8F962BDA0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F8DF4-A851-43B2-B71D-9C37CBBFB0F4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B951A6-F635-418B-84BA-8DC359AB0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/см источник №1/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B951A6-F635-418B-84BA-8DC359AB038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B951A6-F635-418B-84BA-8DC359AB038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7CB8C4C-B299-4ED4-9F9C-E6C3CFBD814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A96A32F-01B7-4B00-882F-2FAB9F8F5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CB8C4C-B299-4ED4-9F9C-E6C3CFBD814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96A32F-01B7-4B00-882F-2FAB9F8F5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7CB8C4C-B299-4ED4-9F9C-E6C3CFBD814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A96A32F-01B7-4B00-882F-2FAB9F8F5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CB8C4C-B299-4ED4-9F9C-E6C3CFBD814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96A32F-01B7-4B00-882F-2FAB9F8F5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7CB8C4C-B299-4ED4-9F9C-E6C3CFBD814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A96A32F-01B7-4B00-882F-2FAB9F8F5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CB8C4C-B299-4ED4-9F9C-E6C3CFBD814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96A32F-01B7-4B00-882F-2FAB9F8F5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CB8C4C-B299-4ED4-9F9C-E6C3CFBD814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96A32F-01B7-4B00-882F-2FAB9F8F5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CB8C4C-B299-4ED4-9F9C-E6C3CFBD814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96A32F-01B7-4B00-882F-2FAB9F8F5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7CB8C4C-B299-4ED4-9F9C-E6C3CFBD814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96A32F-01B7-4B00-882F-2FAB9F8F5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CB8C4C-B299-4ED4-9F9C-E6C3CFBD814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96A32F-01B7-4B00-882F-2FAB9F8F5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CB8C4C-B299-4ED4-9F9C-E6C3CFBD814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96A32F-01B7-4B00-882F-2FAB9F8F55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7CB8C4C-B299-4ED4-9F9C-E6C3CFBD814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A96A32F-01B7-4B00-882F-2FAB9F8F5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«молдавский </a:t>
            </a:r>
            <a:br>
              <a:rPr lang="ru-RU" dirty="0" smtClean="0"/>
            </a:br>
            <a:r>
              <a:rPr lang="ru-RU" dirty="0" smtClean="0"/>
              <a:t>национальный праздник «</a:t>
            </a:r>
            <a:r>
              <a:rPr lang="en-US" dirty="0" smtClean="0"/>
              <a:t>M</a:t>
            </a:r>
            <a:r>
              <a:rPr lang="vi-VN" dirty="0" smtClean="0"/>
              <a:t>ărţİş</a:t>
            </a:r>
            <a:r>
              <a:rPr lang="el-GR" dirty="0" smtClean="0"/>
              <a:t>ο</a:t>
            </a:r>
            <a:r>
              <a:rPr lang="en-US" dirty="0" smtClean="0"/>
              <a:t>r</a:t>
            </a:r>
            <a:r>
              <a:rPr lang="ru-RU" dirty="0" smtClean="0"/>
              <a:t>»/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err="1" smtClean="0"/>
              <a:t>Мэрцишор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3000372"/>
            <a:ext cx="5857916" cy="3643338"/>
          </a:xfrm>
        </p:spPr>
        <p:txBody>
          <a:bodyPr>
            <a:normAutofit lnSpcReduction="10000"/>
          </a:bodyPr>
          <a:lstStyle/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Выполнила:</a:t>
            </a:r>
          </a:p>
          <a:p>
            <a:pPr algn="l"/>
            <a:r>
              <a:rPr lang="ru-RU" dirty="0" smtClean="0"/>
              <a:t>ученица 5 класса МОУ «Основная общеобразовательная школа №10 </a:t>
            </a:r>
          </a:p>
          <a:p>
            <a:pPr algn="l"/>
            <a:r>
              <a:rPr lang="ru-RU" dirty="0" smtClean="0"/>
              <a:t>города Вольска Саратовской области» </a:t>
            </a:r>
          </a:p>
          <a:p>
            <a:pPr algn="l"/>
            <a:r>
              <a:rPr lang="ru-RU" dirty="0" err="1" smtClean="0"/>
              <a:t>Харабарь</a:t>
            </a:r>
            <a:r>
              <a:rPr lang="ru-RU" dirty="0" smtClean="0"/>
              <a:t> Марина Олеговна</a:t>
            </a:r>
          </a:p>
          <a:p>
            <a:pPr algn="l"/>
            <a:r>
              <a:rPr lang="ru-RU" dirty="0" smtClean="0"/>
              <a:t>8-9053260685</a:t>
            </a:r>
          </a:p>
          <a:p>
            <a:pPr algn="l"/>
            <a:endParaRPr lang="ru-RU" dirty="0" smtClean="0"/>
          </a:p>
          <a:p>
            <a:pPr algn="ctr"/>
            <a:r>
              <a:rPr lang="ru-RU" sz="1400" dirty="0" smtClean="0"/>
              <a:t>2009</a:t>
            </a:r>
            <a:endParaRPr lang="ru-RU" sz="1400" dirty="0"/>
          </a:p>
        </p:txBody>
      </p:sp>
      <p:pic>
        <p:nvPicPr>
          <p:cNvPr id="1026" name="Picture 2" descr="C:\Documents and Settings\Учитель\Мои документы\Мои рисунки\Поздравления\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63761"/>
            <a:ext cx="2643174" cy="3394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68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/>
              <a:t>Значение красного цвета </a:t>
            </a:r>
            <a:br>
              <a:rPr lang="ru-RU" dirty="0" smtClean="0"/>
            </a:br>
            <a:r>
              <a:rPr lang="ru-RU" dirty="0" smtClean="0"/>
              <a:t>в легенде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43050"/>
            <a:ext cx="7239000" cy="4812686"/>
          </a:xfrm>
        </p:spPr>
        <p:txBody>
          <a:bodyPr>
            <a:normAutofit/>
          </a:bodyPr>
          <a:lstStyle/>
          <a:p>
            <a:r>
              <a:rPr lang="ru-RU" i="1" dirty="0" smtClean="0"/>
              <a:t>Красный цвет символизирует любовь к красоте и память о крови Волшебницы Весны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Рисунок 7" descr="DOCAUZYWN4CAX1LEYFCA7C52YHCAS7M5R4CAPPY2H8CAAV98BPCA60K05ECAP525CECAMBYREZCA6J5PNXCAHPHYMTCAMATI23CADQKG1KCA37OT9GCAWQ1DILCAOS12T5CABSWOZACAK0JFA3CAOOZ5B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3429000"/>
            <a:ext cx="4452201" cy="300039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Значение белого цвета </a:t>
            </a:r>
            <a:br>
              <a:rPr lang="ru-RU" dirty="0" smtClean="0"/>
            </a:br>
            <a:r>
              <a:rPr lang="ru-RU" dirty="0" smtClean="0"/>
              <a:t>в легенде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smtClean="0"/>
              <a:t>Белый</a:t>
            </a: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en-US" i="1" dirty="0" smtClean="0">
                <a:solidFill>
                  <a:srgbClr val="7030A0"/>
                </a:solidFill>
              </a:rPr>
              <a:t>(</a:t>
            </a:r>
            <a:r>
              <a:rPr lang="ru-RU" i="1" dirty="0" smtClean="0">
                <a:solidFill>
                  <a:srgbClr val="7030A0"/>
                </a:solidFill>
              </a:rPr>
              <a:t>а</a:t>
            </a:r>
            <a:r>
              <a:rPr lang="en-US" i="1" dirty="0" err="1" smtClean="0">
                <a:solidFill>
                  <a:srgbClr val="7030A0"/>
                </a:solidFill>
              </a:rPr>
              <a:t>lbe</a:t>
            </a:r>
            <a:r>
              <a:rPr lang="en-US" i="1" dirty="0" smtClean="0">
                <a:solidFill>
                  <a:srgbClr val="7030A0"/>
                </a:solidFill>
              </a:rPr>
              <a:t> [</a:t>
            </a:r>
            <a:r>
              <a:rPr lang="ru-RU" i="1" dirty="0" err="1" smtClean="0">
                <a:solidFill>
                  <a:srgbClr val="7030A0"/>
                </a:solidFill>
              </a:rPr>
              <a:t>албэ</a:t>
            </a:r>
            <a:r>
              <a:rPr lang="en-US" i="1" dirty="0" smtClean="0">
                <a:solidFill>
                  <a:srgbClr val="7030A0"/>
                </a:solidFill>
              </a:rPr>
              <a:t>])</a:t>
            </a:r>
            <a:r>
              <a:rPr lang="ru-RU" i="1" dirty="0" smtClean="0"/>
              <a:t> —символизирует здоровье и чистоту подснежника, первого весеннего цветка</a:t>
            </a:r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endParaRPr lang="ru-RU" i="1" dirty="0" smtClean="0"/>
          </a:p>
          <a:p>
            <a:pPr algn="ctr">
              <a:buNone/>
            </a:pPr>
            <a:r>
              <a:rPr lang="ru-RU" i="1" dirty="0" smtClean="0">
                <a:solidFill>
                  <a:srgbClr val="00B050"/>
                </a:solidFill>
              </a:rPr>
              <a:t>Суть цветовой гаммы: 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B050"/>
                </a:solidFill>
              </a:rPr>
              <a:t>«Снег бывает красным только от любви!»</a:t>
            </a:r>
          </a:p>
          <a:p>
            <a:endParaRPr lang="ru-RU" dirty="0"/>
          </a:p>
        </p:txBody>
      </p:sp>
      <p:pic>
        <p:nvPicPr>
          <p:cNvPr id="4" name="Рисунок 3" descr="подснежни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2928934"/>
            <a:ext cx="3286149" cy="221457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Легенда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sz="3600" b="0" dirty="0" smtClean="0">
                <a:solidFill>
                  <a:srgbClr val="7030A0"/>
                </a:solidFill>
              </a:rPr>
              <a:t>(</a:t>
            </a:r>
            <a:r>
              <a:rPr lang="en-US" sz="3600" b="0" dirty="0" err="1" smtClean="0">
                <a:solidFill>
                  <a:srgbClr val="7030A0"/>
                </a:solidFill>
              </a:rPr>
              <a:t>lezenda</a:t>
            </a:r>
            <a:r>
              <a:rPr lang="en-US" sz="3600" b="0" dirty="0" smtClean="0">
                <a:solidFill>
                  <a:srgbClr val="7030A0"/>
                </a:solidFill>
              </a:rPr>
              <a:t> </a:t>
            </a:r>
            <a:r>
              <a:rPr lang="ru-RU" sz="3600" b="0" dirty="0" smtClean="0">
                <a:solidFill>
                  <a:srgbClr val="7030A0"/>
                </a:solidFill>
              </a:rPr>
              <a:t>[</a:t>
            </a:r>
            <a:r>
              <a:rPr lang="ru-RU" sz="3600" b="0" dirty="0" err="1" smtClean="0">
                <a:solidFill>
                  <a:srgbClr val="7030A0"/>
                </a:solidFill>
              </a:rPr>
              <a:t>лед’енда</a:t>
            </a:r>
            <a:r>
              <a:rPr lang="ru-RU" sz="3600" b="0" dirty="0" smtClean="0">
                <a:solidFill>
                  <a:srgbClr val="7030A0"/>
                </a:solidFill>
              </a:rPr>
              <a:t>])</a:t>
            </a:r>
            <a:r>
              <a:rPr lang="ru-RU" sz="3600" b="0" dirty="0" smtClean="0"/>
              <a:t> </a:t>
            </a:r>
            <a:br>
              <a:rPr lang="ru-RU" sz="3600" b="0" dirty="0" smtClean="0"/>
            </a:br>
            <a:r>
              <a:rPr lang="ru-RU" sz="3600" b="0" dirty="0" smtClean="0"/>
              <a:t>                        </a:t>
            </a:r>
            <a:r>
              <a:rPr lang="ru-RU" dirty="0" smtClean="0"/>
              <a:t>о приходе Весны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«Давным-давно в незапамятные времена  появился </a:t>
            </a:r>
            <a:r>
              <a:rPr lang="ru-RU" dirty="0" smtClean="0">
                <a:solidFill>
                  <a:srgbClr val="7030A0"/>
                </a:solidFill>
              </a:rPr>
              <a:t>на земле (</a:t>
            </a:r>
            <a:r>
              <a:rPr lang="en-US" dirty="0" smtClean="0">
                <a:solidFill>
                  <a:srgbClr val="7030A0"/>
                </a:solidFill>
              </a:rPr>
              <a:t>p</a:t>
            </a:r>
            <a:r>
              <a:rPr lang="ru-RU" dirty="0" smtClean="0">
                <a:solidFill>
                  <a:srgbClr val="7030A0"/>
                </a:solidFill>
              </a:rPr>
              <a:t>е </a:t>
            </a:r>
            <a:r>
              <a:rPr lang="en-US" dirty="0" smtClean="0">
                <a:solidFill>
                  <a:srgbClr val="7030A0"/>
                </a:solidFill>
              </a:rPr>
              <a:t>p</a:t>
            </a:r>
            <a:r>
              <a:rPr lang="vi-VN" dirty="0" smtClean="0">
                <a:solidFill>
                  <a:srgbClr val="7030A0"/>
                </a:solidFill>
              </a:rPr>
              <a:t>ă</a:t>
            </a:r>
            <a:r>
              <a:rPr lang="en-US" dirty="0" smtClean="0">
                <a:solidFill>
                  <a:srgbClr val="7030A0"/>
                </a:solidFill>
              </a:rPr>
              <a:t>m</a:t>
            </a:r>
            <a:r>
              <a:rPr lang="vi-VN" dirty="0" smtClean="0">
                <a:solidFill>
                  <a:srgbClr val="7030A0"/>
                </a:solidFill>
              </a:rPr>
              <a:t>ă</a:t>
            </a:r>
            <a:r>
              <a:rPr lang="en-US" dirty="0" err="1" smtClean="0">
                <a:solidFill>
                  <a:srgbClr val="7030A0"/>
                </a:solidFill>
              </a:rPr>
              <a:t>nt</a:t>
            </a:r>
            <a:r>
              <a:rPr lang="ru-RU" dirty="0" smtClean="0">
                <a:solidFill>
                  <a:srgbClr val="7030A0"/>
                </a:solidFill>
              </a:rPr>
              <a:t> [</a:t>
            </a:r>
            <a:r>
              <a:rPr lang="ru-RU" dirty="0" err="1" smtClean="0">
                <a:solidFill>
                  <a:srgbClr val="7030A0"/>
                </a:solidFill>
              </a:rPr>
              <a:t>пе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пэмынт</a:t>
            </a:r>
            <a:r>
              <a:rPr lang="ru-RU" dirty="0" smtClean="0">
                <a:solidFill>
                  <a:srgbClr val="7030A0"/>
                </a:solidFill>
              </a:rPr>
              <a:t>]) </a:t>
            </a:r>
            <a:r>
              <a:rPr lang="ru-RU" dirty="0" smtClean="0"/>
              <a:t>хрупкий </a:t>
            </a:r>
            <a:r>
              <a:rPr lang="ru-RU" dirty="0" smtClean="0">
                <a:solidFill>
                  <a:srgbClr val="7030A0"/>
                </a:solidFill>
              </a:rPr>
              <a:t>цветок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7030A0"/>
                </a:solidFill>
              </a:rPr>
              <a:t>(</a:t>
            </a:r>
            <a:r>
              <a:rPr lang="en-US" dirty="0" err="1" smtClean="0">
                <a:solidFill>
                  <a:srgbClr val="7030A0"/>
                </a:solidFill>
              </a:rPr>
              <a:t>floare</a:t>
            </a:r>
            <a:r>
              <a:rPr lang="ru-RU" dirty="0" smtClean="0">
                <a:solidFill>
                  <a:srgbClr val="7030A0"/>
                </a:solidFill>
              </a:rPr>
              <a:t> [</a:t>
            </a:r>
            <a:r>
              <a:rPr lang="ru-RU" dirty="0" err="1" smtClean="0">
                <a:solidFill>
                  <a:srgbClr val="7030A0"/>
                </a:solidFill>
              </a:rPr>
              <a:t>флоаре</a:t>
            </a:r>
            <a:r>
              <a:rPr lang="ru-RU" dirty="0" smtClean="0">
                <a:solidFill>
                  <a:srgbClr val="7030A0"/>
                </a:solidFill>
              </a:rPr>
              <a:t>])</a:t>
            </a:r>
            <a:r>
              <a:rPr lang="ru-RU" dirty="0" smtClean="0"/>
              <a:t> с белоснежными лепестками </a:t>
            </a:r>
          </a:p>
          <a:p>
            <a:pPr>
              <a:buNone/>
            </a:pPr>
            <a:r>
              <a:rPr lang="ru-RU" dirty="0" smtClean="0"/>
              <a:t>   по имени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7030A0"/>
                </a:solidFill>
              </a:rPr>
              <a:t>Подснежник (</a:t>
            </a:r>
            <a:r>
              <a:rPr lang="en-US" dirty="0" err="1" smtClean="0">
                <a:solidFill>
                  <a:srgbClr val="7030A0"/>
                </a:solidFill>
              </a:rPr>
              <a:t>Ciocel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                    [</a:t>
            </a:r>
            <a:r>
              <a:rPr lang="ru-RU" dirty="0" err="1" smtClean="0">
                <a:solidFill>
                  <a:srgbClr val="7030A0"/>
                </a:solidFill>
              </a:rPr>
              <a:t>Гиочэл</a:t>
            </a:r>
            <a:r>
              <a:rPr lang="ru-RU" dirty="0" smtClean="0">
                <a:solidFill>
                  <a:srgbClr val="7030A0"/>
                </a:solidFill>
              </a:rPr>
              <a:t>])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Рисунок 6" descr="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3643314"/>
            <a:ext cx="2786082" cy="2571768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4563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lnSpc>
                <a:spcPct val="220000"/>
              </a:lnSpc>
              <a:buNone/>
            </a:pPr>
            <a:endParaRPr lang="ru-RU" sz="5100" dirty="0" smtClean="0"/>
          </a:p>
          <a:p>
            <a:pPr>
              <a:lnSpc>
                <a:spcPct val="220000"/>
              </a:lnSpc>
              <a:buNone/>
            </a:pPr>
            <a:endParaRPr lang="ru-RU" sz="5100" dirty="0" smtClean="0"/>
          </a:p>
          <a:p>
            <a:pPr>
              <a:lnSpc>
                <a:spcPct val="220000"/>
              </a:lnSpc>
              <a:buNone/>
            </a:pPr>
            <a:r>
              <a:rPr lang="ru-RU" sz="9600" dirty="0" smtClean="0"/>
              <a:t>    Вырос он на голом </a:t>
            </a:r>
            <a:r>
              <a:rPr lang="ru-RU" sz="9600" dirty="0" err="1" smtClean="0"/>
              <a:t>когосоре</a:t>
            </a:r>
            <a:r>
              <a:rPr lang="ru-RU" sz="9600" dirty="0" smtClean="0"/>
              <a:t>, </a:t>
            </a:r>
          </a:p>
          <a:p>
            <a:pPr>
              <a:lnSpc>
                <a:spcPct val="220000"/>
              </a:lnSpc>
              <a:buNone/>
            </a:pPr>
            <a:r>
              <a:rPr lang="ru-RU" sz="9600" dirty="0" smtClean="0"/>
              <a:t>               когда </a:t>
            </a:r>
            <a:r>
              <a:rPr lang="ru-RU" sz="9600" dirty="0" smtClean="0">
                <a:solidFill>
                  <a:srgbClr val="7030A0"/>
                </a:solidFill>
              </a:rPr>
              <a:t>солнце (</a:t>
            </a:r>
            <a:r>
              <a:rPr lang="en-US" sz="9600" dirty="0" err="1" smtClean="0">
                <a:solidFill>
                  <a:srgbClr val="7030A0"/>
                </a:solidFill>
              </a:rPr>
              <a:t>soare</a:t>
            </a:r>
            <a:r>
              <a:rPr lang="ru-RU" sz="9600" dirty="0" smtClean="0">
                <a:solidFill>
                  <a:srgbClr val="7030A0"/>
                </a:solidFill>
              </a:rPr>
              <a:t> </a:t>
            </a:r>
            <a:r>
              <a:rPr lang="en-US" sz="9600" dirty="0" smtClean="0">
                <a:solidFill>
                  <a:srgbClr val="7030A0"/>
                </a:solidFill>
              </a:rPr>
              <a:t>[</a:t>
            </a:r>
            <a:r>
              <a:rPr lang="en-US" sz="9600" dirty="0" err="1" smtClean="0">
                <a:solidFill>
                  <a:srgbClr val="7030A0"/>
                </a:solidFill>
              </a:rPr>
              <a:t>coape</a:t>
            </a:r>
            <a:r>
              <a:rPr lang="en-US" sz="9600" dirty="0" smtClean="0">
                <a:solidFill>
                  <a:srgbClr val="7030A0"/>
                </a:solidFill>
              </a:rPr>
              <a:t>])</a:t>
            </a:r>
            <a:r>
              <a:rPr lang="ru-RU" sz="9600" dirty="0" smtClean="0">
                <a:solidFill>
                  <a:srgbClr val="7030A0"/>
                </a:solidFill>
              </a:rPr>
              <a:t> </a:t>
            </a:r>
          </a:p>
          <a:p>
            <a:pPr>
              <a:lnSpc>
                <a:spcPct val="220000"/>
              </a:lnSpc>
              <a:buNone/>
            </a:pPr>
            <a:r>
              <a:rPr lang="ru-RU" sz="9600" dirty="0" smtClean="0"/>
              <a:t>                       впервые пронзило золотыми </a:t>
            </a:r>
          </a:p>
          <a:p>
            <a:pPr>
              <a:lnSpc>
                <a:spcPct val="220000"/>
              </a:lnSpc>
              <a:buNone/>
            </a:pPr>
            <a:r>
              <a:rPr lang="ru-RU" sz="9600" dirty="0" smtClean="0"/>
              <a:t>                              стрелами своих лучей седые </a:t>
            </a:r>
          </a:p>
          <a:p>
            <a:pPr>
              <a:lnSpc>
                <a:spcPct val="220000"/>
              </a:lnSpc>
              <a:buNone/>
            </a:pPr>
            <a:r>
              <a:rPr lang="ru-RU" sz="9600" dirty="0" smtClean="0"/>
              <a:t>                                                      снежные тучи. </a:t>
            </a:r>
          </a:p>
          <a:p>
            <a:pPr>
              <a:buNone/>
            </a:pPr>
            <a:r>
              <a:rPr lang="ru-RU" sz="7400" dirty="0" smtClean="0"/>
              <a:t>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Documents and Settings\Учитель\Мои документы\Мои рисунки\Поздравления\g1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14290"/>
            <a:ext cx="3143262" cy="3164217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CCAC8VAOBCANSEK3JCAEM8DQ8CAHL6ISBCAORZFS6CAX73TATCA8H6YG3CA3ZB1IUCASNGWC4CABMJ3H9CA8PQ3Z3CAZFBRE3CAAXHRY1CA09JFANCAN4GASACA6Y5B00CA6MCLDLCAP3X1B6CASC1XC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1" y="3340753"/>
            <a:ext cx="3000395" cy="30886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571472" y="714356"/>
            <a:ext cx="70009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None/>
            </a:pPr>
            <a:r>
              <a:rPr lang="ru-RU" sz="2400" dirty="0" smtClean="0"/>
              <a:t>Маленького </a:t>
            </a:r>
            <a:r>
              <a:rPr lang="ru-RU" sz="2400" dirty="0" err="1" smtClean="0"/>
              <a:t>Гиочела</a:t>
            </a:r>
            <a:endParaRPr lang="ru-RU" sz="2400" dirty="0" smtClean="0"/>
          </a:p>
          <a:p>
            <a:pPr>
              <a:lnSpc>
                <a:spcPct val="200000"/>
              </a:lnSpc>
              <a:buNone/>
            </a:pPr>
            <a:r>
              <a:rPr lang="ru-RU" sz="2400" dirty="0" smtClean="0"/>
              <a:t>                    оберегала от стужи</a:t>
            </a:r>
          </a:p>
          <a:p>
            <a:pPr>
              <a:lnSpc>
                <a:spcPct val="200000"/>
              </a:lnSpc>
              <a:buNone/>
            </a:pPr>
            <a:r>
              <a:rPr lang="ru-RU" sz="2400" dirty="0" smtClean="0"/>
              <a:t>                               красивая и добрая </a:t>
            </a:r>
          </a:p>
          <a:p>
            <a:pPr>
              <a:lnSpc>
                <a:spcPct val="200000"/>
              </a:lnSpc>
              <a:buNone/>
            </a:pPr>
            <a:r>
              <a:rPr lang="ru-RU" sz="2400" dirty="0" smtClean="0"/>
              <a:t>                                        волшебница </a:t>
            </a:r>
            <a:r>
              <a:rPr lang="ru-RU" sz="2400" dirty="0" smtClean="0">
                <a:solidFill>
                  <a:srgbClr val="7030A0"/>
                </a:solidFill>
              </a:rPr>
              <a:t>Весна                                         </a:t>
            </a:r>
          </a:p>
          <a:p>
            <a:pPr>
              <a:lnSpc>
                <a:spcPct val="200000"/>
              </a:lnSpc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                                            (Т</a:t>
            </a:r>
            <a:r>
              <a:rPr lang="en-US" sz="2400" dirty="0" err="1" smtClean="0">
                <a:solidFill>
                  <a:srgbClr val="7030A0"/>
                </a:solidFill>
              </a:rPr>
              <a:t>oamn</a:t>
            </a:r>
            <a:r>
              <a:rPr lang="vi-VN" sz="2400" dirty="0" smtClean="0">
                <a:solidFill>
                  <a:srgbClr val="7030A0"/>
                </a:solidFill>
              </a:rPr>
              <a:t>ă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vi-VN" sz="2400" dirty="0" smtClean="0">
                <a:solidFill>
                  <a:srgbClr val="7030A0"/>
                </a:solidFill>
              </a:rPr>
              <a:t>[</a:t>
            </a:r>
            <a:r>
              <a:rPr lang="ru-RU" sz="2400" dirty="0" smtClean="0">
                <a:solidFill>
                  <a:srgbClr val="7030A0"/>
                </a:solidFill>
              </a:rPr>
              <a:t>Т</a:t>
            </a:r>
            <a:r>
              <a:rPr lang="en-US" sz="2400" dirty="0" err="1" smtClean="0">
                <a:solidFill>
                  <a:srgbClr val="7030A0"/>
                </a:solidFill>
              </a:rPr>
              <a:t>oa</a:t>
            </a:r>
            <a:r>
              <a:rPr lang="ru-RU" sz="2400" dirty="0" err="1" smtClean="0">
                <a:solidFill>
                  <a:srgbClr val="7030A0"/>
                </a:solidFill>
              </a:rPr>
              <a:t>мнэ</a:t>
            </a:r>
            <a:r>
              <a:rPr lang="vi-VN" sz="2400" dirty="0" smtClean="0">
                <a:solidFill>
                  <a:srgbClr val="7030A0"/>
                </a:solidFill>
              </a:rPr>
              <a:t>])</a:t>
            </a:r>
            <a:r>
              <a:rPr lang="ru-RU" sz="2400" dirty="0" smtClean="0">
                <a:solidFill>
                  <a:srgbClr val="7030A0"/>
                </a:solidFill>
              </a:rPr>
              <a:t>. 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85728"/>
            <a:ext cx="6643734" cy="11190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pPr>
              <a:lnSpc>
                <a:spcPct val="150000"/>
              </a:lnSpc>
            </a:pPr>
            <a:r>
              <a:rPr lang="ru-RU" sz="2400" dirty="0" smtClean="0"/>
              <a:t>Прослышал об отважном цветке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           злобный </a:t>
            </a:r>
            <a:r>
              <a:rPr lang="ru-RU" sz="2400" dirty="0" smtClean="0">
                <a:solidFill>
                  <a:srgbClr val="7030A0"/>
                </a:solidFill>
              </a:rPr>
              <a:t>вихрь</a:t>
            </a:r>
            <a:r>
              <a:rPr lang="vi-VN" sz="2400" dirty="0" smtClean="0">
                <a:solidFill>
                  <a:srgbClr val="7030A0"/>
                </a:solidFill>
              </a:rPr>
              <a:t> (</a:t>
            </a:r>
            <a:r>
              <a:rPr lang="en-US" sz="2400" dirty="0" smtClean="0">
                <a:solidFill>
                  <a:srgbClr val="7030A0"/>
                </a:solidFill>
              </a:rPr>
              <a:t>v</a:t>
            </a:r>
            <a:r>
              <a:rPr lang="vi-VN" sz="2400" dirty="0" smtClean="0">
                <a:solidFill>
                  <a:srgbClr val="7030A0"/>
                </a:solidFill>
              </a:rPr>
              <a:t>ă</a:t>
            </a:r>
            <a:r>
              <a:rPr lang="en-US" sz="2400" dirty="0" err="1" smtClean="0">
                <a:solidFill>
                  <a:srgbClr val="7030A0"/>
                </a:solidFill>
              </a:rPr>
              <a:t>nt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en-US" sz="2400" dirty="0" smtClean="0">
                <a:solidFill>
                  <a:srgbClr val="7030A0"/>
                </a:solidFill>
              </a:rPr>
              <a:t>[</a:t>
            </a:r>
            <a:r>
              <a:rPr lang="ru-RU" sz="2400" dirty="0" err="1" smtClean="0">
                <a:solidFill>
                  <a:srgbClr val="7030A0"/>
                </a:solidFill>
              </a:rPr>
              <a:t>вынт</a:t>
            </a:r>
            <a:r>
              <a:rPr lang="vi-VN" sz="2400" dirty="0" smtClean="0">
                <a:solidFill>
                  <a:srgbClr val="7030A0"/>
                </a:solidFill>
              </a:rPr>
              <a:t>])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7030A0"/>
                </a:solidFill>
              </a:rPr>
              <a:t>                        </a:t>
            </a:r>
            <a:r>
              <a:rPr lang="ru-RU" sz="2400" dirty="0" smtClean="0"/>
              <a:t>-полуночник </a:t>
            </a:r>
            <a:r>
              <a:rPr lang="ru-RU" sz="2400" dirty="0" err="1" smtClean="0"/>
              <a:t>Кривэц</a:t>
            </a:r>
            <a:r>
              <a:rPr lang="ru-RU" sz="24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Он вылетел из своего ледяного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    жилища с намерением заморозить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        храбреца, дерзнувшего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                переступить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                    суровый закон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                       его ледяного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                             царства.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600" dirty="0" smtClean="0"/>
              <a:t>    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86380" y="320040"/>
            <a:ext cx="2412868" cy="3966216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 descr="вихр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4071942"/>
            <a:ext cx="2500330" cy="2357454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SCA0M4L2TCABQM00RCA515GMDCAFEL6BXCAPMJ1ZBCAZZK9VGCASEM54GCA90O0X9CA05YN16CAE4LH8NCA03GS71CA1SK1WHCADR1LS0CA965Z71CAPWFITACA0CWSEKCAOBB9YOCAIVHFY9CA0ZAWL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929066"/>
            <a:ext cx="2286016" cy="23854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642910" y="642918"/>
            <a:ext cx="67151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400" dirty="0" smtClean="0"/>
              <a:t>Свирепый </a:t>
            </a:r>
            <a:r>
              <a:rPr lang="ru-RU" sz="2400" dirty="0" err="1" smtClean="0"/>
              <a:t>Кривэц</a:t>
            </a:r>
            <a:r>
              <a:rPr lang="ru-RU" sz="2400" dirty="0" smtClean="0"/>
              <a:t> </a:t>
            </a:r>
          </a:p>
          <a:p>
            <a:pPr>
              <a:lnSpc>
                <a:spcPct val="200000"/>
              </a:lnSpc>
            </a:pPr>
            <a:r>
              <a:rPr lang="ru-RU" sz="2400" dirty="0" smtClean="0"/>
              <a:t>                вырвал из земли колючий                                                      </a:t>
            </a:r>
          </a:p>
          <a:p>
            <a:pPr>
              <a:lnSpc>
                <a:spcPct val="200000"/>
              </a:lnSpc>
            </a:pPr>
            <a:r>
              <a:rPr lang="ru-RU" sz="2400" dirty="0" smtClean="0"/>
              <a:t>                          шиповник и швырнул его с            </a:t>
            </a:r>
          </a:p>
          <a:p>
            <a:pPr>
              <a:lnSpc>
                <a:spcPct val="200000"/>
              </a:lnSpc>
            </a:pPr>
            <a:r>
              <a:rPr lang="ru-RU" sz="2400" dirty="0" smtClean="0"/>
              <a:t>                                досады в светлую Весну,</a:t>
            </a:r>
          </a:p>
          <a:p>
            <a:pPr>
              <a:lnSpc>
                <a:spcPct val="200000"/>
              </a:lnSpc>
            </a:pPr>
            <a:r>
              <a:rPr lang="ru-RU" sz="2400" dirty="0" smtClean="0"/>
              <a:t>                                        уколов ей мизинец.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85728"/>
            <a:ext cx="750099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/>
              <a:t>Брызнула на землю горячая </a:t>
            </a:r>
          </a:p>
          <a:p>
            <a:r>
              <a:rPr lang="ru-RU" sz="2600" dirty="0" smtClean="0">
                <a:solidFill>
                  <a:srgbClr val="7030A0"/>
                </a:solidFill>
              </a:rPr>
              <a:t>           алая кровь (</a:t>
            </a:r>
            <a:r>
              <a:rPr lang="en-US" sz="2600" dirty="0" smtClean="0">
                <a:solidFill>
                  <a:srgbClr val="7030A0"/>
                </a:solidFill>
              </a:rPr>
              <a:t>s</a:t>
            </a:r>
            <a:r>
              <a:rPr lang="vi-VN" sz="2600" dirty="0" smtClean="0">
                <a:solidFill>
                  <a:srgbClr val="7030A0"/>
                </a:solidFill>
              </a:rPr>
              <a:t>ănze</a:t>
            </a:r>
            <a:r>
              <a:rPr lang="ru-RU" sz="2600" dirty="0" smtClean="0">
                <a:solidFill>
                  <a:srgbClr val="7030A0"/>
                </a:solidFill>
              </a:rPr>
              <a:t> </a:t>
            </a:r>
            <a:r>
              <a:rPr lang="vi-VN" sz="2600" dirty="0" smtClean="0">
                <a:solidFill>
                  <a:srgbClr val="7030A0"/>
                </a:solidFill>
              </a:rPr>
              <a:t>roşe</a:t>
            </a:r>
            <a:r>
              <a:rPr lang="ru-RU" sz="2600" dirty="0" smtClean="0">
                <a:solidFill>
                  <a:srgbClr val="7030A0"/>
                </a:solidFill>
              </a:rPr>
              <a:t> [</a:t>
            </a:r>
            <a:r>
              <a:rPr lang="ru-RU" sz="2600" dirty="0" err="1" smtClean="0">
                <a:solidFill>
                  <a:srgbClr val="7030A0"/>
                </a:solidFill>
              </a:rPr>
              <a:t>сынже</a:t>
            </a:r>
            <a:r>
              <a:rPr lang="ru-RU" sz="2600" dirty="0" smtClean="0">
                <a:solidFill>
                  <a:srgbClr val="7030A0"/>
                </a:solidFill>
              </a:rPr>
              <a:t> </a:t>
            </a:r>
            <a:r>
              <a:rPr lang="ru-RU" sz="2600" dirty="0" err="1" smtClean="0">
                <a:solidFill>
                  <a:srgbClr val="7030A0"/>
                </a:solidFill>
              </a:rPr>
              <a:t>роше</a:t>
            </a:r>
            <a:r>
              <a:rPr lang="ru-RU" sz="2600" dirty="0" smtClean="0">
                <a:solidFill>
                  <a:srgbClr val="7030A0"/>
                </a:solidFill>
              </a:rPr>
              <a:t>]) </a:t>
            </a:r>
          </a:p>
          <a:p>
            <a:r>
              <a:rPr lang="ru-RU" sz="2600" dirty="0" smtClean="0"/>
              <a:t>и обагрила белые лепестки</a:t>
            </a:r>
            <a:endParaRPr lang="ru-RU" sz="2600" dirty="0" smtClean="0">
              <a:solidFill>
                <a:srgbClr val="7030A0"/>
              </a:solidFill>
            </a:endParaRPr>
          </a:p>
          <a:p>
            <a:r>
              <a:rPr lang="ru-RU" sz="2600" dirty="0" smtClean="0"/>
              <a:t>                                      </a:t>
            </a:r>
            <a:r>
              <a:rPr lang="ru-RU" sz="2600" dirty="0" err="1" smtClean="0"/>
              <a:t>Гиочела</a:t>
            </a:r>
            <a:r>
              <a:rPr lang="ru-RU" sz="2600" dirty="0" smtClean="0"/>
              <a:t>. </a:t>
            </a:r>
          </a:p>
          <a:p>
            <a:r>
              <a:rPr lang="ru-RU" sz="2600" dirty="0" smtClean="0"/>
              <a:t>Каждая горячая капля </a:t>
            </a:r>
            <a:r>
              <a:rPr lang="ru-RU" sz="2600" dirty="0" smtClean="0">
                <a:solidFill>
                  <a:srgbClr val="7030A0"/>
                </a:solidFill>
              </a:rPr>
              <a:t>возвращала</a:t>
            </a:r>
            <a:r>
              <a:rPr lang="ru-RU" sz="2600" dirty="0" smtClean="0"/>
              <a:t> этот нежный и хрупкий цветок </a:t>
            </a:r>
            <a:r>
              <a:rPr lang="ru-RU" sz="2600" dirty="0" smtClean="0">
                <a:solidFill>
                  <a:srgbClr val="7030A0"/>
                </a:solidFill>
              </a:rPr>
              <a:t>к</a:t>
            </a:r>
            <a:r>
              <a:rPr lang="ru-RU" sz="2600" dirty="0" smtClean="0"/>
              <a:t> </a:t>
            </a:r>
            <a:r>
              <a:rPr lang="ru-RU" sz="2600" dirty="0" smtClean="0">
                <a:solidFill>
                  <a:srgbClr val="7030A0"/>
                </a:solidFill>
              </a:rPr>
              <a:t>жизни           </a:t>
            </a:r>
          </a:p>
          <a:p>
            <a:r>
              <a:rPr lang="ru-RU" sz="2600" dirty="0" smtClean="0">
                <a:solidFill>
                  <a:srgbClr val="7030A0"/>
                </a:solidFill>
              </a:rPr>
              <a:t>                                            (</a:t>
            </a:r>
            <a:r>
              <a:rPr lang="en-US" sz="2600" dirty="0" err="1" smtClean="0">
                <a:solidFill>
                  <a:srgbClr val="7030A0"/>
                </a:solidFill>
              </a:rPr>
              <a:t>Întoarce</a:t>
            </a:r>
            <a:r>
              <a:rPr lang="ru-RU" sz="2600" dirty="0" smtClean="0">
                <a:solidFill>
                  <a:srgbClr val="7030A0"/>
                </a:solidFill>
              </a:rPr>
              <a:t> </a:t>
            </a:r>
            <a:r>
              <a:rPr lang="en-US" sz="2600" dirty="0" err="1" smtClean="0">
                <a:solidFill>
                  <a:srgbClr val="7030A0"/>
                </a:solidFill>
              </a:rPr>
              <a:t>veaţa</a:t>
            </a:r>
            <a:endParaRPr lang="ru-RU" sz="2600" dirty="0" smtClean="0">
              <a:solidFill>
                <a:srgbClr val="7030A0"/>
              </a:solidFill>
            </a:endParaRPr>
          </a:p>
          <a:p>
            <a:r>
              <a:rPr lang="ru-RU" sz="2600" dirty="0" smtClean="0">
                <a:solidFill>
                  <a:srgbClr val="7030A0"/>
                </a:solidFill>
              </a:rPr>
              <a:t>                                          </a:t>
            </a:r>
            <a:r>
              <a:rPr lang="en-US" sz="2600" dirty="0" smtClean="0">
                <a:solidFill>
                  <a:srgbClr val="7030A0"/>
                </a:solidFill>
              </a:rPr>
              <a:t> </a:t>
            </a:r>
            <a:r>
              <a:rPr lang="ru-RU" sz="2600" dirty="0" smtClean="0">
                <a:solidFill>
                  <a:srgbClr val="7030A0"/>
                </a:solidFill>
              </a:rPr>
              <a:t>   </a:t>
            </a:r>
            <a:r>
              <a:rPr lang="en-US" sz="2600" dirty="0" smtClean="0">
                <a:solidFill>
                  <a:srgbClr val="7030A0"/>
                </a:solidFill>
              </a:rPr>
              <a:t>[</a:t>
            </a:r>
            <a:r>
              <a:rPr lang="ru-RU" sz="2600" dirty="0" err="1" smtClean="0">
                <a:solidFill>
                  <a:srgbClr val="7030A0"/>
                </a:solidFill>
              </a:rPr>
              <a:t>ынтоарчэ</a:t>
            </a:r>
            <a:r>
              <a:rPr lang="ru-RU" sz="2600" dirty="0" smtClean="0">
                <a:solidFill>
                  <a:srgbClr val="7030A0"/>
                </a:solidFill>
              </a:rPr>
              <a:t> </a:t>
            </a:r>
            <a:r>
              <a:rPr lang="ru-RU" sz="2600" dirty="0" err="1" smtClean="0">
                <a:solidFill>
                  <a:srgbClr val="7030A0"/>
                </a:solidFill>
              </a:rPr>
              <a:t>вяца</a:t>
            </a:r>
            <a:r>
              <a:rPr lang="en-US" sz="2600" dirty="0" smtClean="0">
                <a:solidFill>
                  <a:srgbClr val="7030A0"/>
                </a:solidFill>
              </a:rPr>
              <a:t>])</a:t>
            </a:r>
            <a:r>
              <a:rPr lang="ru-RU" sz="2600" dirty="0" smtClean="0">
                <a:solidFill>
                  <a:srgbClr val="7030A0"/>
                </a:solidFill>
              </a:rPr>
              <a:t>.</a:t>
            </a:r>
            <a:endParaRPr lang="ru-RU" sz="2600" dirty="0"/>
          </a:p>
        </p:txBody>
      </p:sp>
      <p:pic>
        <p:nvPicPr>
          <p:cNvPr id="3" name="Рисунок 2" descr="DOCAUZYWN4CAX1LEYFCA7C52YHCAS7M5R4CAPPY2H8CAAV98BPCA60K05ECAP525CECAMBYREZCA6J5PNXCAHPHYMTCAMATI23CADQKG1KCA37OT9GCAWQ1DILCAOS12T5CABSWOZACAK0JFA3CAOOZ5B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344" y="3286124"/>
            <a:ext cx="3859683" cy="285752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500042"/>
            <a:ext cx="600077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3" name="Рисунок 2" descr="подснежник на снегу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3857628"/>
            <a:ext cx="3190170" cy="27860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85852" y="428604"/>
            <a:ext cx="55721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>
                <a:solidFill>
                  <a:schemeClr val="bg1"/>
                </a:solidFill>
              </a:rPr>
              <a:t>Когда к </a:t>
            </a:r>
            <a:r>
              <a:rPr lang="ru-RU" sz="2600" dirty="0" err="1" smtClean="0">
                <a:solidFill>
                  <a:schemeClr val="bg1"/>
                </a:solidFill>
              </a:rPr>
              <a:t>Гиочелу</a:t>
            </a:r>
            <a:r>
              <a:rPr lang="ru-RU" sz="2600" dirty="0" smtClean="0">
                <a:solidFill>
                  <a:schemeClr val="bg1"/>
                </a:solidFill>
              </a:rPr>
              <a:t>                                  </a:t>
            </a:r>
            <a:br>
              <a:rPr lang="ru-RU" sz="2600" dirty="0" smtClean="0">
                <a:solidFill>
                  <a:schemeClr val="bg1"/>
                </a:solidFill>
              </a:rPr>
            </a:br>
            <a:r>
              <a:rPr lang="ru-RU" sz="2600" dirty="0" smtClean="0">
                <a:solidFill>
                  <a:schemeClr val="bg1"/>
                </a:solidFill>
              </a:rPr>
              <a:t>         вернулись       </a:t>
            </a:r>
          </a:p>
          <a:p>
            <a:r>
              <a:rPr lang="ru-RU" sz="2600" dirty="0" smtClean="0">
                <a:solidFill>
                  <a:schemeClr val="bg1"/>
                </a:solidFill>
              </a:rPr>
              <a:t>              </a:t>
            </a:r>
            <a:r>
              <a:rPr lang="ru-RU" sz="2600" dirty="0" smtClean="0">
                <a:solidFill>
                  <a:srgbClr val="FFFF00"/>
                </a:solidFill>
              </a:rPr>
              <a:t>силы (</a:t>
            </a:r>
            <a:r>
              <a:rPr lang="en-US" sz="2600" dirty="0" err="1" smtClean="0">
                <a:solidFill>
                  <a:srgbClr val="FFFF00"/>
                </a:solidFill>
              </a:rPr>
              <a:t>putere</a:t>
            </a:r>
            <a:r>
              <a:rPr lang="ru-RU" sz="2600" dirty="0" smtClean="0">
                <a:solidFill>
                  <a:srgbClr val="FFFF00"/>
                </a:solidFill>
              </a:rPr>
              <a:t> </a:t>
            </a:r>
            <a:r>
              <a:rPr lang="en-US" sz="2600" dirty="0" smtClean="0">
                <a:solidFill>
                  <a:srgbClr val="FFFF00"/>
                </a:solidFill>
              </a:rPr>
              <a:t>[</a:t>
            </a:r>
            <a:r>
              <a:rPr lang="ru-RU" sz="2600" dirty="0" err="1" smtClean="0">
                <a:solidFill>
                  <a:srgbClr val="FFFF00"/>
                </a:solidFill>
              </a:rPr>
              <a:t>пут’эр’э</a:t>
            </a:r>
            <a:r>
              <a:rPr lang="en-US" sz="2600" dirty="0" smtClean="0">
                <a:solidFill>
                  <a:srgbClr val="FFFF00"/>
                </a:solidFill>
              </a:rPr>
              <a:t>])</a:t>
            </a:r>
            <a:r>
              <a:rPr lang="ru-RU" sz="2600" dirty="0" smtClean="0">
                <a:solidFill>
                  <a:schemeClr val="bg1"/>
                </a:solidFill>
              </a:rPr>
              <a:t>, </a:t>
            </a:r>
            <a:br>
              <a:rPr lang="ru-RU" sz="2600" dirty="0" smtClean="0">
                <a:solidFill>
                  <a:schemeClr val="bg1"/>
                </a:solidFill>
              </a:rPr>
            </a:br>
            <a:r>
              <a:rPr lang="ru-RU" sz="2600" dirty="0" smtClean="0">
                <a:solidFill>
                  <a:schemeClr val="bg1"/>
                </a:solidFill>
              </a:rPr>
              <a:t>                он радостно возвестил </a:t>
            </a:r>
            <a:br>
              <a:rPr lang="ru-RU" sz="2600" dirty="0" smtClean="0">
                <a:solidFill>
                  <a:schemeClr val="bg1"/>
                </a:solidFill>
              </a:rPr>
            </a:br>
            <a:r>
              <a:rPr lang="ru-RU" sz="2600" dirty="0" smtClean="0">
                <a:solidFill>
                  <a:schemeClr val="bg1"/>
                </a:solidFill>
              </a:rPr>
              <a:t>                      о приходе Весны»</a:t>
            </a:r>
          </a:p>
          <a:p>
            <a:pPr algn="r"/>
            <a:r>
              <a:rPr lang="ru-RU" sz="1400" dirty="0" smtClean="0">
                <a:solidFill>
                  <a:schemeClr val="bg1"/>
                </a:solidFill>
              </a:rPr>
              <a:t>/рассказ дедушки/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Молодёжный  ансамбль народного  танца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248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Уже 18 лет существует молодёжный ансамбль народного танца, лауреат всесоюзных, всероссийских и международных фестивалей, названный    в честь прекрасной легенды о </a:t>
            </a:r>
            <a:r>
              <a:rPr lang="ru-RU" dirty="0" err="1" smtClean="0"/>
              <a:t>Мэрцишоре</a:t>
            </a:r>
            <a:r>
              <a:rPr lang="ru-RU" dirty="0" smtClean="0"/>
              <a:t>.</a:t>
            </a:r>
          </a:p>
          <a:p>
            <a:pPr algn="r">
              <a:buNone/>
            </a:pPr>
            <a:endParaRPr lang="ru-RU" sz="1400" dirty="0" smtClean="0"/>
          </a:p>
          <a:p>
            <a:pPr algn="r">
              <a:buNone/>
            </a:pPr>
            <a:endParaRPr lang="ru-RU" sz="1400" dirty="0" smtClean="0"/>
          </a:p>
          <a:p>
            <a:pPr algn="r">
              <a:buNone/>
            </a:pPr>
            <a:endParaRPr lang="ru-RU" sz="1400" dirty="0" smtClean="0"/>
          </a:p>
          <a:p>
            <a:pPr algn="r">
              <a:buNone/>
            </a:pPr>
            <a:endParaRPr lang="ru-RU" sz="1400" dirty="0" smtClean="0"/>
          </a:p>
          <a:p>
            <a:pPr algn="r">
              <a:buNone/>
            </a:pPr>
            <a:endParaRPr lang="ru-RU" sz="1400" dirty="0" smtClean="0"/>
          </a:p>
          <a:p>
            <a:pPr algn="r">
              <a:buNone/>
            </a:pPr>
            <a:endParaRPr lang="ru-RU" sz="1400" dirty="0" smtClean="0"/>
          </a:p>
          <a:p>
            <a:pPr algn="r">
              <a:buNone/>
            </a:pPr>
            <a:endParaRPr lang="ru-RU" sz="1400" dirty="0" smtClean="0"/>
          </a:p>
          <a:p>
            <a:pPr algn="r">
              <a:buNone/>
            </a:pPr>
            <a:endParaRPr lang="ru-RU" sz="1400" dirty="0" smtClean="0"/>
          </a:p>
          <a:p>
            <a:pPr algn="r">
              <a:buNone/>
            </a:pPr>
            <a:endParaRPr lang="ru-RU" sz="1400" dirty="0" smtClean="0"/>
          </a:p>
          <a:p>
            <a:pPr algn="r">
              <a:buNone/>
            </a:pPr>
            <a:r>
              <a:rPr lang="ru-RU" sz="1400" dirty="0" smtClean="0"/>
              <a:t>/</a:t>
            </a:r>
            <a:r>
              <a:rPr lang="ru-RU" sz="1400" dirty="0" smtClean="0">
                <a:hlinkClick r:id="rId2" action="ppaction://hlinksldjump"/>
              </a:rPr>
              <a:t>источник №1</a:t>
            </a:r>
            <a:r>
              <a:rPr lang="ru-RU" sz="1400" dirty="0" smtClean="0"/>
              <a:t>/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Documents and Settings\Учитель\Рабочий стол\конкурс презентаций\харабарь\молд та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071943"/>
            <a:ext cx="2143140" cy="2076072"/>
          </a:xfrm>
          <a:prstGeom prst="rect">
            <a:avLst/>
          </a:prstGeom>
          <a:noFill/>
        </p:spPr>
      </p:pic>
      <p:pic>
        <p:nvPicPr>
          <p:cNvPr id="5" name="Рисунок 4" descr="м тан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728" y="4143380"/>
            <a:ext cx="2286017" cy="2024757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24858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3 слайд. </a:t>
            </a:r>
            <a:r>
              <a:rPr lang="ru-RU" dirty="0" smtClean="0"/>
              <a:t>Внимание: важно! /</a:t>
            </a:r>
            <a:r>
              <a:rPr lang="el-GR" dirty="0" smtClean="0"/>
              <a:t> Ι</a:t>
            </a:r>
            <a:r>
              <a:rPr lang="ru-RU" dirty="0" smtClean="0"/>
              <a:t> группа </a:t>
            </a:r>
            <a:r>
              <a:rPr lang="ru-RU" i="1" dirty="0" smtClean="0"/>
              <a:t>слов</a:t>
            </a:r>
          </a:p>
          <a:p>
            <a:pPr>
              <a:buNone/>
            </a:pPr>
            <a:r>
              <a:rPr lang="ru-RU" i="1" dirty="0" smtClean="0"/>
              <a:t>4 слайд. </a:t>
            </a:r>
            <a:r>
              <a:rPr lang="ru-RU" dirty="0" smtClean="0"/>
              <a:t>Визитная карточка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5 слайд. Обоснование выбора </a:t>
            </a:r>
            <a:r>
              <a:rPr lang="ru-RU" dirty="0" smtClean="0"/>
              <a:t>Ι</a:t>
            </a:r>
            <a:r>
              <a:rPr lang="el-GR" dirty="0" smtClean="0"/>
              <a:t>Ι</a:t>
            </a:r>
            <a:r>
              <a:rPr lang="ru-RU" dirty="0" smtClean="0"/>
              <a:t> группы </a:t>
            </a:r>
            <a:r>
              <a:rPr lang="ru-RU" i="1" dirty="0" smtClean="0"/>
              <a:t>слов</a:t>
            </a:r>
          </a:p>
          <a:p>
            <a:pPr>
              <a:buNone/>
            </a:pPr>
            <a:r>
              <a:rPr lang="ru-RU" i="1" dirty="0" smtClean="0"/>
              <a:t>6 слайд. Ключевые слова легенды</a:t>
            </a:r>
          </a:p>
          <a:p>
            <a:pPr>
              <a:buNone/>
            </a:pPr>
            <a:r>
              <a:rPr lang="ru-RU" i="1" dirty="0" smtClean="0"/>
              <a:t>7 слайд.</a:t>
            </a:r>
            <a:r>
              <a:rPr lang="ru-RU" dirty="0" smtClean="0"/>
              <a:t> </a:t>
            </a:r>
            <a:r>
              <a:rPr lang="ru-RU" i="1" dirty="0" smtClean="0"/>
              <a:t>Молдавская национальная традиция</a:t>
            </a:r>
          </a:p>
          <a:p>
            <a:pPr>
              <a:buNone/>
            </a:pPr>
            <a:r>
              <a:rPr lang="ru-RU" i="1" dirty="0" smtClean="0"/>
              <a:t>8 слайд. Понятие «</a:t>
            </a:r>
            <a:r>
              <a:rPr lang="ru-RU" i="1" dirty="0" err="1" smtClean="0"/>
              <a:t>мэрцишор</a:t>
            </a:r>
            <a:r>
              <a:rPr lang="ru-RU" i="1" dirty="0" smtClean="0"/>
              <a:t>»</a:t>
            </a:r>
          </a:p>
          <a:p>
            <a:pPr>
              <a:buNone/>
            </a:pPr>
            <a:r>
              <a:rPr lang="ru-RU" i="1" dirty="0" smtClean="0"/>
              <a:t>9 слайд. Примета, связанная с </a:t>
            </a:r>
            <a:r>
              <a:rPr lang="ru-RU" i="1" dirty="0" err="1" smtClean="0"/>
              <a:t>мэрцишором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10 слайд. Значение красного цвета в легенде </a:t>
            </a:r>
          </a:p>
          <a:p>
            <a:pPr>
              <a:buNone/>
            </a:pPr>
            <a:r>
              <a:rPr lang="ru-RU" i="1" dirty="0" smtClean="0"/>
              <a:t>11 слайд. Значение белого цвета в легенде</a:t>
            </a:r>
          </a:p>
          <a:p>
            <a:pPr>
              <a:buNone/>
            </a:pPr>
            <a:r>
              <a:rPr lang="ru-RU" i="1" dirty="0" smtClean="0"/>
              <a:t>12-18 слайды. Легенда о приходе весны</a:t>
            </a:r>
          </a:p>
          <a:p>
            <a:pPr>
              <a:buNone/>
            </a:pPr>
            <a:r>
              <a:rPr lang="ru-RU" i="1" dirty="0" smtClean="0"/>
              <a:t>19 слайд. Молодёжный ансамбль народного  </a:t>
            </a:r>
          </a:p>
          <a:p>
            <a:pPr>
              <a:buNone/>
            </a:pPr>
            <a:r>
              <a:rPr lang="ru-RU" i="1" dirty="0" smtClean="0"/>
              <a:t>                                                              танца</a:t>
            </a:r>
          </a:p>
          <a:p>
            <a:pPr>
              <a:buNone/>
            </a:pPr>
            <a:r>
              <a:rPr lang="ru-RU" i="1" dirty="0" smtClean="0"/>
              <a:t>20 слайд. Открытка</a:t>
            </a:r>
          </a:p>
          <a:p>
            <a:pPr>
              <a:buNone/>
            </a:pPr>
            <a:r>
              <a:rPr lang="ru-RU" i="1" dirty="0" smtClean="0"/>
              <a:t>21 слайд.</a:t>
            </a:r>
            <a:r>
              <a:rPr lang="ru-RU" dirty="0" smtClean="0"/>
              <a:t> </a:t>
            </a:r>
            <a:r>
              <a:rPr lang="ru-RU" i="1" dirty="0" smtClean="0"/>
              <a:t>Использованные ресурсы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286380" y="357166"/>
            <a:ext cx="3531718" cy="284323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С праздником!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Желаю новых творческих успехов, счастья, любви и всего </a:t>
            </a:r>
            <a:br>
              <a:rPr lang="ru-RU" sz="2000" dirty="0" smtClean="0"/>
            </a:br>
            <a:r>
              <a:rPr lang="ru-RU" sz="2000" dirty="0" smtClean="0"/>
              <a:t>самого-самого </a:t>
            </a:r>
            <a:br>
              <a:rPr lang="ru-RU" sz="2000" dirty="0" smtClean="0"/>
            </a:br>
            <a:r>
              <a:rPr lang="ru-RU" sz="2000" dirty="0" smtClean="0"/>
              <a:t>хорошего! 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5214942" y="3071810"/>
            <a:ext cx="3603156" cy="3357586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r>
              <a:rPr lang="ru-RU" sz="2000" b="1" i="1" dirty="0" smtClean="0"/>
              <a:t>Я пью весенних дней кагор</a:t>
            </a:r>
            <a:br>
              <a:rPr lang="ru-RU" sz="2000" b="1" i="1" dirty="0" smtClean="0"/>
            </a:br>
            <a:endParaRPr lang="ru-RU" sz="2000" b="1" i="1" dirty="0" smtClean="0"/>
          </a:p>
          <a:p>
            <a:r>
              <a:rPr lang="ru-RU" sz="2000" b="1" i="1" dirty="0" smtClean="0"/>
              <a:t>(дни стали чуточку         </a:t>
            </a:r>
          </a:p>
          <a:p>
            <a:r>
              <a:rPr lang="ru-RU" sz="2000" b="1" i="1" dirty="0" smtClean="0"/>
              <a:t>                              теплей),</a:t>
            </a:r>
            <a:br>
              <a:rPr lang="ru-RU" sz="2000" b="1" i="1" dirty="0" smtClean="0"/>
            </a:br>
            <a:endParaRPr lang="ru-RU" sz="2000" b="1" i="1" dirty="0" smtClean="0"/>
          </a:p>
          <a:p>
            <a:r>
              <a:rPr lang="ru-RU" sz="2000" b="1" i="1" dirty="0" smtClean="0"/>
              <a:t>Дарю молдавский                                                                                                                                                  </a:t>
            </a:r>
          </a:p>
          <a:p>
            <a:r>
              <a:rPr lang="ru-RU" sz="2000" b="1" i="1" dirty="0" smtClean="0"/>
              <a:t>                           </a:t>
            </a:r>
            <a:r>
              <a:rPr lang="ru-RU" sz="2000" b="1" i="1" dirty="0" err="1" smtClean="0"/>
              <a:t>мэрцишор</a:t>
            </a:r>
            <a:endParaRPr lang="ru-RU" sz="2000" b="1" i="1" dirty="0" smtClean="0"/>
          </a:p>
          <a:p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 smtClean="0"/>
              <a:t>И обнимаю всех ДРУЗЕЙ!</a:t>
            </a:r>
          </a:p>
          <a:p>
            <a:endParaRPr lang="ru-RU" b="1" i="1" dirty="0"/>
          </a:p>
        </p:txBody>
      </p:sp>
      <p:pic>
        <p:nvPicPr>
          <p:cNvPr id="11" name="Рисунок 10" descr="2 мэрц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2880" y="3143248"/>
            <a:ext cx="2004872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Рисунок 11" descr="мерц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1071546"/>
            <a:ext cx="1785950" cy="19288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 descr="1 мерц.jpg"/>
          <p:cNvPicPr>
            <a:picLocks noGrp="1" noChangeAspect="1"/>
          </p:cNvPicPr>
          <p:nvPr>
            <p:ph type="pic" idx="1"/>
          </p:nvPr>
        </p:nvPicPr>
        <p:blipFill>
          <a:blip r:embed="rId4"/>
          <a:srcRect t="12348" b="12348"/>
          <a:stretch>
            <a:fillRect/>
          </a:stretch>
        </p:blipFill>
        <p:spPr>
          <a:xfrm>
            <a:off x="642910" y="1020428"/>
            <a:ext cx="2000264" cy="19813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Рисунок 12" descr="мерц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48" y="3143248"/>
            <a:ext cx="2000264" cy="2143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Использованные ресурсы: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1. Ресурсы Интернет;</a:t>
            </a:r>
          </a:p>
          <a:p>
            <a:pPr>
              <a:buNone/>
            </a:pPr>
            <a:r>
              <a:rPr lang="ru-RU" dirty="0" smtClean="0"/>
              <a:t>2. Молдавская легенда, которую рассказал дедушка;</a:t>
            </a:r>
          </a:p>
          <a:p>
            <a:pPr>
              <a:buNone/>
            </a:pPr>
            <a:r>
              <a:rPr lang="ru-RU" dirty="0" smtClean="0"/>
              <a:t>3. Языковой материал: помощь мамы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2307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Внимание: важно! </a:t>
            </a:r>
            <a:r>
              <a:rPr lang="el-GR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l-GR" b="0" dirty="0" smtClean="0"/>
              <a:t>Ι</a:t>
            </a:r>
            <a:r>
              <a:rPr lang="ru-RU" b="0" dirty="0" smtClean="0"/>
              <a:t> группа </a:t>
            </a:r>
            <a:r>
              <a:rPr lang="ru-RU" b="0" i="1" dirty="0" smtClean="0"/>
              <a:t>слов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7239000" cy="44554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dirty="0" smtClean="0"/>
              <a:t>В визитной карточке я представляю слова на национальном языке с транскрипцией и переводом на русский. Считаю их ключевыми, ведь по мнению Д.Карнеги, для человека звук его имени является самым важным звуком в человеческой речи. Искренне надеюсь, что моё лингвистическое исследование Вас заинтересует.</a:t>
            </a:r>
          </a:p>
          <a:p>
            <a:pPr>
              <a:buNone/>
            </a:pPr>
            <a:r>
              <a:rPr lang="ru-RU" sz="2400" dirty="0" smtClean="0"/>
              <a:t>    Лингвистический материал: </a:t>
            </a:r>
          </a:p>
          <a:p>
            <a:pPr>
              <a:buNone/>
            </a:pPr>
            <a:r>
              <a:rPr lang="ru-RU" sz="2400" dirty="0" smtClean="0"/>
              <a:t>   я-</a:t>
            </a:r>
            <a:r>
              <a:rPr lang="en-US" sz="2400" dirty="0" err="1" smtClean="0">
                <a:solidFill>
                  <a:srgbClr val="7030A0"/>
                </a:solidFill>
              </a:rPr>
              <a:t>eu</a:t>
            </a:r>
            <a:r>
              <a:rPr lang="ru-RU" sz="2400" dirty="0" smtClean="0">
                <a:solidFill>
                  <a:srgbClr val="7030A0"/>
                </a:solidFill>
              </a:rPr>
              <a:t>, </a:t>
            </a:r>
            <a:r>
              <a:rPr lang="ru-RU" sz="2400" dirty="0" err="1" smtClean="0"/>
              <a:t>молдованка</a:t>
            </a:r>
            <a:r>
              <a:rPr lang="ru-RU" sz="2400" dirty="0" smtClean="0"/>
              <a:t>-</a:t>
            </a:r>
            <a:r>
              <a:rPr lang="en-US" sz="2400" dirty="0" err="1" smtClean="0">
                <a:solidFill>
                  <a:srgbClr val="7030A0"/>
                </a:solidFill>
              </a:rPr>
              <a:t>moldovança</a:t>
            </a:r>
            <a:r>
              <a:rPr lang="ru-RU" sz="2400" dirty="0" smtClean="0">
                <a:solidFill>
                  <a:srgbClr val="7030A0"/>
                </a:solidFill>
              </a:rPr>
              <a:t>, </a:t>
            </a:r>
            <a:r>
              <a:rPr lang="ru-RU" sz="2400" dirty="0" smtClean="0"/>
              <a:t>ученица-</a:t>
            </a:r>
            <a:r>
              <a:rPr lang="en-US" sz="2400" dirty="0" err="1" smtClean="0">
                <a:solidFill>
                  <a:srgbClr val="7030A0"/>
                </a:solidFill>
              </a:rPr>
              <a:t>şc</a:t>
            </a:r>
            <a:r>
              <a:rPr lang="el-GR" sz="2400" dirty="0" smtClean="0">
                <a:solidFill>
                  <a:srgbClr val="7030A0"/>
                </a:solidFill>
              </a:rPr>
              <a:t>ο</a:t>
            </a:r>
            <a:r>
              <a:rPr lang="en-US" sz="2400" dirty="0" err="1" smtClean="0">
                <a:solidFill>
                  <a:srgbClr val="7030A0"/>
                </a:solidFill>
              </a:rPr>
              <a:t>leriţ</a:t>
            </a:r>
            <a:r>
              <a:rPr lang="el-GR" sz="2400" dirty="0" smtClean="0">
                <a:solidFill>
                  <a:srgbClr val="7030A0"/>
                </a:solidFill>
              </a:rPr>
              <a:t>a</a:t>
            </a:r>
            <a:r>
              <a:rPr lang="ru-RU" sz="2400" dirty="0" smtClean="0"/>
              <a:t>,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dirty="0" smtClean="0"/>
              <a:t>класса-</a:t>
            </a:r>
            <a:r>
              <a:rPr lang="ru-RU" sz="2400" dirty="0" smtClean="0">
                <a:solidFill>
                  <a:srgbClr val="7030A0"/>
                </a:solidFill>
              </a:rPr>
              <a:t>с</a:t>
            </a:r>
            <a:r>
              <a:rPr lang="en-US" sz="2400" dirty="0" err="1" smtClean="0">
                <a:solidFill>
                  <a:srgbClr val="7030A0"/>
                </a:solidFill>
              </a:rPr>
              <a:t>lassa</a:t>
            </a:r>
            <a:r>
              <a:rPr lang="ru-RU" sz="2400" dirty="0" smtClean="0">
                <a:solidFill>
                  <a:srgbClr val="7030A0"/>
                </a:solidFill>
              </a:rPr>
              <a:t>, </a:t>
            </a:r>
            <a:r>
              <a:rPr lang="ru-RU" sz="2400" dirty="0" smtClean="0"/>
              <a:t>пятого-</a:t>
            </a:r>
            <a:r>
              <a:rPr lang="ru-RU" sz="2400" dirty="0" smtClean="0">
                <a:solidFill>
                  <a:srgbClr val="7030A0"/>
                </a:solidFill>
              </a:rPr>
              <a:t>с</a:t>
            </a:r>
            <a:r>
              <a:rPr lang="en-US" sz="2400" dirty="0" err="1" smtClean="0">
                <a:solidFill>
                  <a:srgbClr val="7030A0"/>
                </a:solidFill>
              </a:rPr>
              <a:t>uncea</a:t>
            </a:r>
            <a:r>
              <a:rPr lang="ru-RU" sz="2400" dirty="0" smtClean="0">
                <a:solidFill>
                  <a:srgbClr val="7030A0"/>
                </a:solidFill>
              </a:rPr>
              <a:t>,</a:t>
            </a:r>
          </a:p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  </a:t>
            </a:r>
            <a:r>
              <a:rPr lang="ru-RU" sz="2400" dirty="0" smtClean="0"/>
              <a:t> школа-</a:t>
            </a:r>
            <a:r>
              <a:rPr lang="en-US" sz="2400" dirty="0" err="1" smtClean="0">
                <a:solidFill>
                  <a:srgbClr val="7030A0"/>
                </a:solidFill>
              </a:rPr>
              <a:t>şc</a:t>
            </a:r>
            <a:r>
              <a:rPr lang="el-GR" sz="2400" dirty="0" smtClean="0">
                <a:solidFill>
                  <a:srgbClr val="7030A0"/>
                </a:solidFill>
              </a:rPr>
              <a:t>ο</a:t>
            </a:r>
            <a:r>
              <a:rPr lang="en-US" sz="2400" dirty="0" smtClean="0">
                <a:solidFill>
                  <a:srgbClr val="7030A0"/>
                </a:solidFill>
              </a:rPr>
              <a:t>al</a:t>
            </a:r>
            <a:r>
              <a:rPr lang="el-GR" sz="2400" dirty="0" smtClean="0">
                <a:solidFill>
                  <a:srgbClr val="7030A0"/>
                </a:solidFill>
              </a:rPr>
              <a:t>α</a:t>
            </a:r>
            <a:r>
              <a:rPr lang="ru-RU" sz="2400" dirty="0" smtClean="0"/>
              <a:t>;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4" name="Рисунок 3" descr="g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5072074"/>
            <a:ext cx="1524000" cy="1381125"/>
          </a:xfrm>
          <a:prstGeom prst="rect">
            <a:avLst/>
          </a:prstGeom>
        </p:spPr>
      </p:pic>
      <p:sp>
        <p:nvSpPr>
          <p:cNvPr id="5" name="4-конечная звезда 4"/>
          <p:cNvSpPr/>
          <p:nvPr/>
        </p:nvSpPr>
        <p:spPr>
          <a:xfrm flipV="1">
            <a:off x="571472" y="4786322"/>
            <a:ext cx="214314" cy="28575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5000660" cy="642942"/>
          </a:xfrm>
        </p:spPr>
        <p:txBody>
          <a:bodyPr/>
          <a:lstStyle/>
          <a:p>
            <a:pPr algn="ctr"/>
            <a:r>
              <a:rPr lang="ru-RU" dirty="0" smtClean="0"/>
              <a:t>Визитная карточка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00628" y="2928934"/>
            <a:ext cx="4357718" cy="4357718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  Я/</a:t>
            </a:r>
            <a:r>
              <a:rPr lang="en-US" sz="2400" dirty="0" err="1" smtClean="0">
                <a:solidFill>
                  <a:srgbClr val="7030A0"/>
                </a:solidFill>
              </a:rPr>
              <a:t>eu</a:t>
            </a:r>
            <a:r>
              <a:rPr lang="ru-RU" sz="2400" dirty="0" smtClean="0">
                <a:solidFill>
                  <a:srgbClr val="7030A0"/>
                </a:solidFill>
              </a:rPr>
              <a:t> [</a:t>
            </a:r>
            <a:r>
              <a:rPr lang="ru-RU" sz="2400" dirty="0" err="1" smtClean="0">
                <a:solidFill>
                  <a:srgbClr val="7030A0"/>
                </a:solidFill>
              </a:rPr>
              <a:t>еу</a:t>
            </a:r>
            <a:r>
              <a:rPr lang="ru-RU" sz="2400" dirty="0" smtClean="0">
                <a:solidFill>
                  <a:srgbClr val="7030A0"/>
                </a:solidFill>
              </a:rPr>
              <a:t>] –  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  </a:t>
            </a:r>
            <a:r>
              <a:rPr lang="ru-RU" sz="2400" dirty="0" err="1" smtClean="0">
                <a:solidFill>
                  <a:srgbClr val="7030A0"/>
                </a:solidFill>
              </a:rPr>
              <a:t>молдованка</a:t>
            </a:r>
            <a:r>
              <a:rPr lang="ru-RU" sz="2400" dirty="0" smtClean="0">
                <a:solidFill>
                  <a:srgbClr val="7030A0"/>
                </a:solidFill>
              </a:rPr>
              <a:t>/</a:t>
            </a:r>
            <a:r>
              <a:rPr lang="en-US" sz="2400" dirty="0" err="1" smtClean="0">
                <a:solidFill>
                  <a:srgbClr val="7030A0"/>
                </a:solidFill>
              </a:rPr>
              <a:t>moldovança</a:t>
            </a:r>
            <a:r>
              <a:rPr lang="ru-RU" sz="2400" dirty="0" smtClean="0">
                <a:solidFill>
                  <a:srgbClr val="7030A0"/>
                </a:solidFill>
              </a:rPr>
              <a:t>        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                   [</a:t>
            </a:r>
            <a:r>
              <a:rPr lang="ru-RU" sz="2400" dirty="0" err="1" smtClean="0">
                <a:solidFill>
                  <a:srgbClr val="7030A0"/>
                </a:solidFill>
              </a:rPr>
              <a:t>молдованкэ</a:t>
            </a:r>
            <a:r>
              <a:rPr lang="ru-RU" sz="2400" dirty="0" smtClean="0">
                <a:solidFill>
                  <a:srgbClr val="7030A0"/>
                </a:solidFill>
              </a:rPr>
              <a:t>]            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                  - ЗВУЧИТ ГОРДО! </a:t>
            </a:r>
          </a:p>
          <a:p>
            <a:endParaRPr lang="ru-RU" sz="2400" dirty="0" smtClean="0">
              <a:solidFill>
                <a:srgbClr val="7030A0"/>
              </a:solidFill>
            </a:endParaRPr>
          </a:p>
          <a:p>
            <a:r>
              <a:rPr lang="ru-RU" sz="2400" dirty="0" smtClean="0">
                <a:solidFill>
                  <a:srgbClr val="7030A0"/>
                </a:solidFill>
              </a:rPr>
              <a:t>  Ученица/</a:t>
            </a:r>
            <a:r>
              <a:rPr lang="en-US" sz="2400" dirty="0" err="1" smtClean="0">
                <a:solidFill>
                  <a:srgbClr val="7030A0"/>
                </a:solidFill>
              </a:rPr>
              <a:t>şc</a:t>
            </a:r>
            <a:r>
              <a:rPr lang="el-GR" sz="2400" dirty="0" smtClean="0">
                <a:solidFill>
                  <a:srgbClr val="7030A0"/>
                </a:solidFill>
              </a:rPr>
              <a:t>ο</a:t>
            </a:r>
            <a:r>
              <a:rPr lang="en-US" sz="2400" dirty="0" err="1" smtClean="0">
                <a:solidFill>
                  <a:srgbClr val="7030A0"/>
                </a:solidFill>
              </a:rPr>
              <a:t>leriţ</a:t>
            </a:r>
            <a:r>
              <a:rPr lang="el-GR" sz="2400" dirty="0" smtClean="0">
                <a:solidFill>
                  <a:srgbClr val="7030A0"/>
                </a:solidFill>
              </a:rPr>
              <a:t>α</a:t>
            </a:r>
            <a:r>
              <a:rPr lang="ru-RU" sz="2400" dirty="0" smtClean="0">
                <a:solidFill>
                  <a:srgbClr val="7030A0"/>
                </a:solidFill>
              </a:rPr>
              <a:t>    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                    [</a:t>
            </a:r>
            <a:r>
              <a:rPr lang="ru-RU" sz="2400" dirty="0" err="1" smtClean="0">
                <a:solidFill>
                  <a:srgbClr val="7030A0"/>
                </a:solidFill>
              </a:rPr>
              <a:t>школэрица</a:t>
            </a:r>
            <a:r>
              <a:rPr lang="ru-RU" sz="2400" dirty="0" smtClean="0">
                <a:solidFill>
                  <a:srgbClr val="7030A0"/>
                </a:solidFill>
              </a:rPr>
              <a:t>]   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  класса/с</a:t>
            </a:r>
            <a:r>
              <a:rPr lang="en-US" sz="2400" dirty="0" err="1" smtClean="0">
                <a:solidFill>
                  <a:srgbClr val="7030A0"/>
                </a:solidFill>
              </a:rPr>
              <a:t>lassa</a:t>
            </a:r>
            <a:r>
              <a:rPr lang="ru-RU" sz="2400" dirty="0" smtClean="0">
                <a:solidFill>
                  <a:srgbClr val="7030A0"/>
                </a:solidFill>
              </a:rPr>
              <a:t> [класса]  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  пятого/с</a:t>
            </a:r>
            <a:r>
              <a:rPr lang="en-US" sz="2400" dirty="0" err="1" smtClean="0">
                <a:solidFill>
                  <a:srgbClr val="7030A0"/>
                </a:solidFill>
              </a:rPr>
              <a:t>uncea</a:t>
            </a:r>
            <a:r>
              <a:rPr lang="ru-RU" sz="2400" dirty="0" smtClean="0">
                <a:solidFill>
                  <a:srgbClr val="7030A0"/>
                </a:solidFill>
              </a:rPr>
              <a:t> [ч</a:t>
            </a:r>
            <a:r>
              <a:rPr lang="en-US" sz="2400" dirty="0" smtClean="0">
                <a:solidFill>
                  <a:srgbClr val="7030A0"/>
                </a:solidFill>
              </a:rPr>
              <a:t>ú</a:t>
            </a:r>
            <a:r>
              <a:rPr lang="ru-RU" sz="2400" dirty="0" err="1" smtClean="0">
                <a:solidFill>
                  <a:srgbClr val="7030A0"/>
                </a:solidFill>
              </a:rPr>
              <a:t>н’ча</a:t>
            </a:r>
            <a:r>
              <a:rPr lang="ru-RU" sz="2400" dirty="0" smtClean="0">
                <a:solidFill>
                  <a:srgbClr val="7030A0"/>
                </a:solidFill>
              </a:rPr>
              <a:t>]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  школы/</a:t>
            </a:r>
            <a:r>
              <a:rPr lang="en-US" sz="2400" dirty="0" err="1" smtClean="0">
                <a:solidFill>
                  <a:srgbClr val="7030A0"/>
                </a:solidFill>
              </a:rPr>
              <a:t>şc</a:t>
            </a:r>
            <a:r>
              <a:rPr lang="el-GR" sz="2400" dirty="0" smtClean="0">
                <a:solidFill>
                  <a:srgbClr val="7030A0"/>
                </a:solidFill>
              </a:rPr>
              <a:t>οα</a:t>
            </a:r>
            <a:r>
              <a:rPr lang="en-US" sz="2400" dirty="0" smtClean="0">
                <a:solidFill>
                  <a:srgbClr val="7030A0"/>
                </a:solidFill>
              </a:rPr>
              <a:t>l</a:t>
            </a:r>
            <a:r>
              <a:rPr lang="el-GR" sz="2400" dirty="0" smtClean="0">
                <a:solidFill>
                  <a:srgbClr val="7030A0"/>
                </a:solidFill>
              </a:rPr>
              <a:t>α</a:t>
            </a:r>
            <a:r>
              <a:rPr lang="ru-RU" sz="2400" dirty="0" smtClean="0">
                <a:solidFill>
                  <a:srgbClr val="7030A0"/>
                </a:solidFill>
              </a:rPr>
              <a:t>[</a:t>
            </a:r>
            <a:r>
              <a:rPr lang="ru-RU" sz="2400" dirty="0" err="1" smtClean="0">
                <a:solidFill>
                  <a:srgbClr val="7030A0"/>
                </a:solidFill>
              </a:rPr>
              <a:t>шко</a:t>
            </a:r>
            <a:r>
              <a:rPr lang="en-US" sz="2400" dirty="0" smtClean="0">
                <a:solidFill>
                  <a:srgbClr val="7030A0"/>
                </a:solidFill>
              </a:rPr>
              <a:t>á</a:t>
            </a:r>
            <a:r>
              <a:rPr lang="ru-RU" sz="2400" dirty="0" err="1" smtClean="0">
                <a:solidFill>
                  <a:srgbClr val="7030A0"/>
                </a:solidFill>
              </a:rPr>
              <a:t>ла</a:t>
            </a:r>
            <a:r>
              <a:rPr lang="ru-RU" sz="2400" dirty="0" smtClean="0">
                <a:solidFill>
                  <a:srgbClr val="7030A0"/>
                </a:solidFill>
              </a:rPr>
              <a:t>]   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  №/</a:t>
            </a:r>
            <a:r>
              <a:rPr lang="en-US" sz="2400" dirty="0" smtClean="0">
                <a:solidFill>
                  <a:srgbClr val="7030A0"/>
                </a:solidFill>
              </a:rPr>
              <a:t>num</a:t>
            </a:r>
            <a:r>
              <a:rPr lang="vi-VN" sz="2400" dirty="0" smtClean="0">
                <a:solidFill>
                  <a:srgbClr val="7030A0"/>
                </a:solidFill>
              </a:rPr>
              <a:t>ăr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vi-VN" sz="2400" dirty="0" smtClean="0">
                <a:solidFill>
                  <a:srgbClr val="7030A0"/>
                </a:solidFill>
              </a:rPr>
              <a:t>[</a:t>
            </a:r>
            <a:r>
              <a:rPr lang="ru-RU" sz="2400" dirty="0" err="1" smtClean="0">
                <a:solidFill>
                  <a:srgbClr val="7030A0"/>
                </a:solidFill>
              </a:rPr>
              <a:t>нумэр</a:t>
            </a:r>
            <a:r>
              <a:rPr lang="vi-VN" sz="2400" dirty="0" smtClean="0">
                <a:solidFill>
                  <a:srgbClr val="7030A0"/>
                </a:solidFill>
              </a:rPr>
              <a:t>]</a:t>
            </a:r>
            <a:endParaRPr lang="ru-RU" sz="2400" dirty="0" smtClean="0">
              <a:solidFill>
                <a:srgbClr val="7030A0"/>
              </a:solidFill>
            </a:endParaRPr>
          </a:p>
          <a:p>
            <a:r>
              <a:rPr lang="ru-RU" sz="2400" dirty="0" smtClean="0">
                <a:solidFill>
                  <a:srgbClr val="7030A0"/>
                </a:solidFill>
              </a:rPr>
              <a:t>  10/</a:t>
            </a:r>
            <a:r>
              <a:rPr lang="ru-RU" sz="2400" dirty="0" err="1" smtClean="0">
                <a:solidFill>
                  <a:srgbClr val="7030A0"/>
                </a:solidFill>
              </a:rPr>
              <a:t>ž</a:t>
            </a:r>
            <a:r>
              <a:rPr lang="en-US" sz="2400" dirty="0" err="1" smtClean="0">
                <a:solidFill>
                  <a:srgbClr val="7030A0"/>
                </a:solidFill>
              </a:rPr>
              <a:t>ece</a:t>
            </a:r>
            <a:r>
              <a:rPr lang="ru-RU" sz="2400" dirty="0" smtClean="0">
                <a:solidFill>
                  <a:srgbClr val="7030A0"/>
                </a:solidFill>
              </a:rPr>
              <a:t> [</a:t>
            </a:r>
            <a:r>
              <a:rPr lang="ru-RU" sz="2400" dirty="0" err="1" smtClean="0">
                <a:solidFill>
                  <a:srgbClr val="7030A0"/>
                </a:solidFill>
              </a:rPr>
              <a:t>з’эч’э</a:t>
            </a:r>
            <a:r>
              <a:rPr lang="ru-RU" sz="2400" dirty="0" smtClean="0">
                <a:solidFill>
                  <a:srgbClr val="7030A0"/>
                </a:solidFill>
              </a:rPr>
              <a:t>]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    </a:t>
            </a:r>
          </a:p>
        </p:txBody>
      </p:sp>
      <p:pic>
        <p:nvPicPr>
          <p:cNvPr id="6" name="Рисунок 5" descr="IMG_001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4662" r="14662"/>
          <a:stretch>
            <a:fillRect/>
          </a:stretch>
        </p:blipFill>
        <p:spPr>
          <a:xfrm>
            <a:off x="5357818" y="383196"/>
            <a:ext cx="3357586" cy="2290529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500174"/>
            <a:ext cx="3643338" cy="42177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Обоснование выбора </a:t>
            </a:r>
            <a:br>
              <a:rPr lang="ru-RU" dirty="0" smtClean="0"/>
            </a:br>
            <a:r>
              <a:rPr lang="ru-RU" dirty="0" smtClean="0"/>
              <a:t>Ι</a:t>
            </a:r>
            <a:r>
              <a:rPr lang="el-GR" dirty="0" smtClean="0"/>
              <a:t>Ι</a:t>
            </a:r>
            <a:r>
              <a:rPr lang="ru-RU" dirty="0" smtClean="0"/>
              <a:t> группы слов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24858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На пороге – зима, а мы уже задумываемся о весеннем тепле. Молдаване в холодный период готовятся к встрече весны: мастерят </a:t>
            </a:r>
            <a:r>
              <a:rPr lang="ru-RU" dirty="0" err="1" smtClean="0"/>
              <a:t>мэрцишоры</a:t>
            </a:r>
            <a:r>
              <a:rPr lang="ru-RU" dirty="0" smtClean="0"/>
              <a:t>. Любой житель Молдавии с восхищением рассказывает об истории их появления и о приметах. Меня заинтересовал вопрос: откуда же появилось понятие «</a:t>
            </a:r>
            <a:r>
              <a:rPr lang="ru-RU" dirty="0" err="1" smtClean="0"/>
              <a:t>мэрцишор</a:t>
            </a:r>
            <a:r>
              <a:rPr lang="ru-RU" dirty="0" smtClean="0"/>
              <a:t>» в молдаванских традициях? Обратимся к национальному фольклору: к легенде о приходе весны. Я постаралась выделить несколько </a:t>
            </a:r>
            <a:r>
              <a:rPr lang="ru-RU" dirty="0" smtClean="0">
                <a:solidFill>
                  <a:srgbClr val="7030A0"/>
                </a:solidFill>
              </a:rPr>
              <a:t>ключевых слов</a:t>
            </a:r>
            <a:r>
              <a:rPr lang="ru-RU" dirty="0" smtClean="0"/>
              <a:t>, тем самым решила познакомить Вас не только с легендой и традициями молдаван, но и с их языком.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320040"/>
            <a:ext cx="6053158" cy="1680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   Ключевые слова    </a:t>
            </a:r>
            <a:br>
              <a:rPr lang="ru-RU" dirty="0" smtClean="0"/>
            </a:br>
            <a:r>
              <a:rPr lang="ru-RU" dirty="0" smtClean="0"/>
              <a:t>    легенды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</a:t>
            </a:r>
          </a:p>
          <a:p>
            <a:pPr>
              <a:buNone/>
            </a:pPr>
            <a:r>
              <a:rPr lang="ru-RU" dirty="0" smtClean="0">
                <a:cs typeface="Arial" pitchFamily="34" charset="0"/>
              </a:rPr>
              <a:t>           </a:t>
            </a:r>
          </a:p>
          <a:p>
            <a:pPr>
              <a:buNone/>
            </a:pPr>
            <a:r>
              <a:rPr lang="ru-RU" dirty="0" smtClean="0">
                <a:cs typeface="Arial" pitchFamily="34" charset="0"/>
              </a:rPr>
              <a:t>                     Лингвистический материал:</a:t>
            </a:r>
          </a:p>
          <a:p>
            <a:pPr>
              <a:buNone/>
            </a:pPr>
            <a:endParaRPr lang="ru-RU" dirty="0" smtClean="0">
              <a:cs typeface="Arial" pitchFamily="34" charset="0"/>
            </a:endParaRPr>
          </a:p>
          <a:p>
            <a:pPr>
              <a:buNone/>
            </a:pPr>
            <a:r>
              <a:rPr lang="ru-RU" dirty="0" smtClean="0">
                <a:cs typeface="Arial" pitchFamily="34" charset="0"/>
              </a:rPr>
              <a:t>   </a:t>
            </a:r>
            <a:r>
              <a:rPr lang="ru-RU" dirty="0" smtClean="0">
                <a:solidFill>
                  <a:srgbClr val="7030A0"/>
                </a:solidFill>
                <a:cs typeface="Arial" pitchFamily="34" charset="0"/>
              </a:rPr>
              <a:t>м</a:t>
            </a:r>
            <a:r>
              <a:rPr lang="vi-VN" dirty="0" smtClean="0">
                <a:solidFill>
                  <a:srgbClr val="7030A0"/>
                </a:solidFill>
                <a:cs typeface="Arial" pitchFamily="34" charset="0"/>
              </a:rPr>
              <a:t>ărţİş</a:t>
            </a:r>
            <a:r>
              <a:rPr lang="el-GR" dirty="0" smtClean="0">
                <a:solidFill>
                  <a:srgbClr val="7030A0"/>
                </a:solidFill>
                <a:cs typeface="Arial" pitchFamily="34" charset="0"/>
              </a:rPr>
              <a:t>ο</a:t>
            </a:r>
            <a:r>
              <a:rPr lang="en-US" dirty="0" smtClean="0">
                <a:solidFill>
                  <a:srgbClr val="7030A0"/>
                </a:solidFill>
                <a:cs typeface="Arial" pitchFamily="34" charset="0"/>
              </a:rPr>
              <a:t>r</a:t>
            </a:r>
            <a:r>
              <a:rPr lang="ru-RU" dirty="0" smtClean="0">
                <a:cs typeface="Arial" pitchFamily="34" charset="0"/>
              </a:rPr>
              <a:t>-мартовский сувенир,</a:t>
            </a:r>
            <a:r>
              <a:rPr lang="ru-RU" i="1" dirty="0" smtClean="0"/>
              <a:t> </a:t>
            </a:r>
            <a:r>
              <a:rPr lang="ru-RU" dirty="0" smtClean="0">
                <a:solidFill>
                  <a:srgbClr val="7030A0"/>
                </a:solidFill>
              </a:rPr>
              <a:t>а</a:t>
            </a:r>
            <a:r>
              <a:rPr lang="en-US" dirty="0" err="1" smtClean="0">
                <a:solidFill>
                  <a:srgbClr val="7030A0"/>
                </a:solidFill>
              </a:rPr>
              <a:t>lbe</a:t>
            </a:r>
            <a:r>
              <a:rPr lang="ru-RU" dirty="0" smtClean="0"/>
              <a:t>-белый</a:t>
            </a:r>
            <a:r>
              <a:rPr lang="ru-RU" i="1" dirty="0" smtClean="0"/>
              <a:t>,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7030A0"/>
                </a:solidFill>
              </a:rPr>
              <a:t>lezenda</a:t>
            </a:r>
            <a:r>
              <a:rPr lang="ru-RU" dirty="0" smtClean="0"/>
              <a:t>-легенда, </a:t>
            </a:r>
            <a:r>
              <a:rPr lang="en-US" dirty="0" smtClean="0">
                <a:solidFill>
                  <a:srgbClr val="7030A0"/>
                </a:solidFill>
              </a:rPr>
              <a:t>p</a:t>
            </a:r>
            <a:r>
              <a:rPr lang="vi-VN" dirty="0" smtClean="0">
                <a:solidFill>
                  <a:srgbClr val="7030A0"/>
                </a:solidFill>
              </a:rPr>
              <a:t>ă</a:t>
            </a:r>
            <a:r>
              <a:rPr lang="en-US" dirty="0" smtClean="0">
                <a:solidFill>
                  <a:srgbClr val="7030A0"/>
                </a:solidFill>
              </a:rPr>
              <a:t>m</a:t>
            </a:r>
            <a:r>
              <a:rPr lang="vi-VN" dirty="0" smtClean="0">
                <a:solidFill>
                  <a:srgbClr val="7030A0"/>
                </a:solidFill>
              </a:rPr>
              <a:t>ă</a:t>
            </a:r>
            <a:r>
              <a:rPr lang="en-US" dirty="0" err="1" smtClean="0">
                <a:solidFill>
                  <a:srgbClr val="7030A0"/>
                </a:solidFill>
              </a:rPr>
              <a:t>nt</a:t>
            </a:r>
            <a:r>
              <a:rPr lang="ru-RU" dirty="0" smtClean="0"/>
              <a:t>-земля,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7030A0"/>
                </a:solidFill>
              </a:rPr>
              <a:t>floare</a:t>
            </a:r>
            <a:r>
              <a:rPr lang="ru-RU" dirty="0" smtClean="0"/>
              <a:t>-цветок,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7030A0"/>
                </a:solidFill>
              </a:rPr>
              <a:t>Ciocel</a:t>
            </a:r>
            <a:r>
              <a:rPr lang="ru-RU" dirty="0" smtClean="0"/>
              <a:t>-Подснежник,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7030A0"/>
                </a:solidFill>
              </a:rPr>
              <a:t>soare</a:t>
            </a:r>
            <a:r>
              <a:rPr lang="ru-RU" dirty="0" smtClean="0"/>
              <a:t>-солнце, </a:t>
            </a:r>
            <a:r>
              <a:rPr lang="ru-RU" dirty="0" smtClean="0">
                <a:solidFill>
                  <a:srgbClr val="7030A0"/>
                </a:solidFill>
              </a:rPr>
              <a:t>Т</a:t>
            </a:r>
            <a:r>
              <a:rPr lang="en-US" dirty="0" err="1" smtClean="0">
                <a:solidFill>
                  <a:srgbClr val="7030A0"/>
                </a:solidFill>
              </a:rPr>
              <a:t>oamn</a:t>
            </a:r>
            <a:r>
              <a:rPr lang="vi-VN" dirty="0" smtClean="0">
                <a:solidFill>
                  <a:srgbClr val="7030A0"/>
                </a:solidFill>
              </a:rPr>
              <a:t>ă</a:t>
            </a:r>
            <a:r>
              <a:rPr lang="ru-RU" dirty="0" smtClean="0"/>
              <a:t>-Весна, </a:t>
            </a:r>
            <a:r>
              <a:rPr lang="en-US" dirty="0" smtClean="0">
                <a:solidFill>
                  <a:srgbClr val="7030A0"/>
                </a:solidFill>
              </a:rPr>
              <a:t>v</a:t>
            </a:r>
            <a:r>
              <a:rPr lang="vi-VN" dirty="0" smtClean="0">
                <a:solidFill>
                  <a:srgbClr val="7030A0"/>
                </a:solidFill>
              </a:rPr>
              <a:t>ă</a:t>
            </a:r>
            <a:r>
              <a:rPr lang="en-US" dirty="0" err="1" smtClean="0">
                <a:solidFill>
                  <a:srgbClr val="7030A0"/>
                </a:solidFill>
              </a:rPr>
              <a:t>nt</a:t>
            </a:r>
            <a:r>
              <a:rPr lang="ru-RU" dirty="0" smtClean="0"/>
              <a:t>-вихрь,</a:t>
            </a:r>
            <a:r>
              <a:rPr lang="en-US" dirty="0" smtClean="0">
                <a:solidFill>
                  <a:srgbClr val="7030A0"/>
                </a:solidFill>
              </a:rPr>
              <a:t> s</a:t>
            </a:r>
            <a:r>
              <a:rPr lang="vi-VN" dirty="0" smtClean="0">
                <a:solidFill>
                  <a:srgbClr val="7030A0"/>
                </a:solidFill>
              </a:rPr>
              <a:t>ănze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vi-VN" dirty="0" smtClean="0">
                <a:solidFill>
                  <a:srgbClr val="7030A0"/>
                </a:solidFill>
              </a:rPr>
              <a:t>roşe</a:t>
            </a:r>
            <a:r>
              <a:rPr lang="ru-RU" dirty="0" smtClean="0"/>
              <a:t>-алая кровь,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7030A0"/>
                </a:solidFill>
              </a:rPr>
              <a:t>Întoarce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veaţa</a:t>
            </a:r>
            <a:r>
              <a:rPr lang="ru-RU" dirty="0" smtClean="0"/>
              <a:t>-возвращала к жизни,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putere</a:t>
            </a:r>
            <a:r>
              <a:rPr lang="ru-RU" dirty="0" smtClean="0"/>
              <a:t>-силы.</a:t>
            </a:r>
            <a:endParaRPr lang="ru-RU" dirty="0" smtClean="0">
              <a:cs typeface="Arial" pitchFamily="34" charset="0"/>
            </a:endParaRPr>
          </a:p>
        </p:txBody>
      </p:sp>
      <p:sp>
        <p:nvSpPr>
          <p:cNvPr id="7" name="4-конечная звезда 6"/>
          <p:cNvSpPr/>
          <p:nvPr/>
        </p:nvSpPr>
        <p:spPr>
          <a:xfrm flipH="1" flipV="1">
            <a:off x="1857356" y="2643182"/>
            <a:ext cx="357190" cy="42862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g1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571480"/>
            <a:ext cx="1285875" cy="132397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молдавская национальная традиция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391484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Каждый год 1 марта празднуется молдавский национальный праздник </a:t>
            </a:r>
            <a:r>
              <a:rPr lang="ru-RU" dirty="0" smtClean="0">
                <a:solidFill>
                  <a:srgbClr val="7030A0"/>
                </a:solidFill>
              </a:rPr>
              <a:t>«</a:t>
            </a:r>
            <a:r>
              <a:rPr lang="ru-RU" dirty="0" err="1" smtClean="0">
                <a:solidFill>
                  <a:srgbClr val="7030A0"/>
                </a:solidFill>
              </a:rPr>
              <a:t>Мэрцишор</a:t>
            </a:r>
            <a:r>
              <a:rPr lang="ru-RU" dirty="0" smtClean="0">
                <a:solidFill>
                  <a:srgbClr val="7030A0"/>
                </a:solidFill>
              </a:rPr>
              <a:t>»/«</a:t>
            </a:r>
            <a:r>
              <a:rPr lang="en-US" dirty="0" smtClean="0">
                <a:solidFill>
                  <a:srgbClr val="7030A0"/>
                </a:solidFill>
              </a:rPr>
              <a:t>M</a:t>
            </a:r>
            <a:r>
              <a:rPr lang="vi-VN" dirty="0" smtClean="0">
                <a:solidFill>
                  <a:srgbClr val="7030A0"/>
                </a:solidFill>
              </a:rPr>
              <a:t>ărţİş</a:t>
            </a:r>
            <a:r>
              <a:rPr lang="el-GR" dirty="0" smtClean="0">
                <a:solidFill>
                  <a:srgbClr val="7030A0"/>
                </a:solidFill>
              </a:rPr>
              <a:t>ο</a:t>
            </a:r>
            <a:r>
              <a:rPr lang="en-US" dirty="0" smtClean="0">
                <a:solidFill>
                  <a:srgbClr val="7030A0"/>
                </a:solidFill>
              </a:rPr>
              <a:t>r</a:t>
            </a:r>
            <a:r>
              <a:rPr lang="ru-RU" dirty="0" smtClean="0">
                <a:solidFill>
                  <a:srgbClr val="7030A0"/>
                </a:solidFill>
              </a:rPr>
              <a:t>» [</a:t>
            </a:r>
            <a:r>
              <a:rPr lang="ru-RU" dirty="0" err="1" smtClean="0">
                <a:solidFill>
                  <a:srgbClr val="7030A0"/>
                </a:solidFill>
              </a:rPr>
              <a:t>мэрцышор</a:t>
            </a:r>
            <a:r>
              <a:rPr lang="ru-RU" dirty="0" smtClean="0">
                <a:solidFill>
                  <a:srgbClr val="7030A0"/>
                </a:solidFill>
              </a:rPr>
              <a:t>]</a:t>
            </a:r>
          </a:p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Традицию праздновать “</a:t>
            </a:r>
            <a:r>
              <a:rPr lang="ru-RU" dirty="0" err="1" smtClean="0"/>
              <a:t>Мэрцишор</a:t>
            </a:r>
            <a:r>
              <a:rPr lang="ru-RU" dirty="0" smtClean="0"/>
              <a:t>” установили далекие предки молдаван, которые Новый год отмечали с приходом весны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В этот день люди дарят друг другу </a:t>
            </a:r>
            <a:r>
              <a:rPr lang="ru-RU" dirty="0" err="1" smtClean="0"/>
              <a:t>мэрцишоры</a:t>
            </a:r>
            <a:r>
              <a:rPr lang="ru-RU" dirty="0" smtClean="0"/>
              <a:t> (символ ясности и счастья)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7242048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err="1" smtClean="0"/>
              <a:t>Мэрцишор</a:t>
            </a:r>
            <a:r>
              <a:rPr lang="ru-RU" sz="2200" dirty="0" smtClean="0"/>
              <a:t> - это миниатюрное красно-белое украшение в виде всевозможных цветов, колокольчиков, бусинок, человечков, сердечек. </a:t>
            </a:r>
            <a:br>
              <a:rPr lang="ru-RU" sz="2200" dirty="0" smtClean="0"/>
            </a:br>
            <a:endParaRPr lang="ru-RU" sz="22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4500570"/>
            <a:ext cx="3520440" cy="182403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М</a:t>
            </a:r>
            <a:r>
              <a:rPr lang="vi-VN" sz="2000" dirty="0" smtClean="0">
                <a:solidFill>
                  <a:srgbClr val="7030A0"/>
                </a:solidFill>
              </a:rPr>
              <a:t>ărţİş</a:t>
            </a:r>
            <a:r>
              <a:rPr lang="el-GR" sz="2000" dirty="0" smtClean="0">
                <a:solidFill>
                  <a:srgbClr val="7030A0"/>
                </a:solidFill>
              </a:rPr>
              <a:t>ο</a:t>
            </a:r>
            <a:r>
              <a:rPr lang="en-US" sz="2000" dirty="0" smtClean="0">
                <a:solidFill>
                  <a:srgbClr val="7030A0"/>
                </a:solidFill>
              </a:rPr>
              <a:t>r</a:t>
            </a:r>
            <a:endParaRPr lang="ru-RU" sz="2000" dirty="0" smtClean="0">
              <a:solidFill>
                <a:srgbClr val="7030A0"/>
              </a:solidFill>
            </a:endParaRPr>
          </a:p>
          <a:p>
            <a:r>
              <a:rPr lang="ru-RU" sz="2000" dirty="0" smtClean="0"/>
              <a:t>[</a:t>
            </a:r>
            <a:r>
              <a:rPr lang="ru-RU" sz="2000" dirty="0" err="1" smtClean="0"/>
              <a:t>мэрцышор</a:t>
            </a:r>
            <a:r>
              <a:rPr lang="ru-RU" sz="2000" dirty="0" smtClean="0"/>
              <a:t>] </a:t>
            </a:r>
          </a:p>
          <a:p>
            <a:r>
              <a:rPr lang="ru-RU" sz="2000" dirty="0" smtClean="0"/>
              <a:t>в виде человечков</a:t>
            </a:r>
            <a:endParaRPr lang="ru-RU" sz="20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178808" y="4500570"/>
            <a:ext cx="3520440" cy="1824030"/>
          </a:xfrm>
        </p:spPr>
        <p:txBody>
          <a:bodyPr/>
          <a:lstStyle/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vi-VN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ărţİş</a:t>
            </a:r>
            <a:r>
              <a:rPr lang="el-G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ο</a:t>
            </a:r>
            <a:r>
              <a:rPr lang="en-US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r</a:t>
            </a:r>
            <a:endParaRPr lang="ru-RU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мэрцышор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]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в виде цветков</a:t>
            </a:r>
          </a:p>
          <a:p>
            <a:endParaRPr lang="ru-RU" dirty="0"/>
          </a:p>
        </p:txBody>
      </p:sp>
      <p:pic>
        <p:nvPicPr>
          <p:cNvPr id="9" name="Содержимое 8" descr="ZSCACRQI6WCARQK13XCAHR9W5KCACV0PH8CAU3Y8IVCA9HLJJXCAK8AAU1CAGU97EECAXOPP4VCAA62BDXCAQ2S06XCAAPK9UKCA6F8HSECA7CORGVCA7BPCQYCAENU43LCAHYQAFHCAO4XRCJCAWT4LKI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57200" y="1714488"/>
            <a:ext cx="3521075" cy="2643206"/>
          </a:xfrm>
        </p:spPr>
      </p:pic>
      <p:pic>
        <p:nvPicPr>
          <p:cNvPr id="10" name="Содержимое 9" descr="MNCAB56BN9CA05QO2PCAAD7MEXCAQCERD3CALODZ4TCADCUX09CABX67ETCABLC2VFCA51TB4CCA7RDJ8FCAFZNNEGCAXDNDHPCA0TBH0UCABUW4S2CAKP8BINCANLYWY6CASMTYA4CAMDAEE4CAY5EYIH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143372" y="1714489"/>
            <a:ext cx="3571900" cy="2643206"/>
          </a:xfrm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Примета, связанная с </a:t>
            </a:r>
            <a:r>
              <a:rPr lang="ru-RU" dirty="0" err="1" smtClean="0"/>
              <a:t>мэрцишором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Мэрцишоры</a:t>
            </a:r>
            <a:r>
              <a:rPr lang="ru-RU" dirty="0" smtClean="0"/>
              <a:t> носят на одежде весь месяц, а в апреле красно-белые талисманы нужно повязать на фруктовое дерево и загадать желание, которое непременно исполнится. А если дерево, на которое вы прикрепили </a:t>
            </a:r>
            <a:r>
              <a:rPr lang="ru-RU" dirty="0" err="1" smtClean="0"/>
              <a:t>мэрцишор</a:t>
            </a:r>
            <a:r>
              <a:rPr lang="ru-RU" dirty="0" smtClean="0"/>
              <a:t>, даст богатый урожай, значит, счастья и любви вам в этом году не миновать.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778</TotalTime>
  <Words>899</Words>
  <Application>Microsoft Office PowerPoint</Application>
  <PresentationFormat>Экран (4:3)</PresentationFormat>
  <Paragraphs>189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«молдавский  национальный праздник «Mărţİşοr»/ «Мэрцишор»</vt:lpstr>
      <vt:lpstr>содержание</vt:lpstr>
      <vt:lpstr>Внимание: важно!   Ι группа слов  </vt:lpstr>
      <vt:lpstr>Визитная карточка</vt:lpstr>
      <vt:lpstr>Обоснование выбора  ΙΙ группы слов</vt:lpstr>
      <vt:lpstr>    Ключевые слова         легенды</vt:lpstr>
      <vt:lpstr>молдавская национальная традиция </vt:lpstr>
      <vt:lpstr>             Мэрцишор - это миниатюрное красно-белое украшение в виде всевозможных цветов, колокольчиков, бусинок, человечков, сердечек.  </vt:lpstr>
      <vt:lpstr>Примета, связанная с мэрцишором</vt:lpstr>
      <vt:lpstr>           Значение красного цвета  в легенде </vt:lpstr>
      <vt:lpstr>Значение белого цвета  в легенде</vt:lpstr>
      <vt:lpstr>Легенда (lezenda [лед’енда])                          о приходе Весны</vt:lpstr>
      <vt:lpstr>Слайд 13</vt:lpstr>
      <vt:lpstr>Слайд 14</vt:lpstr>
      <vt:lpstr>     </vt:lpstr>
      <vt:lpstr>Слайд 16</vt:lpstr>
      <vt:lpstr>Слайд 17</vt:lpstr>
      <vt:lpstr>Слайд 18</vt:lpstr>
      <vt:lpstr>Молодёжный  ансамбль народного  танца</vt:lpstr>
      <vt:lpstr>С праздником!   Желаю новых творческих успехов, счастья, любви и всего  самого-самого  хорошего!  </vt:lpstr>
      <vt:lpstr>Использованные ресурсы:</vt:lpstr>
    </vt:vector>
  </TitlesOfParts>
  <Company>школа 10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 3</dc:creator>
  <cp:lastModifiedBy>Учитель</cp:lastModifiedBy>
  <cp:revision>117</cp:revision>
  <dcterms:created xsi:type="dcterms:W3CDTF">2009-11-09T12:06:46Z</dcterms:created>
  <dcterms:modified xsi:type="dcterms:W3CDTF">2009-12-02T11:14:53Z</dcterms:modified>
</cp:coreProperties>
</file>