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72" r:id="rId2"/>
    <p:sldId id="274" r:id="rId3"/>
    <p:sldId id="281" r:id="rId4"/>
    <p:sldId id="265" r:id="rId5"/>
    <p:sldId id="257" r:id="rId6"/>
    <p:sldId id="282" r:id="rId7"/>
    <p:sldId id="283" r:id="rId8"/>
    <p:sldId id="276" r:id="rId9"/>
    <p:sldId id="266" r:id="rId10"/>
    <p:sldId id="260" r:id="rId11"/>
    <p:sldId id="273" r:id="rId12"/>
    <p:sldId id="279" r:id="rId13"/>
    <p:sldId id="277" r:id="rId14"/>
    <p:sldId id="284" r:id="rId15"/>
    <p:sldId id="278" r:id="rId16"/>
    <p:sldId id="270" r:id="rId17"/>
    <p:sldId id="275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64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C2000-C90D-40D9-B27B-B000DFA0000F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7049D-DAE8-46DB-A8F7-2FB306516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7049D-DAE8-46DB-A8F7-2FB306516E1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7049D-DAE8-46DB-A8F7-2FB306516E1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7049D-DAE8-46DB-A8F7-2FB306516E1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7049D-DAE8-46DB-A8F7-2FB306516E1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7049D-DAE8-46DB-A8F7-2FB306516E1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7049D-DAE8-46DB-A8F7-2FB306516E17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7049D-DAE8-46DB-A8F7-2FB306516E1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7049D-DAE8-46DB-A8F7-2FB306516E1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59;&#1079;&#1073;&#1077;&#1082;&#1089;&#1082;&#1080;&#1077;\108.SEVINCH%20MUMINOVA%20-%20BAXT%20DJ_SHODIK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&#1085;&#1072;&#1074;&#1088;&#1091;&#1079;.pptx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396318" cy="1828800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«</a:t>
            </a:r>
            <a:r>
              <a:rPr lang="ru-RU" sz="6000" dirty="0" err="1" smtClean="0">
                <a:latin typeface="Monotype Corsiva" pitchFamily="66" charset="0"/>
              </a:rPr>
              <a:t>Навруз</a:t>
            </a:r>
            <a:r>
              <a:rPr lang="ru-RU" sz="6000" dirty="0" smtClean="0">
                <a:latin typeface="Monotype Corsiva" pitchFamily="66" charset="0"/>
              </a:rPr>
              <a:t/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в </a:t>
            </a:r>
            <a:r>
              <a:rPr lang="ru-RU" sz="6000" dirty="0" smtClean="0">
                <a:latin typeface="Monotype Corsiva" pitchFamily="66" charset="0"/>
              </a:rPr>
              <a:t>Узбекистане</a:t>
            </a:r>
            <a:r>
              <a:rPr lang="ru-RU" sz="6000" dirty="0" smtClean="0">
                <a:latin typeface="Monotype Corsiva" pitchFamily="66" charset="0"/>
              </a:rPr>
              <a:t>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71942"/>
            <a:ext cx="7854696" cy="24288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entury Schoolbook" pitchFamily="18" charset="0"/>
              </a:rPr>
              <a:t>Выполнила ученица 6 класса </a:t>
            </a:r>
          </a:p>
          <a:p>
            <a:r>
              <a:rPr lang="ru-RU" dirty="0" smtClean="0">
                <a:latin typeface="Century Schoolbook" pitchFamily="18" charset="0"/>
              </a:rPr>
              <a:t>МОУ «Основная образовательная школа № 10 города Вольска Саратовской области» Шамсудинова Кристина </a:t>
            </a:r>
            <a:r>
              <a:rPr lang="ru-RU" dirty="0" err="1" smtClean="0">
                <a:latin typeface="Century Schoolbook" pitchFamily="18" charset="0"/>
              </a:rPr>
              <a:t>Шевкетовна</a:t>
            </a:r>
            <a:endParaRPr lang="ru-RU" dirty="0" smtClean="0">
              <a:latin typeface="Century Schoolbook" pitchFamily="18" charset="0"/>
            </a:endParaRPr>
          </a:p>
          <a:p>
            <a:r>
              <a:rPr lang="ru-RU" sz="1800" dirty="0" smtClean="0">
                <a:latin typeface="Century Schoolbook" pitchFamily="18" charset="0"/>
              </a:rPr>
              <a:t>89053260685</a:t>
            </a:r>
            <a:r>
              <a:rPr lang="ru-RU" dirty="0" smtClean="0">
                <a:latin typeface="Century Schoolbook" pitchFamily="18" charset="0"/>
              </a:rPr>
              <a:t> </a:t>
            </a:r>
            <a:endParaRPr lang="ru-RU" dirty="0">
              <a:latin typeface="Century Schoolbook" pitchFamily="18" charset="0"/>
            </a:endParaRPr>
          </a:p>
        </p:txBody>
      </p:sp>
      <p:pic>
        <p:nvPicPr>
          <p:cNvPr id="2050" name="Picture 2" descr="H:\Мисс весна\IMG_03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862911" cy="2897183"/>
          </a:xfrm>
          <a:prstGeom prst="rect">
            <a:avLst/>
          </a:prstGeom>
          <a:noFill/>
        </p:spPr>
      </p:pic>
      <p:pic>
        <p:nvPicPr>
          <p:cNvPr id="5" name="108.SEVINCH MUMINOVA - BAXT DJ_SHODI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839200" y="19524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928802"/>
            <a:ext cx="821537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sz="2000" dirty="0" smtClean="0"/>
              <a:t>Одним из традиционных ритуалов во время </a:t>
            </a:r>
            <a:r>
              <a:rPr lang="ru-RU" sz="2000" dirty="0" err="1" smtClean="0"/>
              <a:t>Навруза</a:t>
            </a:r>
            <a:r>
              <a:rPr lang="ru-RU" sz="2000" dirty="0" smtClean="0"/>
              <a:t> считается составление </a:t>
            </a:r>
            <a:r>
              <a:rPr lang="ru-RU" sz="2000" dirty="0" err="1" smtClean="0">
                <a:solidFill>
                  <a:srgbClr val="7030A0"/>
                </a:solidFill>
              </a:rPr>
              <a:t>хафт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</a:rPr>
              <a:t>сина</a:t>
            </a:r>
            <a:r>
              <a:rPr lang="ru-RU" sz="2000" dirty="0" smtClean="0"/>
              <a:t>, своеобразного набора блюд к праздничному столу. </a:t>
            </a:r>
          </a:p>
          <a:p>
            <a:r>
              <a:rPr lang="ru-RU" sz="2000" dirty="0" smtClean="0"/>
              <a:t>  </a:t>
            </a:r>
            <a:r>
              <a:rPr lang="ru-RU" sz="2000" dirty="0" err="1" smtClean="0"/>
              <a:t>Хафт</a:t>
            </a:r>
            <a:r>
              <a:rPr lang="ru-RU" sz="2000" dirty="0" smtClean="0"/>
              <a:t> </a:t>
            </a:r>
            <a:r>
              <a:rPr lang="ru-RU" sz="2000" dirty="0" err="1" smtClean="0"/>
              <a:t>син</a:t>
            </a:r>
            <a:r>
              <a:rPr lang="ru-RU" sz="2000" dirty="0" smtClean="0"/>
              <a:t> включает себя 7 элементов,  </a:t>
            </a:r>
          </a:p>
          <a:p>
            <a:r>
              <a:rPr lang="ru-RU" sz="2000" dirty="0" smtClean="0"/>
              <a:t>— «</a:t>
            </a:r>
            <a:r>
              <a:rPr lang="ru-RU" sz="2000" dirty="0" err="1" smtClean="0"/>
              <a:t>Син</a:t>
            </a:r>
            <a:r>
              <a:rPr lang="ru-RU" sz="2000" dirty="0" smtClean="0"/>
              <a:t>», пятнадцатой буквы персидского алфавита:</a:t>
            </a:r>
            <a:br>
              <a:rPr lang="ru-RU" sz="2000" dirty="0" smtClean="0"/>
            </a:br>
            <a:r>
              <a:rPr lang="ru-RU" sz="2000" dirty="0" smtClean="0"/>
              <a:t>1. </a:t>
            </a:r>
            <a:r>
              <a:rPr lang="ru-RU" sz="2000" dirty="0" err="1" smtClean="0">
                <a:solidFill>
                  <a:srgbClr val="7030A0"/>
                </a:solidFill>
              </a:rPr>
              <a:t>Сенджед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>— маслины, символ любви;</a:t>
            </a:r>
            <a:br>
              <a:rPr lang="ru-RU" sz="2000" dirty="0" smtClean="0"/>
            </a:br>
            <a:r>
              <a:rPr lang="ru-RU" sz="2000" dirty="0" smtClean="0"/>
              <a:t>2. </a:t>
            </a:r>
            <a:r>
              <a:rPr lang="ru-RU" sz="2000" dirty="0" err="1" smtClean="0">
                <a:solidFill>
                  <a:srgbClr val="7030A0"/>
                </a:solidFill>
              </a:rPr>
              <a:t>Сиб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>— яблоки, символ красоты и здоровья;</a:t>
            </a:r>
            <a:br>
              <a:rPr lang="ru-RU" sz="2000" dirty="0" smtClean="0"/>
            </a:br>
            <a:r>
              <a:rPr lang="ru-RU" sz="2000" dirty="0" smtClean="0"/>
              <a:t>3. </a:t>
            </a:r>
            <a:r>
              <a:rPr lang="ru-RU" sz="2000" dirty="0" smtClean="0">
                <a:solidFill>
                  <a:srgbClr val="7030A0"/>
                </a:solidFill>
              </a:rPr>
              <a:t>Сир </a:t>
            </a:r>
            <a:r>
              <a:rPr lang="ru-RU" sz="2000" dirty="0" smtClean="0"/>
              <a:t>— чеснок, символ медицины;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85776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:\навруз шамсудинова\OSCAFNJ7UOCA6V0EZ8CAQ3GE5ECA6O9ELHCA165T51CAMMLAXKCA4BJ21DCAF40Q57CAL9L10GCASKLS0PCANIXD1UCAKZA642CAKQZB85CAKIDDD8CAOVXCA3CA7ZG91GCARM5R2TCA25NSVTCAEYJH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929198"/>
            <a:ext cx="2143108" cy="192880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Традиционный ритуал – </a:t>
            </a:r>
            <a:r>
              <a:rPr lang="ru-RU" dirty="0" err="1" smtClean="0"/>
              <a:t>Хафт</a:t>
            </a:r>
            <a:r>
              <a:rPr lang="ru-RU" dirty="0" smtClean="0"/>
              <a:t> </a:t>
            </a:r>
            <a:r>
              <a:rPr lang="ru-RU" dirty="0" err="1" smtClean="0"/>
              <a:t>син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4429132"/>
            <a:ext cx="6429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4.</a:t>
            </a:r>
            <a:r>
              <a:rPr lang="ru-RU" sz="2000" dirty="0" smtClean="0">
                <a:solidFill>
                  <a:srgbClr val="7030A0"/>
                </a:solidFill>
              </a:rPr>
              <a:t> Саману </a:t>
            </a:r>
            <a:r>
              <a:rPr lang="ru-RU" sz="2000" dirty="0" smtClean="0"/>
              <a:t>— хлебный пудинг, символ достатка;</a:t>
            </a:r>
            <a:br>
              <a:rPr lang="ru-RU" sz="2000" dirty="0" smtClean="0"/>
            </a:br>
            <a:r>
              <a:rPr lang="ru-RU" sz="2000" dirty="0" smtClean="0"/>
              <a:t>5. </a:t>
            </a:r>
            <a:r>
              <a:rPr lang="ru-RU" sz="2000" dirty="0" err="1" smtClean="0">
                <a:solidFill>
                  <a:srgbClr val="7030A0"/>
                </a:solidFill>
              </a:rPr>
              <a:t>Сабзи</a:t>
            </a:r>
            <a:r>
              <a:rPr lang="ru-RU" sz="2000" dirty="0" smtClean="0"/>
              <a:t> — зелень (в этом контексте — злаки), символ возрождения природы;</a:t>
            </a:r>
            <a:br>
              <a:rPr lang="ru-RU" sz="2000" dirty="0" smtClean="0"/>
            </a:br>
            <a:r>
              <a:rPr lang="ru-RU" sz="2000" dirty="0" smtClean="0"/>
              <a:t>6. </a:t>
            </a:r>
            <a:r>
              <a:rPr lang="ru-RU" sz="2000" dirty="0" smtClean="0">
                <a:solidFill>
                  <a:srgbClr val="7030A0"/>
                </a:solidFill>
              </a:rPr>
              <a:t>Серке</a:t>
            </a:r>
            <a:r>
              <a:rPr lang="ru-RU" sz="2000" dirty="0" smtClean="0"/>
              <a:t> — уксус, символ мудрости и терпения;</a:t>
            </a:r>
            <a:br>
              <a:rPr lang="ru-RU" sz="2000" dirty="0" smtClean="0"/>
            </a:br>
            <a:r>
              <a:rPr lang="ru-RU" sz="2000" dirty="0" smtClean="0"/>
              <a:t>7. </a:t>
            </a:r>
            <a:r>
              <a:rPr lang="ru-RU" sz="2000" dirty="0" err="1" smtClean="0">
                <a:solidFill>
                  <a:srgbClr val="7030A0"/>
                </a:solidFill>
              </a:rPr>
              <a:t>Сомаг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>— сумах, символ рассвета.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8686800" cy="27249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                  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            </a:t>
            </a:r>
            <a:r>
              <a:rPr lang="ru-RU" dirty="0" err="1" smtClean="0">
                <a:solidFill>
                  <a:srgbClr val="7030A0"/>
                </a:solidFill>
              </a:rPr>
              <a:t>Сумаляк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   </a:t>
            </a:r>
            <a:r>
              <a:rPr lang="en-US" dirty="0" err="1" smtClean="0">
                <a:solidFill>
                  <a:srgbClr val="7030A0"/>
                </a:solidFill>
              </a:rPr>
              <a:t>symalyak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ru-RU" dirty="0" err="1" smtClean="0">
                <a:solidFill>
                  <a:srgbClr val="7030A0"/>
                </a:solidFill>
              </a:rPr>
              <a:t>сумаляк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92922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Это блюдо на узбекском столе </a:t>
            </a:r>
          </a:p>
          <a:p>
            <a:pPr>
              <a:buNone/>
            </a:pPr>
            <a:r>
              <a:rPr lang="ru-RU" dirty="0" smtClean="0"/>
              <a:t>    считается одним из главных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Считается отлично утоляет голод и приятен на вкус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Ритуал приготовления</a:t>
            </a:r>
            <a:r>
              <a:rPr lang="en-US" dirty="0" smtClean="0"/>
              <a:t>:</a:t>
            </a:r>
            <a:r>
              <a:rPr lang="ru-RU" dirty="0" smtClean="0"/>
              <a:t> на дно котла речные камни, чтоб не подгорело, </a:t>
            </a:r>
            <a:r>
              <a:rPr lang="ru-RU" dirty="0" err="1" smtClean="0"/>
              <a:t>сыпят</a:t>
            </a:r>
            <a:r>
              <a:rPr lang="ru-RU" dirty="0" smtClean="0"/>
              <a:t> муку</a:t>
            </a:r>
            <a:r>
              <a:rPr lang="en-US" dirty="0" smtClean="0"/>
              <a:t>,</a:t>
            </a:r>
            <a:r>
              <a:rPr lang="ru-RU" dirty="0" smtClean="0"/>
              <a:t> льют хлопковое масло</a:t>
            </a:r>
            <a:r>
              <a:rPr lang="en-US" dirty="0" smtClean="0"/>
              <a:t>,</a:t>
            </a:r>
            <a:r>
              <a:rPr lang="ru-RU" dirty="0" smtClean="0"/>
              <a:t> бросают ростки пшеницы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7" name="Рисунок 1" descr="http://www.aif.ru/pictures/2/navruzz_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857232"/>
            <a:ext cx="3214710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Ингредиенты </a:t>
            </a:r>
            <a:r>
              <a:rPr lang="ru-RU" dirty="0" err="1" smtClean="0"/>
              <a:t>сумаляка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tash</a:t>
            </a: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ru-RU" dirty="0" err="1" smtClean="0">
                <a:solidFill>
                  <a:srgbClr val="7030A0"/>
                </a:solidFill>
              </a:rPr>
              <a:t>таш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r>
              <a:rPr lang="ru-RU" dirty="0" smtClean="0">
                <a:solidFill>
                  <a:srgbClr val="7030A0"/>
                </a:solidFill>
              </a:rPr>
              <a:t>камень;                                               </a:t>
            </a:r>
          </a:p>
          <a:p>
            <a:r>
              <a:rPr lang="en-US" dirty="0" err="1" smtClean="0">
                <a:solidFill>
                  <a:srgbClr val="7030A0"/>
                </a:solidFill>
              </a:rPr>
              <a:t>paxta</a:t>
            </a: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ru-RU" dirty="0" smtClean="0">
                <a:solidFill>
                  <a:srgbClr val="7030A0"/>
                </a:solidFill>
              </a:rPr>
              <a:t>пахта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r>
              <a:rPr lang="ru-RU" dirty="0" smtClean="0">
                <a:solidFill>
                  <a:srgbClr val="7030A0"/>
                </a:solidFill>
              </a:rPr>
              <a:t>масло;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[????]мука;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[???]ростки пшеницы</a:t>
            </a:r>
          </a:p>
          <a:p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4" name="Picture 1" descr="H:\навруз шамсудинова\RKCAH9B14SCA1AHJJXCAHXDAC8CAE89ACXCAOUVEYYCATCN3E7CAJDG5LKCABNK7A5CAOZFTLJCAZB0TU7CASIS0BXCARSC0COCAESZZIHCAM5451FCAEBENJ1CA69705OCA8GMHM0CAW0276FCA3VEYW0CAXS12B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357694"/>
            <a:ext cx="2000263" cy="201987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Легенда о появлении обычая - готовить </a:t>
            </a:r>
            <a:r>
              <a:rPr lang="ru-RU" sz="4800" dirty="0" err="1" smtClean="0"/>
              <a:t>сумаляк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Century Schoolbook" pitchFamily="18" charset="0"/>
              </a:rPr>
              <a:t>     </a:t>
            </a:r>
            <a:r>
              <a:rPr lang="ru-RU" sz="2000" dirty="0" err="1" smtClean="0">
                <a:latin typeface="Century Schoolbook" pitchFamily="18" charset="0"/>
              </a:rPr>
              <a:t>Давным</a:t>
            </a:r>
            <a:r>
              <a:rPr lang="ru-RU" sz="2000" dirty="0" smtClean="0">
                <a:latin typeface="Century Schoolbook" pitchFamily="18" charset="0"/>
              </a:rPr>
              <a:t> – давно жила семья из троих человек. 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Century Schoolbook" pitchFamily="18" charset="0"/>
              </a:rPr>
              <a:t>     У них вся еда закончилась, осталось только мука, хлопковое масло и пшеница, которая проросла</a:t>
            </a:r>
            <a:r>
              <a:rPr lang="en-US" sz="2000" dirty="0" smtClean="0">
                <a:latin typeface="Century Schoolbook" pitchFamily="18" charset="0"/>
              </a:rPr>
              <a:t>.</a:t>
            </a:r>
            <a:r>
              <a:rPr lang="ru-RU" sz="2000" dirty="0" smtClean="0">
                <a:latin typeface="Century Schoolbook" pitchFamily="18" charset="0"/>
              </a:rPr>
              <a:t> Мать не знала, из чего готовить, а дети очень хотели кушать</a:t>
            </a:r>
            <a:r>
              <a:rPr lang="en-US" sz="2000" dirty="0" smtClean="0">
                <a:latin typeface="Century Schoolbook" pitchFamily="18" charset="0"/>
              </a:rPr>
              <a:t>. </a:t>
            </a:r>
            <a:endParaRPr lang="ru-RU" sz="2000" dirty="0" smtClean="0">
              <a:latin typeface="Century Schoolbook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Century Schoolbook" pitchFamily="18" charset="0"/>
              </a:rPr>
              <a:t>     Она решила использовать то, что осталось. Положила  на дно камни и все эти ингредиенты, мешала-мешала и уснула</a:t>
            </a:r>
            <a:r>
              <a:rPr lang="en-US" sz="2000" dirty="0" smtClean="0">
                <a:latin typeface="Century Schoolbook" pitchFamily="18" charset="0"/>
              </a:rPr>
              <a:t>.</a:t>
            </a:r>
            <a:endParaRPr lang="ru-RU" sz="2000" dirty="0" smtClean="0">
              <a:latin typeface="Century Schoolbook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Century Schoolbook" pitchFamily="18" charset="0"/>
              </a:rPr>
              <a:t>     На утро проснулась вся семья </a:t>
            </a:r>
            <a:r>
              <a:rPr lang="en-US" sz="2000" dirty="0" smtClean="0">
                <a:latin typeface="Century Schoolbook" pitchFamily="18" charset="0"/>
              </a:rPr>
              <a:t>,</a:t>
            </a:r>
            <a:r>
              <a:rPr lang="ru-RU" sz="2000" dirty="0" smtClean="0">
                <a:latin typeface="Century Schoolbook" pitchFamily="18" charset="0"/>
              </a:rPr>
              <a:t>а 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Century Schoolbook" pitchFamily="18" charset="0"/>
              </a:rPr>
              <a:t>    в котле варилось что-то очень вкусное</a:t>
            </a:r>
            <a:r>
              <a:rPr lang="en-US" sz="2000" dirty="0" smtClean="0">
                <a:latin typeface="Century Schoolbook" pitchFamily="18" charset="0"/>
              </a:rPr>
              <a:t>.</a:t>
            </a:r>
            <a:endParaRPr lang="ru-RU" sz="2000" dirty="0" smtClean="0">
              <a:latin typeface="Century Schoolbook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Century Schoolbook" pitchFamily="18" charset="0"/>
                <a:ea typeface="Times New Roman" pitchFamily="18" charset="0"/>
              </a:rPr>
              <a:t>     Такое блюдо помогло им спастись 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Century Schoolbook" pitchFamily="18" charset="0"/>
                <a:ea typeface="Times New Roman" pitchFamily="18" charset="0"/>
              </a:rPr>
              <a:t>    от голода и прибавило сил. 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Century Schoolbook" pitchFamily="18" charset="0"/>
              </a:rPr>
              <a:t>     С тех пор это блюдо одно из самых 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Century Schoolbook" pitchFamily="18" charset="0"/>
              </a:rPr>
              <a:t>главных на столе</a:t>
            </a:r>
            <a:r>
              <a:rPr lang="en-US" sz="2000" dirty="0" smtClean="0">
                <a:latin typeface="Century Schoolbook" pitchFamily="18" charset="0"/>
              </a:rPr>
              <a:t>.</a:t>
            </a:r>
            <a:endParaRPr lang="ru-RU" sz="2000" dirty="0">
              <a:latin typeface="Century Schoolbook" pitchFamily="18" charset="0"/>
            </a:endParaRPr>
          </a:p>
        </p:txBody>
      </p:sp>
      <p:pic>
        <p:nvPicPr>
          <p:cNvPr id="4" name="Picture 3" descr="H:\навруз шамсудинова\9OCAFZ8T8FCA8Q8CV3CA3EV1Q8CA2269ZOCA0K767SCA313GK5CA2OFGCKCAUSFJY9CATDNG3SCA74VRNSCA6PLTY1CA1ISBVYCAK50TUNCARV9P4SCAREK1P2CAFN9IBUCAO1G7URCAES8D67CAOQ9RNFCAYCG1N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929322" y="4643446"/>
            <a:ext cx="2836473" cy="19288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85842"/>
            <a:ext cx="8229600" cy="30718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Предания, связанные с приготовлением </a:t>
            </a:r>
            <a:r>
              <a:rPr lang="ru-RU" dirty="0" err="1" smtClean="0"/>
              <a:t>сумаляка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/>
          <a:lstStyle/>
          <a:p>
            <a:r>
              <a:rPr lang="ru-RU" b="1" dirty="0" smtClean="0"/>
              <a:t>Как гласят предания, </a:t>
            </a:r>
            <a:r>
              <a:rPr lang="ru-RU" b="1" dirty="0" err="1" smtClean="0"/>
              <a:t>сумаляк</a:t>
            </a:r>
            <a:r>
              <a:rPr lang="ru-RU" b="1" dirty="0" smtClean="0"/>
              <a:t> нужно варить с песнопениями и шутливыми, веселыми припевками. После охлаждения блюдо подается к столу. При этом считается, что по изображению, которое проявится на поверхности </a:t>
            </a:r>
            <a:r>
              <a:rPr lang="ru-RU" b="1" dirty="0" err="1" smtClean="0"/>
              <a:t>сумаляка</a:t>
            </a:r>
            <a:r>
              <a:rPr lang="ru-RU" b="1" dirty="0" smtClean="0"/>
              <a:t>, определяют, что сулит новый год, а само блюдо наделяет людей физическими и духовными силами.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Традиционные узбекские кушанья в праздник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i="1" dirty="0" err="1" smtClean="0">
                <a:solidFill>
                  <a:srgbClr val="7030A0"/>
                </a:solidFill>
              </a:rPr>
              <a:t>plov</a:t>
            </a:r>
            <a:r>
              <a:rPr lang="ru-RU" i="1" dirty="0" smtClean="0">
                <a:solidFill>
                  <a:srgbClr val="7030A0"/>
                </a:solidFill>
                <a:latin typeface="Century Schoolbook" pitchFamily="18" charset="0"/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ru-RU" dirty="0" err="1" smtClean="0">
                <a:solidFill>
                  <a:srgbClr val="7030A0"/>
                </a:solidFill>
              </a:rPr>
              <a:t>плоф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плов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en-US" i="1" dirty="0" err="1" smtClean="0">
                <a:solidFill>
                  <a:srgbClr val="7030A0"/>
                </a:solidFill>
              </a:rPr>
              <a:t>potir</a:t>
            </a:r>
            <a:r>
              <a:rPr lang="en-US" i="1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ru-RU" dirty="0" err="1" smtClean="0">
                <a:solidFill>
                  <a:srgbClr val="7030A0"/>
                </a:solidFill>
              </a:rPr>
              <a:t>потыр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endParaRPr lang="ru-RU" dirty="0" smtClean="0">
              <a:solidFill>
                <a:srgbClr val="7030A0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слоеная лепешка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плов2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000100" y="3357562"/>
            <a:ext cx="3027188" cy="2280758"/>
          </a:xfrm>
        </p:spPr>
      </p:pic>
      <p:pic>
        <p:nvPicPr>
          <p:cNvPr id="1026" name="Picture 2" descr="G:\Новая папка\лепешка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357562"/>
            <a:ext cx="3002735" cy="226522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Танцы на городском </a:t>
            </a:r>
            <a:br>
              <a:rPr lang="ru-RU" dirty="0" smtClean="0"/>
            </a:br>
            <a:r>
              <a:rPr lang="ru-RU" dirty="0" smtClean="0"/>
              <a:t>празднике </a:t>
            </a:r>
            <a:r>
              <a:rPr lang="ru-RU" dirty="0" err="1" smtClean="0"/>
              <a:t>Навруз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 flipV="1">
            <a:off x="457200" y="1643050"/>
            <a:ext cx="8229600" cy="29243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2" name="Picture 2" descr="F:\навруз шамсудинова\BSCA1FD7WWCA4UORLHCA9IHC8FCA2SQ4TQCA1AD5O0CAL5ZM08CAJ2I5MTCAEK44KPCAQYFHCZCA2ZG85SCAQEU2DVCA9UWSROCA79VPV0CAHGDUG1CABHV8AOCALH738RCA321LF5CA2MNMBZCA36MD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2050" y="3475831"/>
            <a:ext cx="1739900" cy="1308100"/>
          </a:xfrm>
          <a:prstGeom prst="rect">
            <a:avLst/>
          </a:prstGeom>
          <a:noFill/>
        </p:spPr>
      </p:pic>
      <p:pic>
        <p:nvPicPr>
          <p:cNvPr id="13" name="Picture 2" descr="C:\Documents and Settings\Admin\Рабочий стол\H6572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786322"/>
            <a:ext cx="1643074" cy="1828582"/>
          </a:xfrm>
          <a:prstGeom prst="rect">
            <a:avLst/>
          </a:prstGeom>
          <a:noFill/>
        </p:spPr>
      </p:pic>
      <p:pic>
        <p:nvPicPr>
          <p:cNvPr id="14" name="Picture 2" descr="H:\навруз шамсудинова\D4CAUH3TZECAQZ7WMYCA26AC9ACAQPUDASCA4QOKEHCAXSJADUCA3FQ2DHCAWWZFO7CA8A2NEVCAIO75I9CA6RN6E1CAY421LMCAAAU952CAELHTL1CACN6RSPCA2U282QCASF1M3RCAQXLMPWCALD53M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4857760"/>
            <a:ext cx="2500298" cy="2000240"/>
          </a:xfrm>
          <a:prstGeom prst="rect">
            <a:avLst/>
          </a:prstGeom>
          <a:noFill/>
        </p:spPr>
      </p:pic>
      <p:pic>
        <p:nvPicPr>
          <p:cNvPr id="7" name="Picture 4" descr="G:\CATWP0HP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1857364"/>
            <a:ext cx="2263781" cy="150470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57166"/>
            <a:ext cx="7772400" cy="1500198"/>
          </a:xfrm>
        </p:spPr>
        <p:txBody>
          <a:bodyPr/>
          <a:lstStyle/>
          <a:p>
            <a:r>
              <a:rPr lang="ru-RU" sz="5400" dirty="0" smtClean="0"/>
              <a:t>Использованные ресурсы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hlinkClick r:id="rId2" action="ppaction://hlinkpres?slideindex=1&amp;slidetitle="/>
              </a:rPr>
              <a:t>Большая</a:t>
            </a:r>
            <a:r>
              <a:rPr lang="ru-RU" dirty="0" smtClean="0"/>
              <a:t> и Кирилла и </a:t>
            </a:r>
            <a:r>
              <a:rPr lang="ru-RU" smtClean="0"/>
              <a:t>Мефодия</a:t>
            </a:r>
            <a:endParaRPr lang="ru-RU" dirty="0" smtClean="0"/>
          </a:p>
          <a:p>
            <a:r>
              <a:rPr lang="ru-RU" dirty="0" smtClean="0"/>
              <a:t>Слова на узбекском языке и перевод помощь мамы </a:t>
            </a:r>
            <a:r>
              <a:rPr lang="en-US" dirty="0" smtClean="0"/>
              <a:t>,</a:t>
            </a:r>
            <a:r>
              <a:rPr lang="ru-RU" dirty="0" smtClean="0"/>
              <a:t>папы и бабушки </a:t>
            </a:r>
            <a:r>
              <a:rPr lang="en-US" dirty="0" smtClean="0"/>
              <a:t>.</a:t>
            </a:r>
            <a:r>
              <a:rPr lang="ru-RU" dirty="0" smtClean="0"/>
              <a:t>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H:\навруз шамсудинова\1237439574_navruz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1037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 темы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85720" y="1935480"/>
            <a:ext cx="8401080" cy="438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ru-RU" dirty="0" smtClean="0"/>
              <a:t>   </a:t>
            </a:r>
            <a:r>
              <a:rPr lang="ru-RU" dirty="0" err="1" smtClean="0">
                <a:latin typeface="Century Schoolbook" pitchFamily="18" charset="0"/>
              </a:rPr>
              <a:t>Навруз</a:t>
            </a:r>
            <a:r>
              <a:rPr lang="ru-RU" dirty="0" smtClean="0">
                <a:latin typeface="Century Schoolbook" pitchFamily="18" charset="0"/>
              </a:rPr>
              <a:t> считается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Century Schoolbook" pitchFamily="18" charset="0"/>
              </a:rPr>
              <a:t>национальным праздником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Century Schoolbook" pitchFamily="18" charset="0"/>
              </a:rPr>
              <a:t>узбеков. Именно поэтому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Century Schoolbook" pitchFamily="18" charset="0"/>
              </a:rPr>
              <a:t>я считаю эту тему для себя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Century Schoolbook" pitchFamily="18" charset="0"/>
              </a:rPr>
              <a:t>актуальной. В презентации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Century Schoolbook" pitchFamily="18" charset="0"/>
              </a:rPr>
              <a:t>выделила </a:t>
            </a:r>
            <a:r>
              <a:rPr lang="ru-RU" u="sng" dirty="0" smtClean="0">
                <a:solidFill>
                  <a:srgbClr val="7030A0"/>
                </a:solidFill>
                <a:latin typeface="Century Schoolbook" pitchFamily="18" charset="0"/>
              </a:rPr>
              <a:t>20 важных слов</a:t>
            </a:r>
            <a:r>
              <a:rPr lang="ru-RU" dirty="0" smtClean="0">
                <a:latin typeface="Century Schoolbook" pitchFamily="18" charset="0"/>
              </a:rPr>
              <a:t>,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Century Schoolbook" pitchFamily="18" charset="0"/>
              </a:rPr>
              <a:t>передающих суть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Century Schoolbook" pitchFamily="18" charset="0"/>
              </a:rPr>
              <a:t>национального праздника: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Century Schoolbook" pitchFamily="18" charset="0"/>
              </a:rPr>
              <a:t>   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Навруз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Нооруз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Науруз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,солнце, огонь,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хафт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син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сенджед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сиб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 сир, саману,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сабзи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 серке,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сомаг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 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сумаляк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таш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 пахта, ростки пшеницы, </a:t>
            </a:r>
            <a:r>
              <a:rPr lang="en-US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plov</a:t>
            </a:r>
            <a:r>
              <a:rPr lang="en-US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 </a:t>
            </a:r>
            <a:r>
              <a:rPr lang="en-US" sz="2800" b="1" i="1" dirty="0" err="1" smtClean="0">
                <a:solidFill>
                  <a:srgbClr val="7030A0"/>
                </a:solidFill>
                <a:latin typeface="Century Schoolbook" pitchFamily="18" charset="0"/>
              </a:rPr>
              <a:t>potir</a:t>
            </a:r>
            <a:r>
              <a:rPr lang="en-US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 цветы</a:t>
            </a:r>
            <a:r>
              <a:rPr lang="en-US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 праздник</a:t>
            </a:r>
            <a:r>
              <a:rPr lang="en-US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,</a:t>
            </a:r>
            <a:r>
              <a:rPr lang="ru-RU" sz="2800" b="1" i="1" dirty="0" smtClean="0">
                <a:solidFill>
                  <a:srgbClr val="7030A0"/>
                </a:solidFill>
                <a:latin typeface="Century Schoolbook" pitchFamily="18" charset="0"/>
              </a:rPr>
              <a:t> танцы. </a:t>
            </a:r>
            <a:endParaRPr lang="ru-RU" sz="2800" b="1" i="1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pic>
        <p:nvPicPr>
          <p:cNvPr id="5" name="Picture 2" descr="H:\навруз шамсудинова\i[9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071679"/>
            <a:ext cx="3543176" cy="250032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Century Schoolbook" pitchFamily="18" charset="0"/>
              </a:rPr>
              <a:t>     В этот день  в республиках Средней Азии и Закавказья и в странах Центральной Азии отмечается </a:t>
            </a:r>
            <a:r>
              <a:rPr lang="ru-RU" dirty="0" err="1" smtClean="0">
                <a:latin typeface="Century Schoolbook" pitchFamily="18" charset="0"/>
              </a:rPr>
              <a:t>Навруз</a:t>
            </a:r>
            <a:r>
              <a:rPr lang="ru-RU" dirty="0" smtClean="0">
                <a:latin typeface="Century Schoolbook" pitchFamily="18" charset="0"/>
              </a:rPr>
              <a:t> – Праздник весны. Весенний новогодний праздник равноденствия — </a:t>
            </a:r>
            <a:r>
              <a:rPr lang="ru-RU" dirty="0" err="1" smtClean="0">
                <a:latin typeface="Century Schoolbook" pitchFamily="18" charset="0"/>
              </a:rPr>
              <a:t>Навруз</a:t>
            </a:r>
            <a:r>
              <a:rPr lang="ru-RU" dirty="0" smtClean="0">
                <a:latin typeface="Century Schoolbook" pitchFamily="18" charset="0"/>
              </a:rPr>
              <a:t> — возникнув в </a:t>
            </a:r>
            <a:r>
              <a:rPr lang="ru-RU" dirty="0" err="1" smtClean="0">
                <a:latin typeface="Century Schoolbook" pitchFamily="18" charset="0"/>
              </a:rPr>
              <a:t>Хоросане</a:t>
            </a:r>
            <a:r>
              <a:rPr lang="ru-RU" dirty="0" smtClean="0">
                <a:latin typeface="Century Schoolbook" pitchFamily="18" charset="0"/>
              </a:rPr>
              <a:t> (Южном Туркменистане), почти одновременно с возникновением земледелия, распространился по всем сопредельным странам. </a:t>
            </a:r>
            <a:r>
              <a:rPr lang="ru-RU" dirty="0" err="1" smtClean="0">
                <a:latin typeface="Century Schoolbook" pitchFamily="18" charset="0"/>
              </a:rPr>
              <a:t>Навруз</a:t>
            </a:r>
            <a:r>
              <a:rPr lang="ru-RU" dirty="0" smtClean="0">
                <a:latin typeface="Century Schoolbook" pitchFamily="18" charset="0"/>
              </a:rPr>
              <a:t> является древнейшим земледельческим праздником, его происхождение связано с возникновением земледельческого календаря. Фирдоуси и Омар Хайям, служивший при дворе туркменского царя </a:t>
            </a:r>
            <a:r>
              <a:rPr lang="ru-RU" dirty="0" err="1" smtClean="0">
                <a:latin typeface="Century Schoolbook" pitchFamily="18" charset="0"/>
              </a:rPr>
              <a:t>Мелик-шаха</a:t>
            </a:r>
            <a:r>
              <a:rPr lang="ru-RU" dirty="0" smtClean="0">
                <a:latin typeface="Century Schoolbook" pitchFamily="18" charset="0"/>
              </a:rPr>
              <a:t>, связывали возникновение </a:t>
            </a:r>
            <a:r>
              <a:rPr lang="ru-RU" dirty="0" err="1" smtClean="0">
                <a:latin typeface="Century Schoolbook" pitchFamily="18" charset="0"/>
              </a:rPr>
              <a:t>Навруза</a:t>
            </a:r>
            <a:r>
              <a:rPr lang="ru-RU" dirty="0" smtClean="0">
                <a:latin typeface="Century Schoolbook" pitchFamily="18" charset="0"/>
              </a:rPr>
              <a:t> с именами легендарных царей </a:t>
            </a:r>
            <a:r>
              <a:rPr lang="ru-RU" dirty="0" err="1" smtClean="0">
                <a:latin typeface="Century Schoolbook" pitchFamily="18" charset="0"/>
              </a:rPr>
              <a:t>Джемшида</a:t>
            </a:r>
            <a:r>
              <a:rPr lang="ru-RU" dirty="0" smtClean="0">
                <a:latin typeface="Century Schoolbook" pitchFamily="18" charset="0"/>
              </a:rPr>
              <a:t>, </a:t>
            </a:r>
            <a:r>
              <a:rPr lang="ru-RU" dirty="0" err="1" smtClean="0">
                <a:latin typeface="Century Schoolbook" pitchFamily="18" charset="0"/>
              </a:rPr>
              <a:t>Каюмурса</a:t>
            </a:r>
            <a:r>
              <a:rPr lang="ru-RU" dirty="0" smtClean="0">
                <a:latin typeface="Century Schoolbook" pitchFamily="18" charset="0"/>
              </a:rPr>
              <a:t> и других.</a:t>
            </a:r>
            <a:endParaRPr lang="ru-RU" dirty="0">
              <a:latin typeface="Century Schoolbook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28596" y="3500438"/>
            <a:ext cx="84296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000240"/>
            <a:ext cx="8286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Навруз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Нооруз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Науруз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— праздник весны или нового года. Термин «</a:t>
            </a:r>
            <a:r>
              <a:rPr lang="ru-RU" sz="2000" dirty="0" err="1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Науруз</a:t>
            </a:r>
            <a:r>
              <a:rPr lang="ru-RU" sz="2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» состоит из двух персидских слов «</a:t>
            </a:r>
            <a:r>
              <a:rPr lang="ru-RU" sz="2000" dirty="0" err="1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ноу</a:t>
            </a:r>
            <a:r>
              <a:rPr lang="ru-RU" sz="2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» (новый) и «</a:t>
            </a:r>
            <a:r>
              <a:rPr lang="ru-RU" sz="2000" dirty="0" err="1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руз</a:t>
            </a:r>
            <a:r>
              <a:rPr lang="ru-RU" sz="2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» (день), то есть первый начальный день важнейшего праздника арийцев.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 Смысл этого праздника заключается в том, что именно в день весеннего солнцестояния, когда продолжительность дня и ночи составляет по 12 часов, взаимодействие природы и человека достигает абсолютной гармонии: наступает период пробуждения и обновления. </a:t>
            </a:r>
            <a:r>
              <a:rPr lang="ru-RU" sz="2000" dirty="0" err="1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Навруз</a:t>
            </a:r>
            <a:r>
              <a:rPr lang="ru-RU" sz="2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 считается началом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нового года и является традицией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основанной на взаимоотношениях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entury Schoolbook" pitchFamily="18" charset="0"/>
                <a:ea typeface="Times New Roman" pitchFamily="18" charset="0"/>
                <a:cs typeface="Times New Roman" pitchFamily="18" charset="0"/>
              </a:rPr>
              <a:t>человека и природы.</a:t>
            </a:r>
            <a:endParaRPr lang="ru-RU" sz="2000" dirty="0" smtClean="0">
              <a:latin typeface="Century Schoolbook" pitchFamily="18" charset="0"/>
            </a:endParaRPr>
          </a:p>
        </p:txBody>
      </p:sp>
      <p:pic>
        <p:nvPicPr>
          <p:cNvPr id="1029" name="Picture 5" descr="G:\наурыз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786322"/>
            <a:ext cx="2800360" cy="1866907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Этимологическая справка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29190" y="3071810"/>
            <a:ext cx="3714776" cy="2614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 smtClean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 smtClean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/>
            </a:r>
            <a:br>
              <a:rPr lang="ru-RU" sz="1600" dirty="0" smtClean="0">
                <a:latin typeface="Times New Roman"/>
                <a:ea typeface="Times New Roman"/>
              </a:rPr>
            </a:br>
            <a:r>
              <a:rPr lang="ru-RU" sz="1600" dirty="0" smtClean="0">
                <a:latin typeface="Times New Roman"/>
                <a:ea typeface="Times New Roman"/>
              </a:rPr>
              <a:t/>
            </a:r>
            <a:br>
              <a:rPr lang="ru-RU" sz="1600" dirty="0" smtClean="0">
                <a:latin typeface="Times New Roman"/>
                <a:ea typeface="Times New Roman"/>
              </a:rPr>
            </a:br>
            <a:r>
              <a:rPr lang="ru-RU" sz="1600" dirty="0" smtClean="0">
                <a:latin typeface="Times New Roman"/>
                <a:ea typeface="Times New Roman"/>
              </a:rPr>
              <a:t/>
            </a:r>
            <a:br>
              <a:rPr lang="ru-RU" sz="1600" dirty="0" smtClean="0">
                <a:latin typeface="Times New Roman"/>
                <a:ea typeface="Times New Roman"/>
              </a:rPr>
            </a:br>
            <a:r>
              <a:rPr lang="ru-RU" sz="1600" dirty="0" smtClean="0">
                <a:latin typeface="Times New Roman"/>
                <a:ea typeface="Times New Roman"/>
              </a:rPr>
              <a:t/>
            </a:r>
            <a:br>
              <a:rPr lang="ru-RU" sz="1600" dirty="0" smtClean="0">
                <a:latin typeface="Times New Roman"/>
                <a:ea typeface="Times New Roman"/>
              </a:rPr>
            </a:br>
            <a:r>
              <a:rPr lang="ru-RU" sz="1600" dirty="0" smtClean="0">
                <a:latin typeface="Times New Roman"/>
                <a:ea typeface="Times New Roman"/>
              </a:rPr>
              <a:t/>
            </a:r>
            <a:br>
              <a:rPr lang="ru-RU" sz="1600" dirty="0" smtClean="0">
                <a:latin typeface="Times New Roman"/>
                <a:ea typeface="Times New Roman"/>
              </a:rPr>
            </a:b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0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/>
                <a:ea typeface="Times New Roman"/>
              </a:rPr>
              <a:t/>
            </a:r>
            <a:br>
              <a:rPr lang="ru-RU" sz="1600" dirty="0" smtClean="0">
                <a:latin typeface="Times New Roman"/>
                <a:ea typeface="Times New Roman"/>
              </a:rPr>
            </a:br>
            <a:r>
              <a:rPr lang="ru-RU" sz="1600" dirty="0" smtClean="0">
                <a:latin typeface="Times New Roman"/>
                <a:ea typeface="Times New Roman"/>
              </a:rPr>
              <a:t>: </a:t>
            </a:r>
            <a:endParaRPr lang="ru-RU" sz="1600" dirty="0"/>
          </a:p>
        </p:txBody>
      </p:sp>
      <p:pic>
        <p:nvPicPr>
          <p:cNvPr id="8" name="Picture 2" descr="G:\CA01QZK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500570"/>
            <a:ext cx="1928826" cy="1928826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Праздник солнца и огня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714348" y="1935480"/>
            <a:ext cx="5857916" cy="49225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dirty="0" smtClean="0">
                <a:latin typeface="Century Schoolbook" pitchFamily="18" charset="0"/>
                <a:ea typeface="Times New Roman"/>
              </a:rPr>
              <a:t>     Согласно традициям узбеков, </a:t>
            </a: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  <a:ea typeface="Times New Roman"/>
              </a:rPr>
              <a:t>в это время начинается сезон роста</a:t>
            </a: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  <a:ea typeface="Times New Roman"/>
              </a:rPr>
              <a:t>и процветания. </a:t>
            </a:r>
            <a:br>
              <a:rPr lang="ru-RU" sz="2800" dirty="0" smtClean="0">
                <a:latin typeface="Century Schoolbook" pitchFamily="18" charset="0"/>
                <a:ea typeface="Times New Roman"/>
              </a:rPr>
            </a:br>
            <a:endParaRPr lang="ru-RU" sz="2800" dirty="0" smtClean="0">
              <a:latin typeface="Century Schoolbook" pitchFamily="18" charset="0"/>
              <a:ea typeface="Times New Roman"/>
            </a:endParaRP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  <a:ea typeface="Times New Roman"/>
              </a:rPr>
              <a:t>     </a:t>
            </a:r>
            <a:r>
              <a:rPr lang="ru-RU" sz="2800" dirty="0" err="1" smtClean="0">
                <a:latin typeface="Century Schoolbook" pitchFamily="18" charset="0"/>
                <a:ea typeface="Times New Roman"/>
              </a:rPr>
              <a:t>Навруз</a:t>
            </a:r>
            <a:r>
              <a:rPr lang="ru-RU" sz="2800" dirty="0" smtClean="0">
                <a:latin typeface="Century Schoolbook" pitchFamily="18" charset="0"/>
                <a:ea typeface="Times New Roman"/>
              </a:rPr>
              <a:t> считается самым большим </a:t>
            </a: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  <a:ea typeface="Times New Roman"/>
              </a:rPr>
              <a:t>из всех праздников поклонения </a:t>
            </a:r>
            <a:r>
              <a:rPr lang="ru-RU" sz="2800" dirty="0" smtClean="0">
                <a:solidFill>
                  <a:srgbClr val="7030A0"/>
                </a:solidFill>
                <a:latin typeface="Century Schoolbook" pitchFamily="18" charset="0"/>
                <a:ea typeface="Times New Roman"/>
              </a:rPr>
              <a:t>Солнцу</a:t>
            </a:r>
            <a:r>
              <a:rPr lang="ru-RU" sz="2800" dirty="0" smtClean="0">
                <a:latin typeface="Century Schoolbook" pitchFamily="18" charset="0"/>
                <a:ea typeface="Times New Roman"/>
              </a:rPr>
              <a:t> и </a:t>
            </a:r>
            <a:r>
              <a:rPr lang="ru-RU" sz="2800" dirty="0" smtClean="0">
                <a:solidFill>
                  <a:srgbClr val="7030A0"/>
                </a:solidFill>
                <a:latin typeface="Century Schoolbook" pitchFamily="18" charset="0"/>
                <a:ea typeface="Times New Roman"/>
              </a:rPr>
              <a:t>огню</a:t>
            </a:r>
            <a:r>
              <a:rPr lang="ru-RU" sz="2800" dirty="0" smtClean="0">
                <a:latin typeface="Century Schoolbook" pitchFamily="18" charset="0"/>
                <a:ea typeface="Times New Roman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  <a:ea typeface="Times New Roman"/>
              </a:rPr>
              <a:t> Готовились к нему заранее. </a:t>
            </a: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  <a:ea typeface="Times New Roman"/>
              </a:rPr>
              <a:t>А отмечали в течение недели, а то и</a:t>
            </a: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  <a:ea typeface="Times New Roman"/>
              </a:rPr>
              <a:t> двух – всё зависело о того, насколько </a:t>
            </a: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  <a:ea typeface="Times New Roman"/>
              </a:rPr>
              <a:t>благополучен народ. </a:t>
            </a:r>
            <a:r>
              <a:rPr lang="ru-RU" sz="2800" dirty="0" smtClean="0">
                <a:latin typeface="Times New Roman"/>
                <a:ea typeface="Times New Roman"/>
              </a:rPr>
              <a:t/>
            </a:r>
            <a:br>
              <a:rPr lang="ru-RU" sz="2800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1026" name="Picture 2" descr="C:\Documents and Settings\Учитель\Мои документы\Мои рисунки\Поздравления\g1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1928802"/>
            <a:ext cx="1928816" cy="194167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Конкурсы праздника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 В </a:t>
            </a:r>
            <a:r>
              <a:rPr lang="ru-RU" b="1" dirty="0" smtClean="0"/>
              <a:t>Узбекистане перед торжеством выбирают хозяйку праздника - </a:t>
            </a:r>
            <a:r>
              <a:rPr lang="ru-RU" b="1" dirty="0" err="1" smtClean="0"/>
              <a:t>Бахор-ханум</a:t>
            </a:r>
            <a:r>
              <a:rPr lang="ru-RU" b="1" dirty="0" smtClean="0"/>
              <a:t> - Весну. Это должна быть красивая, работящая, весёлая и умная девушка. На другом конкурсе выбирается </a:t>
            </a:r>
            <a:r>
              <a:rPr lang="ru-RU" b="1" dirty="0" err="1" smtClean="0"/>
              <a:t>Дехкан-бобо</a:t>
            </a:r>
            <a:r>
              <a:rPr lang="ru-RU" b="1" dirty="0" smtClean="0"/>
              <a:t> - Дед-земледелец. Им может быть и аксакал (старейшина, почтенный человек), и молодой человек. На третьем конкурсе выбирается - </a:t>
            </a:r>
            <a:r>
              <a:rPr lang="ru-RU" b="1" dirty="0" err="1" smtClean="0"/>
              <a:t>Момоер</a:t>
            </a:r>
            <a:r>
              <a:rPr lang="ru-RU" b="1" dirty="0" smtClean="0"/>
              <a:t> - Земля. Трое главных героев праздника одеваются в красочные национальные одежды и открывают праздник: они объезжают улицы на украшенной цветами машине в сопровождении музыкантов и приглашают всех на главную площадь города. 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Три условия старинной традиции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9225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По старинной традиции каждый участник праздника должен выполнить три условия:          посадить цветы и не менее трех саженцев деревьев;</a:t>
            </a:r>
          </a:p>
          <a:p>
            <a:pPr>
              <a:buNone/>
            </a:pPr>
            <a:r>
              <a:rPr lang="ru-RU" b="1" dirty="0" smtClean="0"/>
              <a:t>   настроить себя на добрые дела и радость, помириться с тем, с кем был в ссоре; </a:t>
            </a:r>
          </a:p>
          <a:p>
            <a:pPr>
              <a:buNone/>
            </a:pPr>
            <a:r>
              <a:rPr lang="ru-RU" b="1" dirty="0" smtClean="0"/>
              <a:t>   также стремиться жить по-новому, честно и достойно.</a:t>
            </a:r>
            <a:br>
              <a:rPr lang="ru-RU" b="1" dirty="0" smtClean="0"/>
            </a:br>
            <a:r>
              <a:rPr lang="ru-RU" b="1" dirty="0" smtClean="0"/>
              <a:t>                                                                        </a:t>
            </a:r>
            <a:endParaRPr lang="ru-RU" dirty="0"/>
          </a:p>
        </p:txBody>
      </p:sp>
      <p:pic>
        <p:nvPicPr>
          <p:cNvPr id="1027" name="Picture 3" descr="C:\Documents and Settings\Учитель\Мои документы\Мои рисунки\Поздравления\015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429132"/>
            <a:ext cx="1976446" cy="1976446"/>
          </a:xfrm>
          <a:prstGeom prst="rect">
            <a:avLst/>
          </a:prstGeom>
          <a:noFill/>
        </p:spPr>
      </p:pic>
      <p:sp>
        <p:nvSpPr>
          <p:cNvPr id="8" name="Месяц 7"/>
          <p:cNvSpPr/>
          <p:nvPr/>
        </p:nvSpPr>
        <p:spPr>
          <a:xfrm>
            <a:off x="642910" y="2928934"/>
            <a:ext cx="71438" cy="14287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есяц 8"/>
          <p:cNvSpPr/>
          <p:nvPr/>
        </p:nvSpPr>
        <p:spPr>
          <a:xfrm>
            <a:off x="642910" y="3786190"/>
            <a:ext cx="71438" cy="14287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есяц 9"/>
          <p:cNvSpPr/>
          <p:nvPr/>
        </p:nvSpPr>
        <p:spPr>
          <a:xfrm>
            <a:off x="642910" y="4643446"/>
            <a:ext cx="71438" cy="14287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571612"/>
            <a:ext cx="828680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/>
            </a:r>
            <a:br>
              <a:rPr lang="ru-RU" sz="16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</a:br>
            <a:r>
              <a:rPr lang="ru-RU" sz="16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lang="ru-RU" sz="20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Вот как описал празднование </a:t>
            </a:r>
            <a:r>
              <a:rPr lang="ru-RU" sz="2000" dirty="0" err="1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Навруза</a:t>
            </a:r>
            <a:r>
              <a:rPr lang="ru-RU" sz="20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 древнегреческий летописец </a:t>
            </a:r>
            <a:r>
              <a:rPr lang="ru-RU" sz="2000" dirty="0" err="1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Страбон</a:t>
            </a:r>
            <a:r>
              <a:rPr lang="ru-RU" sz="20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: "</a:t>
            </a:r>
            <a:r>
              <a:rPr lang="ru-RU" sz="2000" i="1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В самые древние, давние времена и по сегодняшний день жители Междуречья собираются в этот день в Храме огня - это самый почитаемый праздник, когда торговцы закрывают свои лавки, ремесленники прекращают работу. Все веселятся, угощают друг друга теми напитками и</a:t>
            </a:r>
          </a:p>
          <a:p>
            <a:r>
              <a:rPr lang="ru-RU" sz="2000" i="1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кушаниями</a:t>
            </a:r>
            <a:r>
              <a:rPr lang="ru-RU" sz="2000" i="1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, которых коснулся огонь".</a:t>
            </a:r>
          </a:p>
          <a:p>
            <a:r>
              <a:rPr lang="ru-RU" sz="20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  Узбеки считают, чем веселее и радостнее он пройдет, тем щедрее будет к людям природа. Поэтому льются в этот день обрядовые песни </a:t>
            </a:r>
            <a:r>
              <a:rPr lang="ru-RU" sz="2000" dirty="0" err="1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Навруза</a:t>
            </a:r>
            <a:r>
              <a:rPr lang="ru-RU" sz="20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, танцуют и веселятся люди, радуются приходу весны, дарят друг другу подарки, помогают сиротам и неимущим. В эти дни природа начинает оживать, деревья </a:t>
            </a:r>
          </a:p>
          <a:p>
            <a:r>
              <a:rPr lang="ru-RU" sz="20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расцветают, люди просыпаются и снимают с себя </a:t>
            </a:r>
          </a:p>
          <a:p>
            <a:r>
              <a:rPr lang="ru-RU" sz="2000" dirty="0" smtClean="0">
                <a:latin typeface="Century Schoolbook" pitchFamily="18" charset="0"/>
                <a:ea typeface="MS Mincho" pitchFamily="49" charset="-128"/>
                <a:cs typeface="Times New Roman" pitchFamily="18" charset="0"/>
              </a:rPr>
              <a:t>свои серые зимние наряды, появляется зелень.</a:t>
            </a:r>
            <a:endParaRPr lang="ru-RU" sz="2000" i="1" dirty="0">
              <a:latin typeface="Century Schoolbook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 Schoolbook" pitchFamily="18" charset="0"/>
              </a:rPr>
              <a:t>Празднование </a:t>
            </a:r>
            <a:r>
              <a:rPr lang="ru-RU" dirty="0" err="1" smtClean="0">
                <a:latin typeface="Century Schoolbook" pitchFamily="18" charset="0"/>
              </a:rPr>
              <a:t>Навруза</a:t>
            </a:r>
            <a:endParaRPr lang="ru-RU" dirty="0">
              <a:latin typeface="Century Schoolbook" pitchFamily="18" charset="0"/>
            </a:endParaRPr>
          </a:p>
        </p:txBody>
      </p:sp>
      <p:pic>
        <p:nvPicPr>
          <p:cNvPr id="10" name="Picture 3" descr="G:\CAODIDV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5286388"/>
            <a:ext cx="2076456" cy="131631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u="sng" dirty="0" smtClean="0">
                <a:cs typeface="Gautami" pitchFamily="2"/>
              </a:rPr>
              <a:t>              </a:t>
            </a:r>
            <a:endParaRPr lang="ru-RU" sz="2800" i="1" u="sng" dirty="0">
              <a:cs typeface="Gautami" pitchFamily="2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8186766" cy="1143008"/>
          </a:xfrm>
        </p:spPr>
        <p:txBody>
          <a:bodyPr/>
          <a:lstStyle/>
          <a:p>
            <a:pPr algn="ctr"/>
            <a:r>
              <a:rPr lang="ru-RU" sz="4800" dirty="0" smtClean="0">
                <a:latin typeface="+mj-lt"/>
              </a:rPr>
              <a:t>Подготовка к празднику</a:t>
            </a:r>
            <a:endParaRPr lang="ru-RU" sz="4800" dirty="0">
              <a:latin typeface="+mj-lt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Древний обычай:</a:t>
            </a:r>
          </a:p>
          <a:p>
            <a:pPr>
              <a:buNone/>
            </a:pPr>
            <a:r>
              <a:rPr lang="ru-RU" dirty="0" smtClean="0"/>
              <a:t>    - до наступления </a:t>
            </a:r>
            <a:r>
              <a:rPr lang="ru-RU" dirty="0" err="1" smtClean="0"/>
              <a:t>Навруза</a:t>
            </a:r>
            <a:r>
              <a:rPr lang="ru-RU" dirty="0" smtClean="0"/>
              <a:t> у восточных народов принято убираться в домах и рассчитываться с долгами;</a:t>
            </a:r>
          </a:p>
          <a:p>
            <a:pPr>
              <a:buNone/>
            </a:pPr>
            <a:r>
              <a:rPr lang="ru-RU" dirty="0" smtClean="0"/>
              <a:t>  - готовить национальные блюда.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:\навруз шамсудинова\34320f0d6ff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7364"/>
            <a:ext cx="4143404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509</TotalTime>
  <Words>739</Words>
  <PresentationFormat>Экран (4:3)</PresentationFormat>
  <Paragraphs>104</Paragraphs>
  <Slides>18</Slides>
  <Notes>8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«Навруз в Узбекистане»</vt:lpstr>
      <vt:lpstr>Актуальность темы</vt:lpstr>
      <vt:lpstr>Историческая справка</vt:lpstr>
      <vt:lpstr>Этимологическая справка</vt:lpstr>
      <vt:lpstr>Праздник солнца и огня</vt:lpstr>
      <vt:lpstr>Конкурсы праздника</vt:lpstr>
      <vt:lpstr>Три условия старинной традиции</vt:lpstr>
      <vt:lpstr>Празднование Навруза</vt:lpstr>
      <vt:lpstr>              </vt:lpstr>
      <vt:lpstr>Традиционный ритуал – Хафт син</vt:lpstr>
      <vt:lpstr>                                      Сумаляк         symalyak [сумаляк]   </vt:lpstr>
      <vt:lpstr>Ингредиенты сумаляка</vt:lpstr>
      <vt:lpstr>Легенда о появлении обычая - готовить сумаляк</vt:lpstr>
      <vt:lpstr>Предания, связанные с приготовлением сумаляка</vt:lpstr>
      <vt:lpstr>Традиционные узбекские кушанья в праздник</vt:lpstr>
      <vt:lpstr>Танцы на городском  празднике Навруз</vt:lpstr>
      <vt:lpstr>Использованные ресурсы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Учитель</cp:lastModifiedBy>
  <cp:revision>68</cp:revision>
  <dcterms:modified xsi:type="dcterms:W3CDTF">2009-11-30T09:34:12Z</dcterms:modified>
</cp:coreProperties>
</file>