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0"/>
  </p:notesMasterIdLst>
  <p:sldIdLst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87" autoAdjust="0"/>
    <p:restoredTop sz="94660"/>
  </p:normalViewPr>
  <p:slideViewPr>
    <p:cSldViewPr>
      <p:cViewPr varScale="1">
        <p:scale>
          <a:sx n="82" d="100"/>
          <a:sy n="82" d="100"/>
        </p:scale>
        <p:origin x="-8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704BF-CC5B-4089-AC22-7E0657460EC3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AA2D8F-6ED2-47C2-AB0C-237AF3F3B5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0" y="0"/>
            <a:ext cx="6362700" cy="6858000"/>
            <a:chOff x="0" y="0"/>
            <a:chExt cx="4008" cy="4320"/>
          </a:xfrm>
        </p:grpSpPr>
        <p:pic>
          <p:nvPicPr>
            <p:cNvPr id="5" name="Picture 2" descr="Expbanna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9" descr="EXPHORSA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208" y="3600"/>
              <a:ext cx="1800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752600" y="990600"/>
            <a:ext cx="6400800" cy="2514600"/>
          </a:xfrm>
          <a:solidFill>
            <a:schemeClr val="bg1"/>
          </a:solidFill>
          <a:ln w="76200" cmpd="tri">
            <a:solidFill>
              <a:schemeClr val="folHlink"/>
            </a:solidFill>
          </a:ln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886200"/>
            <a:ext cx="6400800" cy="1752600"/>
          </a:xfrm>
          <a:ln w="6350"/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F08FD45-7D4E-499A-8D34-40632158657C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233089-E5C3-467E-A8FF-12E499D16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8FD45-7D4E-499A-8D34-40632158657C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233089-E5C3-467E-A8FF-12E499D16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6100" y="3810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8FD45-7D4E-499A-8D34-40632158657C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233089-E5C3-467E-A8FF-12E499D16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25E49-1080-4089-9539-78992C7EC5A7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AA8AE-24FD-468E-BBDB-14855CE08D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A6C70-16E1-4D0E-B50D-33248670DFFC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B73F7-8B8D-4D0F-BD71-E705C4E1CD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DE9A5-53A8-4356-927A-4D85687566B4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43B36-FA54-4F4F-84BC-DFF1847C6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18903-4FA7-4768-99DC-21DE6FC25904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A859B-7A03-43F3-B02B-A59DF1D56D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7F6B8-FF76-4B45-BAFB-4767C8CC33B6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A5213-AC24-4FE5-A01B-FEBA9B8BAB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07604-E155-4FE0-9B07-4434DE454E3E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39453-B9F0-4ABD-BE4B-1BD92213E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07420-D9D0-4B57-85F7-A7856EAA5EF6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3C514-E6E9-429D-9320-9D32112EAC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888A8-5A41-4F91-954C-E42935598903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6A365-843C-4487-9FEF-0F95FF80BA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8FD45-7D4E-499A-8D34-40632158657C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233089-E5C3-467E-A8FF-12E499D16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5CA84-3555-43F5-80D1-7F53F89A8C9C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023F1-8EC7-4EE8-B59C-77970C3AD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649D1-322E-4932-802C-BD608932AF07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717C5-15A5-4029-A662-AC0AD60C04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E89EE-6EE4-4BA0-9C9A-35B7C4D7EFE4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70BDC-363C-4B3D-9635-92E69F488F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8FD45-7D4E-499A-8D34-40632158657C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233089-E5C3-467E-A8FF-12E499D16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8FD45-7D4E-499A-8D34-40632158657C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233089-E5C3-467E-A8FF-12E499D16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8FD45-7D4E-499A-8D34-40632158657C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233089-E5C3-467E-A8FF-12E499D16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8FD45-7D4E-499A-8D34-40632158657C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233089-E5C3-467E-A8FF-12E499D16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8FD45-7D4E-499A-8D34-40632158657C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233089-E5C3-467E-A8FF-12E499D16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8FD45-7D4E-499A-8D34-40632158657C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233089-E5C3-467E-A8FF-12E499D16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8FD45-7D4E-499A-8D34-40632158657C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233089-E5C3-467E-A8FF-12E499D16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0" y="0"/>
            <a:ext cx="8915400" cy="6858000"/>
            <a:chOff x="0" y="0"/>
            <a:chExt cx="5616" cy="4320"/>
          </a:xfrm>
        </p:grpSpPr>
        <p:pic>
          <p:nvPicPr>
            <p:cNvPr id="1032" name="Picture 2" descr="Expbanna"/>
            <p:cNvPicPr>
              <a:picLocks noChangeAspect="1" noChangeArrowheads="1"/>
            </p:cNvPicPr>
            <p:nvPr/>
          </p:nvPicPr>
          <p:blipFill>
            <a:blip r:embed="rId13" cstate="email"/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31" name="Rectangle 3"/>
            <p:cNvSpPr>
              <a:spLocks noChangeArrowheads="1"/>
            </p:cNvSpPr>
            <p:nvPr/>
          </p:nvSpPr>
          <p:spPr bwMode="grayWhite">
            <a:xfrm>
              <a:off x="576" y="144"/>
              <a:ext cx="5040" cy="3888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fld id="{FF08FD45-7D4E-499A-8D34-40632158657C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253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fld id="{49233089-E5C3-467E-A8FF-12E499D16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email">
            <a:lum/>
          </a:blip>
          <a:srcRect/>
          <a:stretch>
            <a:fillRect t="-45000" b="-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fld id="{2D43AB77-1F8F-46E0-A7F5-FEDA150FA473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fld id="{D0C734D1-CAA1-4A9C-8A2D-E7AE9BEB7D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ln>
            <a:prstDash val="solid"/>
          </a:ln>
          <a:gradFill rotWithShape="1">
            <a:gsLst>
              <a:gs pos="0">
                <a:schemeClr val="accent4">
                  <a:tint val="70000"/>
                  <a:satMod val="200000"/>
                </a:schemeClr>
              </a:gs>
              <a:gs pos="40000">
                <a:schemeClr val="accent4">
                  <a:tint val="90000"/>
                  <a:satMod val="130000"/>
                </a:schemeClr>
              </a:gs>
              <a:gs pos="50000">
                <a:schemeClr val="accent4">
                  <a:tint val="90000"/>
                  <a:satMod val="130000"/>
                </a:schemeClr>
              </a:gs>
              <a:gs pos="68000">
                <a:schemeClr val="accent4">
                  <a:tint val="90000"/>
                  <a:satMod val="130000"/>
                </a:schemeClr>
              </a:gs>
              <a:gs pos="100000">
                <a:schemeClr val="accent4">
                  <a:tint val="70000"/>
                  <a:satMod val="200000"/>
                </a:schemeClr>
              </a:gs>
            </a:gsLst>
            <a:lin ang="5400000"/>
          </a:gradFill>
          <a:effectLst>
            <a:outerShdw blurRad="88000" dist="50800" dir="5040000" algn="tl">
              <a:schemeClr val="accent4">
                <a:tint val="80000"/>
                <a:satMod val="250000"/>
                <a:alpha val="45000"/>
              </a:scheme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F5F3E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F5F3E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F5F3E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F5F3E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F5F3E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47864" y="5301208"/>
            <a:ext cx="5516574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 подготовила: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Климашина Н.А., </a:t>
            </a:r>
            <a:r>
              <a:rPr lang="ru-RU" sz="24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ОБЖ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Новолеушинская СОШ</a:t>
            </a:r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2" descr="C:\Documents and Settings\Администратор\Мои документы\Мои рисунки\flag9-trans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88" y="357188"/>
            <a:ext cx="7745412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42910" y="1142984"/>
            <a:ext cx="8143932" cy="36009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Основные мероприятия РСЧС и ГО по защите населения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в мирное и военное </a:t>
            </a:r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время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часть</a:t>
            </a:r>
            <a:r>
              <a:rPr lang="en-US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II. </a:t>
            </a:r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«</a:t>
            </a:r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Организация 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</a:rPr>
              <a:t>инженерной защиты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</a:rPr>
              <a:t>Населения от поражающих факторов </a:t>
            </a:r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ЧС»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 w="50800"/>
              <a:solidFill>
                <a:schemeClr val="bg1">
                  <a:shade val="50000"/>
                </a:schemeClr>
              </a:solidFill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4365104"/>
            <a:ext cx="4237377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(урок ОБЖ – 10 класс)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14290"/>
            <a:ext cx="8077917" cy="113877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II. 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Организация инженерной защиты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Населения от поражающих факторов ЧС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3000" y="1357313"/>
            <a:ext cx="7572375" cy="14773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357188">
              <a:defRPr/>
            </a:pPr>
            <a:r>
              <a:rPr lang="ru-RU" b="1" i="1" dirty="0">
                <a:solidFill>
                  <a:srgbClr val="C00000"/>
                </a:solidFill>
                <a:latin typeface="+mj-lt"/>
              </a:rPr>
              <a:t>Средства коллективной защиты </a:t>
            </a:r>
            <a:r>
              <a:rPr lang="ru-RU" b="1" i="1" dirty="0">
                <a:latin typeface="+mj-lt"/>
              </a:rPr>
              <a:t>– это защитные инженерные сооружения ГО</a:t>
            </a:r>
          </a:p>
          <a:p>
            <a:pPr indent="357188">
              <a:defRPr/>
            </a:pPr>
            <a:endParaRPr lang="ru-RU" b="1" i="1" dirty="0" smtClean="0">
              <a:latin typeface="+mj-lt"/>
            </a:endParaRPr>
          </a:p>
          <a:p>
            <a:pPr indent="357188">
              <a:defRPr/>
            </a:pPr>
            <a:r>
              <a:rPr lang="ru-RU" b="1" i="1" dirty="0" smtClean="0">
                <a:latin typeface="+mj-lt"/>
              </a:rPr>
              <a:t>Виды</a:t>
            </a:r>
            <a:r>
              <a:rPr lang="ru-RU" b="1" i="1" dirty="0">
                <a:latin typeface="+mj-lt"/>
              </a:rPr>
              <a:t>:</a:t>
            </a:r>
          </a:p>
          <a:p>
            <a:pPr indent="357188">
              <a:defRPr/>
            </a:pPr>
            <a:endParaRPr lang="ru-RU" b="1" i="1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28813" y="2357438"/>
            <a:ext cx="6929437" cy="1477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b="1" i="1" dirty="0">
                <a:solidFill>
                  <a:srgbClr val="C00000"/>
                </a:solidFill>
                <a:latin typeface="+mj-lt"/>
              </a:rPr>
              <a:t>Убежище</a:t>
            </a:r>
            <a:r>
              <a:rPr lang="ru-RU" i="1" dirty="0">
                <a:latin typeface="+mj-lt"/>
              </a:rPr>
              <a:t> – защитное сооружение герметичного типа, </a:t>
            </a:r>
            <a:r>
              <a:rPr lang="ru-RU" sz="1600" i="1" dirty="0">
                <a:latin typeface="+mj-lt"/>
              </a:rPr>
              <a:t>обеспечивающее</a:t>
            </a:r>
            <a:r>
              <a:rPr lang="ru-RU" i="1" dirty="0">
                <a:latin typeface="+mj-lt"/>
              </a:rPr>
              <a:t> защиту укрываемых в нем людей от всех поражающих факторов ядерного взрыва, от АХОВ, бактериальных средств, радиоактивных веществ, высоких температур и продуктов горения при пожаре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00250" y="3786188"/>
            <a:ext cx="6858000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600" b="1" i="1" dirty="0">
                <a:solidFill>
                  <a:srgbClr val="C00000"/>
                </a:solidFill>
                <a:latin typeface="+mj-lt"/>
              </a:rPr>
              <a:t>Противорадиационное укрытие </a:t>
            </a:r>
            <a:r>
              <a:rPr lang="ru-RU" sz="1600" i="1" dirty="0">
                <a:latin typeface="+mj-lt"/>
              </a:rPr>
              <a:t>–это сооружение, обеспечивающее защиту людей от ионизирующих излучений при радиоактивном заражении местности, от светового излучения, проникающей радиации и частично от ударной волны, а также от попадания на кожу и одежду радиоактивных, отравляющих веществ и бактериальных средств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51720" y="5157192"/>
            <a:ext cx="6715125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rgbClr val="C00000"/>
                </a:solidFill>
                <a:latin typeface="+mj-lt"/>
              </a:rPr>
              <a:t>Укрытия </a:t>
            </a:r>
            <a:r>
              <a:rPr lang="ru-RU" sz="1600" b="1" i="1" dirty="0">
                <a:solidFill>
                  <a:srgbClr val="C00000"/>
                </a:solidFill>
                <a:latin typeface="+mj-lt"/>
              </a:rPr>
              <a:t>простейшего</a:t>
            </a:r>
            <a:r>
              <a:rPr lang="ru-RU" b="1" i="1" dirty="0">
                <a:solidFill>
                  <a:srgbClr val="C00000"/>
                </a:solidFill>
                <a:latin typeface="+mj-lt"/>
              </a:rPr>
              <a:t> типа </a:t>
            </a:r>
            <a:r>
              <a:rPr lang="ru-RU" i="1" dirty="0">
                <a:latin typeface="+mj-lt"/>
              </a:rPr>
              <a:t>– это щели открытые и перекрытые, траншеи, землянки, оборудованные под укрытия подвалы и подполья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84010" y="500042"/>
            <a:ext cx="2175981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Убежище</a:t>
            </a:r>
          </a:p>
        </p:txBody>
      </p:sp>
      <p:pic>
        <p:nvPicPr>
          <p:cNvPr id="31746" name="Picture 2" descr="C:\Documents and Settings\Администратор\Мои документы\Мои рисунки\2009-11-22\Save0137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500" y="1214438"/>
            <a:ext cx="2357438" cy="1687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47" name="Picture 3" descr="C:\Documents and Settings\Администратор\Мои документы\Мои рисунки\2009-11-22\Save0137f.BMP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1143000"/>
            <a:ext cx="2286000" cy="1735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715000" y="3143250"/>
            <a:ext cx="2214563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latin typeface="+mj-lt"/>
              </a:rPr>
              <a:t>Встроенное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85938" y="3071813"/>
            <a:ext cx="2214562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latin typeface="+mj-lt"/>
              </a:rPr>
              <a:t>Отдельно стоящее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1563" y="3786188"/>
            <a:ext cx="7929562" cy="738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>
                <a:latin typeface="+mj-lt"/>
              </a:rPr>
              <a:t>По вместимости убежища условно подразделяют на: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785938" y="4357688"/>
            <a:ext cx="60007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i="1" dirty="0">
                <a:latin typeface="+mj-lt"/>
              </a:rPr>
              <a:t>Малой вместимости (150-600 человек)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57375" y="5072063"/>
            <a:ext cx="60007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i="1" dirty="0">
                <a:latin typeface="+mj-lt"/>
              </a:rPr>
              <a:t>Средней вместимости (600 -2000 человек)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57375" y="5643563"/>
            <a:ext cx="60007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i="1" dirty="0">
                <a:latin typeface="+mj-lt"/>
              </a:rPr>
              <a:t>Большой вместимости (более 2000 человек)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Администратор\Мои документы\Мои рисунки\2009-11-22\Save0138e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628800"/>
            <a:ext cx="6667648" cy="3875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824229" y="357166"/>
            <a:ext cx="549554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Принципиальная схема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планирования убежище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620688"/>
            <a:ext cx="4193519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Укрытие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простейшего типа</a:t>
            </a:r>
          </a:p>
        </p:txBody>
      </p:sp>
      <p:pic>
        <p:nvPicPr>
          <p:cNvPr id="34819" name="Picture 3" descr="C:\Documents and Settings\Администратор\Мои документы\Мои рисунки\2009-11-22\Save0139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916832"/>
            <a:ext cx="3598261" cy="3294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Documents and Settings\Администратор\Мои документы\Мои рисунки\2009-11-22\Save0138.BMP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3928" y="2996952"/>
            <a:ext cx="4754540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955978" y="1844824"/>
            <a:ext cx="5188022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Противорадиационное </a:t>
            </a:r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укрытие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428604"/>
            <a:ext cx="5235599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Размещение и правила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поведения в убежище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3000" y="2000250"/>
            <a:ext cx="7715250" cy="3878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355600" algn="just">
              <a:defRPr/>
            </a:pPr>
            <a:r>
              <a:rPr lang="ru-RU" b="1" i="1" dirty="0">
                <a:latin typeface="+mj-lt"/>
              </a:rPr>
              <a:t>Вместимость защитного сооружения определяется, исходя из нормы 0,5м</a:t>
            </a:r>
            <a:r>
              <a:rPr lang="ru-RU" b="1" i="1" baseline="30000" dirty="0">
                <a:latin typeface="+mj-lt"/>
              </a:rPr>
              <a:t>2</a:t>
            </a:r>
            <a:r>
              <a:rPr lang="ru-RU" b="1" i="1" dirty="0">
                <a:latin typeface="+mj-lt"/>
              </a:rPr>
              <a:t> в отсеке на одного человека при двухъярусном расположении и 0,4м</a:t>
            </a:r>
            <a:r>
              <a:rPr lang="ru-RU" b="1" i="1" baseline="30000" dirty="0">
                <a:latin typeface="+mj-lt"/>
              </a:rPr>
              <a:t>2 </a:t>
            </a:r>
            <a:r>
              <a:rPr lang="ru-RU" b="1" i="1" dirty="0">
                <a:latin typeface="+mj-lt"/>
              </a:rPr>
              <a:t>трехъярусном расположении</a:t>
            </a:r>
          </a:p>
          <a:p>
            <a:pPr indent="355600" algn="just">
              <a:defRPr/>
            </a:pPr>
            <a:endParaRPr lang="ru-RU" sz="1000" b="1" i="1" dirty="0">
              <a:latin typeface="+mj-lt"/>
            </a:endParaRPr>
          </a:p>
          <a:p>
            <a:pPr indent="355600" algn="just">
              <a:defRPr/>
            </a:pPr>
            <a:r>
              <a:rPr lang="ru-RU" b="1" i="1" dirty="0">
                <a:latin typeface="+mj-lt"/>
              </a:rPr>
              <a:t>Высота помещения должна быть не менее 2,2м</a:t>
            </a:r>
          </a:p>
          <a:p>
            <a:pPr indent="355600" algn="just">
              <a:defRPr/>
            </a:pPr>
            <a:endParaRPr lang="ru-RU" sz="1000" b="1" i="1" dirty="0">
              <a:latin typeface="+mj-lt"/>
            </a:endParaRPr>
          </a:p>
          <a:p>
            <a:pPr indent="355600" algn="just">
              <a:defRPr/>
            </a:pPr>
            <a:r>
              <a:rPr lang="ru-RU" b="1" i="1" dirty="0">
                <a:latin typeface="+mj-lt"/>
              </a:rPr>
              <a:t>Общий объем воздуха на человека – 1,5м</a:t>
            </a:r>
            <a:r>
              <a:rPr lang="ru-RU" b="1" i="1" baseline="30000" dirty="0">
                <a:latin typeface="+mj-lt"/>
              </a:rPr>
              <a:t>3 </a:t>
            </a:r>
          </a:p>
          <a:p>
            <a:pPr indent="355600" algn="just">
              <a:defRPr/>
            </a:pPr>
            <a:endParaRPr lang="ru-RU" b="1" i="1" baseline="30000" dirty="0">
              <a:latin typeface="+mj-lt"/>
            </a:endParaRPr>
          </a:p>
          <a:p>
            <a:pPr indent="355600" algn="just">
              <a:defRPr/>
            </a:pPr>
            <a:r>
              <a:rPr lang="ru-RU" b="1" i="1" dirty="0">
                <a:latin typeface="+mj-lt"/>
              </a:rPr>
              <a:t>Люди в </a:t>
            </a:r>
            <a:r>
              <a:rPr lang="ru-RU" b="1" i="1" dirty="0" err="1">
                <a:latin typeface="+mj-lt"/>
              </a:rPr>
              <a:t>тсеках</a:t>
            </a:r>
            <a:r>
              <a:rPr lang="ru-RU" b="1" i="1" dirty="0">
                <a:latin typeface="+mj-lt"/>
              </a:rPr>
              <a:t> размещаются для сидения размером 0,45х0,45 на человека и для лежания на втором и третьем ярусом размером 0,55х1,8м на человека</a:t>
            </a:r>
          </a:p>
          <a:p>
            <a:pPr indent="355600" algn="just">
              <a:defRPr/>
            </a:pPr>
            <a:endParaRPr lang="ru-RU" sz="1000" b="1" i="1" dirty="0">
              <a:latin typeface="+mj-lt"/>
            </a:endParaRPr>
          </a:p>
          <a:p>
            <a:pPr indent="355600" algn="just">
              <a:defRPr/>
            </a:pPr>
            <a:r>
              <a:rPr lang="ru-RU" b="1" i="1" dirty="0">
                <a:latin typeface="+mj-lt"/>
              </a:rPr>
              <a:t>Количество мест для сидения при двух ярусах составляет 80%, при трех ярусах – 70%</a:t>
            </a:r>
          </a:p>
          <a:p>
            <a:pPr>
              <a:defRPr/>
            </a:pPr>
            <a:endParaRPr lang="ru-RU" baseline="30000" dirty="0"/>
          </a:p>
          <a:p>
            <a:pPr>
              <a:defRPr/>
            </a:pPr>
            <a:endParaRPr lang="ru-RU" baseline="30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88" y="571500"/>
            <a:ext cx="7143750" cy="2492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C00000"/>
                </a:solidFill>
                <a:latin typeface="+mj-lt"/>
              </a:rPr>
              <a:t>Лица, прибывающие в убежище </a:t>
            </a:r>
          </a:p>
          <a:p>
            <a:pPr>
              <a:defRPr/>
            </a:pPr>
            <a:r>
              <a:rPr lang="ru-RU" sz="2400" b="1" i="1" dirty="0">
                <a:solidFill>
                  <a:srgbClr val="C00000"/>
                </a:solidFill>
                <a:latin typeface="+mj-lt"/>
              </a:rPr>
              <a:t>обязаны иметь с собой: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b="1" i="1" dirty="0">
                <a:latin typeface="+mj-lt"/>
              </a:rPr>
              <a:t> трехсуточный запас продуктов питания в полиэтиленовой упаковке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b="1" i="1" dirty="0">
                <a:latin typeface="+mj-lt"/>
              </a:rPr>
              <a:t> принадлежности туалета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b="1" i="1" dirty="0">
                <a:latin typeface="+mj-lt"/>
              </a:rPr>
              <a:t> документы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b="1" i="1" dirty="0">
                <a:latin typeface="+mj-lt"/>
              </a:rPr>
              <a:t> минимум личных вещей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b="1" i="1" dirty="0">
                <a:latin typeface="+mj-lt"/>
              </a:rPr>
              <a:t> СИЗ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85938" y="5500688"/>
            <a:ext cx="6072187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C00000"/>
                </a:solidFill>
                <a:latin typeface="+mj-lt"/>
              </a:rPr>
              <a:t>Должны выполнять все требования коменданта и обслуживающего персонала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71625" y="3071813"/>
            <a:ext cx="7000875" cy="2678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C00000"/>
                </a:solidFill>
                <a:latin typeface="+mj-lt"/>
              </a:rPr>
              <a:t>Запрещается: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b="1" i="1" dirty="0">
                <a:latin typeface="+mj-lt"/>
              </a:rPr>
              <a:t> курить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b="1" i="1" dirty="0">
                <a:latin typeface="+mj-lt"/>
              </a:rPr>
              <a:t> шуметь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b="1" i="1" dirty="0">
                <a:latin typeface="+mj-lt"/>
              </a:rPr>
              <a:t> зажигать без разрешения керосиновые лампы, свечи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b="1" i="1" dirty="0">
                <a:latin typeface="+mj-lt"/>
              </a:rPr>
              <a:t> приносить легковоспламеняющиеся  или имеющие запах вещества, громоздкие вещи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b="1" i="1" dirty="0">
                <a:latin typeface="+mj-lt"/>
              </a:rPr>
              <a:t> приводить животных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b="1" i="1" dirty="0">
                <a:latin typeface="+mj-lt"/>
              </a:rPr>
              <a:t> ходить по помещению без надобности</a:t>
            </a:r>
          </a:p>
          <a:p>
            <a:pPr>
              <a:buFont typeface="Arial" pitchFamily="34" charset="0"/>
              <a:buChar char="•"/>
              <a:defRPr/>
            </a:pPr>
            <a:endParaRPr lang="ru-RU" b="1" i="1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66">
  <a:themeElements>
    <a:clrScheme name="Шаблон оформления «Судовой журнал» 2">
      <a:dk1>
        <a:srgbClr val="000000"/>
      </a:dk1>
      <a:lt1>
        <a:srgbClr val="FFFFFF"/>
      </a:lt1>
      <a:dk2>
        <a:srgbClr val="482400"/>
      </a:dk2>
      <a:lt2>
        <a:srgbClr val="808080"/>
      </a:lt2>
      <a:accent1>
        <a:srgbClr val="DFD6C3"/>
      </a:accent1>
      <a:accent2>
        <a:srgbClr val="D69B80"/>
      </a:accent2>
      <a:accent3>
        <a:srgbClr val="FFFFFF"/>
      </a:accent3>
      <a:accent4>
        <a:srgbClr val="000000"/>
      </a:accent4>
      <a:accent5>
        <a:srgbClr val="ECE8DE"/>
      </a:accent5>
      <a:accent6>
        <a:srgbClr val="C28C73"/>
      </a:accent6>
      <a:hlink>
        <a:srgbClr val="CAA966"/>
      </a:hlink>
      <a:folHlink>
        <a:srgbClr val="969696"/>
      </a:folHlink>
    </a:clrScheme>
    <a:fontScheme name="Шаблон оформления «Судовой журнал»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оформления «Судовой журнал» 1">
        <a:dk1>
          <a:srgbClr val="000000"/>
        </a:dk1>
        <a:lt1>
          <a:srgbClr val="A7947B"/>
        </a:lt1>
        <a:dk2>
          <a:srgbClr val="FFFFFF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D0C8B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CAA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Судовой журнал» 2">
        <a:dk1>
          <a:srgbClr val="000000"/>
        </a:dk1>
        <a:lt1>
          <a:srgbClr val="FFFFFF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FFFFF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CAA966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Судовой журнал»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Судовой журнал» 4">
        <a:dk1>
          <a:srgbClr val="000000"/>
        </a:dk1>
        <a:lt1>
          <a:srgbClr val="9D7643"/>
        </a:lt1>
        <a:dk2>
          <a:srgbClr val="FFFFFF"/>
        </a:dk2>
        <a:lt2>
          <a:srgbClr val="554025"/>
        </a:lt2>
        <a:accent1>
          <a:srgbClr val="CAA966"/>
        </a:accent1>
        <a:accent2>
          <a:srgbClr val="C25422"/>
        </a:accent2>
        <a:accent3>
          <a:srgbClr val="CCBDB0"/>
        </a:accent3>
        <a:accent4>
          <a:srgbClr val="000000"/>
        </a:accent4>
        <a:accent5>
          <a:srgbClr val="E1D1B8"/>
        </a:accent5>
        <a:accent6>
          <a:srgbClr val="B04B1E"/>
        </a:accent6>
        <a:hlink>
          <a:srgbClr val="8488AC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b7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Тема66</Template>
  <TotalTime>16</TotalTime>
  <Words>356</Words>
  <Application>Microsoft Office PowerPoint</Application>
  <PresentationFormat>Экран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Тема66</vt:lpstr>
      <vt:lpstr>Темаb7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 Каленюк</dc:creator>
  <cp:lastModifiedBy>Дмитрий Каленюк</cp:lastModifiedBy>
  <cp:revision>13</cp:revision>
  <dcterms:created xsi:type="dcterms:W3CDTF">2012-03-13T14:56:05Z</dcterms:created>
  <dcterms:modified xsi:type="dcterms:W3CDTF">2012-03-13T15:23:29Z</dcterms:modified>
</cp:coreProperties>
</file>