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79" r:id="rId2"/>
    <p:sldId id="258" r:id="rId3"/>
    <p:sldId id="274" r:id="rId4"/>
    <p:sldId id="259" r:id="rId5"/>
    <p:sldId id="275" r:id="rId6"/>
    <p:sldId id="260" r:id="rId7"/>
    <p:sldId id="276" r:id="rId8"/>
    <p:sldId id="262" r:id="rId9"/>
    <p:sldId id="264" r:id="rId10"/>
    <p:sldId id="265" r:id="rId11"/>
    <p:sldId id="266" r:id="rId12"/>
    <p:sldId id="267" r:id="rId13"/>
    <p:sldId id="268" r:id="rId14"/>
    <p:sldId id="269" r:id="rId15"/>
    <p:sldId id="270" r:id="rId16"/>
    <p:sldId id="271" r:id="rId17"/>
    <p:sldId id="272" r:id="rId18"/>
    <p:sldId id="277" r:id="rId19"/>
    <p:sldId id="278" r:id="rId20"/>
    <p:sldId id="273"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FE7541-0003-461B-932F-444DD82CA317}" type="datetimeFigureOut">
              <a:rPr lang="ru-RU" smtClean="0"/>
              <a:t>13.03.2012</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CC2DE1-4078-4E99-A453-C695A5759667}" type="slidenum">
              <a:rPr lang="ru-RU" smtClean="0"/>
              <a:t>‹#›</a:t>
            </a:fld>
            <a:endParaRPr lang="ru-RU" dirty="0"/>
          </a:p>
        </p:txBody>
      </p:sp>
    </p:spTree>
    <p:extLst>
      <p:ext uri="{BB962C8B-B14F-4D97-AF65-F5344CB8AC3E}">
        <p14:creationId xmlns:p14="http://schemas.microsoft.com/office/powerpoint/2010/main" val="894018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Дата 14"/>
          <p:cNvSpPr>
            <a:spLocks noGrp="1"/>
          </p:cNvSpPr>
          <p:nvPr>
            <p:ph type="dt" sz="half" idx="10"/>
          </p:nvPr>
        </p:nvSpPr>
        <p:spPr/>
        <p:txBody>
          <a:bodyPr/>
          <a:lstStyle/>
          <a:p>
            <a:fld id="{B4C71EC6-210F-42DE-9C53-41977AD35B3D}" type="datetimeFigureOut">
              <a:rPr lang="ru-RU" smtClean="0"/>
              <a:t>13.03.2012</a:t>
            </a:fld>
            <a:endParaRPr lang="ru-RU" dirty="0"/>
          </a:p>
        </p:txBody>
      </p:sp>
      <p:sp>
        <p:nvSpPr>
          <p:cNvPr id="16" name="Номер слайда 15"/>
          <p:cNvSpPr>
            <a:spLocks noGrp="1"/>
          </p:cNvSpPr>
          <p:nvPr>
            <p:ph type="sldNum" sz="quarter" idx="11"/>
          </p:nvPr>
        </p:nvSpPr>
        <p:spPr/>
        <p:txBody>
          <a:bodyPr/>
          <a:lstStyle/>
          <a:p>
            <a:fld id="{B19B0651-EE4F-4900-A07F-96A6BFA9D0F0}" type="slidenum">
              <a:rPr lang="ru-RU" smtClean="0"/>
              <a:t>‹#›</a:t>
            </a:fld>
            <a:endParaRPr lang="ru-RU" dirty="0"/>
          </a:p>
        </p:txBody>
      </p:sp>
      <p:sp>
        <p:nvSpPr>
          <p:cNvPr id="17" name="Нижний колонтитул 16"/>
          <p:cNvSpPr>
            <a:spLocks noGrp="1"/>
          </p:cNvSpPr>
          <p:nvPr>
            <p:ph type="ftr" sz="quarter" idx="12"/>
          </p:nvPr>
        </p:nvSpPr>
        <p:spPr/>
        <p:txBody>
          <a:bodyPr/>
          <a:lstStyle/>
          <a:p>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13.03.2012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13.03.2012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B4C71EC6-210F-42DE-9C53-41977AD35B3D}" type="datetimeFigureOut">
              <a:rPr lang="ru-RU" smtClean="0"/>
              <a:t>13.03.2012</a:t>
            </a:fld>
            <a:endParaRPr lang="ru-RU" dirty="0"/>
          </a:p>
        </p:txBody>
      </p:sp>
      <p:sp>
        <p:nvSpPr>
          <p:cNvPr id="15" name="Номер слайда 14"/>
          <p:cNvSpPr>
            <a:spLocks noGrp="1"/>
          </p:cNvSpPr>
          <p:nvPr>
            <p:ph type="sldNum" sz="quarter" idx="15"/>
          </p:nvPr>
        </p:nvSpPr>
        <p:spPr/>
        <p:txBody>
          <a:bodyPr/>
          <a:lstStyle>
            <a:lvl1pPr algn="ctr">
              <a:defRPr/>
            </a:lvl1pPr>
          </a:lstStyle>
          <a:p>
            <a:fld id="{B19B0651-EE4F-4900-A07F-96A6BFA9D0F0}" type="slidenum">
              <a:rPr lang="ru-RU" smtClean="0"/>
              <a:t>‹#›</a:t>
            </a:fld>
            <a:endParaRPr lang="ru-RU" dirty="0"/>
          </a:p>
        </p:txBody>
      </p:sp>
      <p:sp>
        <p:nvSpPr>
          <p:cNvPr id="16" name="Нижний колонтитул 15"/>
          <p:cNvSpPr>
            <a:spLocks noGrp="1"/>
          </p:cNvSpPr>
          <p:nvPr>
            <p:ph type="ftr" sz="quarter" idx="16"/>
          </p:nvPr>
        </p:nvSpPr>
        <p:spPr/>
        <p:txBody>
          <a:bodyPr/>
          <a:lstStyle/>
          <a:p>
            <a:endParaRPr lang="ru-RU" dirty="0"/>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B4C71EC6-210F-42DE-9C53-41977AD35B3D}" type="datetimeFigureOut">
              <a:rPr lang="ru-RU" smtClean="0"/>
              <a:t>13.03.2012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B4C71EC6-210F-42DE-9C53-41977AD35B3D}" type="datetimeFigureOut">
              <a:rPr lang="ru-RU" smtClean="0"/>
              <a:t>13.03.2012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7" name="Дата 6"/>
          <p:cNvSpPr>
            <a:spLocks noGrp="1"/>
          </p:cNvSpPr>
          <p:nvPr>
            <p:ph type="dt" sz="half" idx="10"/>
          </p:nvPr>
        </p:nvSpPr>
        <p:spPr/>
        <p:txBody>
          <a:bodyPr/>
          <a:lstStyle/>
          <a:p>
            <a:fld id="{B4C71EC6-210F-42DE-9C53-41977AD35B3D}" type="datetimeFigureOut">
              <a:rPr lang="ru-RU" smtClean="0"/>
              <a:t>13.03.2012</a:t>
            </a:fld>
            <a:endParaRPr lang="ru-RU" dirty="0"/>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4C71EC6-210F-42DE-9C53-41977AD35B3D}" type="datetimeFigureOut">
              <a:rPr lang="ru-RU" smtClean="0"/>
              <a:t>13.03.2012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13.03.2012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B4C71EC6-210F-42DE-9C53-41977AD35B3D}" type="datetimeFigureOut">
              <a:rPr lang="ru-RU" smtClean="0"/>
              <a:t>13.03.2012</a:t>
            </a:fld>
            <a:endParaRPr lang="ru-RU" dirty="0"/>
          </a:p>
        </p:txBody>
      </p:sp>
      <p:sp>
        <p:nvSpPr>
          <p:cNvPr id="9" name="Номер слайда 8"/>
          <p:cNvSpPr>
            <a:spLocks noGrp="1"/>
          </p:cNvSpPr>
          <p:nvPr>
            <p:ph type="sldNum" sz="quarter" idx="15"/>
          </p:nvPr>
        </p:nvSpPr>
        <p:spPr/>
        <p:txBody>
          <a:bodyPr/>
          <a:lstStyle/>
          <a:p>
            <a:fld id="{B19B0651-EE4F-4900-A07F-96A6BFA9D0F0}" type="slidenum">
              <a:rPr lang="ru-RU" smtClean="0"/>
              <a:t>‹#›</a:t>
            </a:fld>
            <a:endParaRPr lang="ru-RU" dirty="0"/>
          </a:p>
        </p:txBody>
      </p:sp>
      <p:sp>
        <p:nvSpPr>
          <p:cNvPr id="10" name="Нижний колонтитул 9"/>
          <p:cNvSpPr>
            <a:spLocks noGrp="1"/>
          </p:cNvSpPr>
          <p:nvPr>
            <p:ph type="ftr" sz="quarter" idx="16"/>
          </p:nvPr>
        </p:nvSpPr>
        <p:spPr/>
        <p:txBody>
          <a:bodyPr/>
          <a:lstStyle/>
          <a:p>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dirty="0" smtClean="0"/>
              <a:t>Вставка рисунка</a:t>
            </a:r>
            <a:endParaRPr kumimoji="0" lang="en-US" dirty="0"/>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B4C71EC6-210F-42DE-9C53-41977AD35B3D}" type="datetimeFigureOut">
              <a:rPr lang="ru-RU" smtClean="0"/>
              <a:t>13.03.2012</a:t>
            </a:fld>
            <a:endParaRPr lang="ru-RU" dirty="0"/>
          </a:p>
        </p:txBody>
      </p:sp>
      <p:sp>
        <p:nvSpPr>
          <p:cNvPr id="9" name="Номер слайда 8"/>
          <p:cNvSpPr>
            <a:spLocks noGrp="1"/>
          </p:cNvSpPr>
          <p:nvPr>
            <p:ph type="sldNum" sz="quarter" idx="11"/>
          </p:nvPr>
        </p:nvSpPr>
        <p:spPr/>
        <p:txBody>
          <a:bodyPr/>
          <a:lstStyle/>
          <a:p>
            <a:fld id="{B19B0651-EE4F-4900-A07F-96A6BFA9D0F0}" type="slidenum">
              <a:rPr lang="ru-RU" smtClean="0"/>
              <a:t>‹#›</a:t>
            </a:fld>
            <a:endParaRPr lang="ru-RU" dirty="0"/>
          </a:p>
        </p:txBody>
      </p:sp>
      <p:sp>
        <p:nvSpPr>
          <p:cNvPr id="10" name="Нижний колонтитул 9"/>
          <p:cNvSpPr>
            <a:spLocks noGrp="1"/>
          </p:cNvSpPr>
          <p:nvPr>
            <p:ph type="ftr" sz="quarter" idx="12"/>
          </p:nvPr>
        </p:nvSpPr>
        <p:spPr/>
        <p:txBody>
          <a:bodyPr/>
          <a:lstStyle/>
          <a:p>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4C71EC6-210F-42DE-9C53-41977AD35B3D}" type="datetimeFigureOut">
              <a:rPr lang="ru-RU" smtClean="0"/>
              <a:t>13.03.2012</a:t>
            </a:fld>
            <a:endParaRPr lang="ru-RU" dirty="0"/>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dirty="0"/>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19B0651-EE4F-4900-A07F-96A6BFA9D0F0}" type="slidenum">
              <a:rPr lang="ru-RU" smtClean="0"/>
              <a:t>‹#›</a:t>
            </a:fld>
            <a:endParaRPr lang="ru-RU" dirty="0"/>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11560" y="548680"/>
            <a:ext cx="7416824" cy="4464496"/>
          </a:xfrm>
          <a:prstGeom prst="rect">
            <a:avLst/>
          </a:prstGeom>
          <a:noFill/>
        </p:spPr>
        <p:txBody>
          <a:bodyPr wrap="none" rtlCol="0">
            <a:prstTxWarp prst="textInflate">
              <a:avLst/>
            </a:prstTxWarp>
            <a:spAutoFit/>
          </a:bodyPr>
          <a:lstStyle/>
          <a:p>
            <a:pPr algn="just"/>
            <a:r>
              <a:rPr lang="ru-RU" sz="2400" dirty="0" smtClean="0">
                <a:ln>
                  <a:solidFill>
                    <a:srgbClr val="002060"/>
                  </a:solidFill>
                </a:ln>
                <a:solidFill>
                  <a:srgbClr val="FFC000"/>
                </a:solidFill>
                <a:latin typeface="Arial Black" pitchFamily="34" charset="0"/>
              </a:rPr>
              <a:t>ДРЕВНИЕ ПИРАМИДЫ</a:t>
            </a:r>
          </a:p>
          <a:p>
            <a:pPr algn="ctr"/>
            <a:r>
              <a:rPr lang="ru-RU" sz="2400" dirty="0" smtClean="0">
                <a:ln>
                  <a:solidFill>
                    <a:srgbClr val="002060"/>
                  </a:solidFill>
                </a:ln>
                <a:solidFill>
                  <a:srgbClr val="FFFF00"/>
                </a:solidFill>
                <a:latin typeface="Arial Black" pitchFamily="34" charset="0"/>
              </a:rPr>
              <a:t>   ЕГИПТА</a:t>
            </a:r>
            <a:endParaRPr lang="ru-RU" sz="2400" dirty="0">
              <a:ln>
                <a:solidFill>
                  <a:srgbClr val="002060"/>
                </a:solidFill>
              </a:ln>
              <a:solidFill>
                <a:srgbClr val="FFFF00"/>
              </a:solidFill>
              <a:latin typeface="Arial Black" pitchFamily="34" charset="0"/>
            </a:endParaRPr>
          </a:p>
        </p:txBody>
      </p:sp>
      <p:sp>
        <p:nvSpPr>
          <p:cNvPr id="6" name="TextBox 5"/>
          <p:cNvSpPr txBox="1"/>
          <p:nvPr/>
        </p:nvSpPr>
        <p:spPr>
          <a:xfrm>
            <a:off x="2699792" y="5157192"/>
            <a:ext cx="5516254" cy="369332"/>
          </a:xfrm>
          <a:prstGeom prst="rect">
            <a:avLst/>
          </a:prstGeom>
          <a:noFill/>
        </p:spPr>
        <p:txBody>
          <a:bodyPr wrap="none" rtlCol="0">
            <a:spAutoFit/>
          </a:bodyPr>
          <a:lstStyle/>
          <a:p>
            <a:r>
              <a:rPr lang="ru-RU" i="1" u="sng" dirty="0" smtClean="0">
                <a:latin typeface="Arial Black" pitchFamily="34" charset="0"/>
              </a:rPr>
              <a:t>Выполнил :</a:t>
            </a:r>
            <a:r>
              <a:rPr lang="ru-RU" dirty="0" smtClean="0">
                <a:latin typeface="Arial Black" pitchFamily="34" charset="0"/>
              </a:rPr>
              <a:t> </a:t>
            </a:r>
            <a:r>
              <a:rPr lang="ru-RU" i="1" u="sng" dirty="0" smtClean="0">
                <a:latin typeface="Arial Black" pitchFamily="34" charset="0"/>
              </a:rPr>
              <a:t>Остапчук Алексей 4 А класс</a:t>
            </a:r>
            <a:endParaRPr lang="ru-RU" i="1" u="sng" dirty="0">
              <a:latin typeface="Arial Black" pitchFamily="34" charset="0"/>
            </a:endParaRPr>
          </a:p>
        </p:txBody>
      </p:sp>
      <p:sp>
        <p:nvSpPr>
          <p:cNvPr id="7" name="TextBox 6"/>
          <p:cNvSpPr txBox="1"/>
          <p:nvPr/>
        </p:nvSpPr>
        <p:spPr>
          <a:xfrm>
            <a:off x="3203848" y="6237312"/>
            <a:ext cx="2433680" cy="338554"/>
          </a:xfrm>
          <a:prstGeom prst="rect">
            <a:avLst/>
          </a:prstGeom>
          <a:noFill/>
        </p:spPr>
        <p:txBody>
          <a:bodyPr wrap="none" rtlCol="0">
            <a:spAutoFit/>
          </a:bodyPr>
          <a:lstStyle/>
          <a:p>
            <a:r>
              <a:rPr lang="ru-RU" sz="1600" dirty="0" smtClean="0">
                <a:latin typeface="Arial Black" pitchFamily="34" charset="0"/>
              </a:rPr>
              <a:t>г. Астрахань 2012г.</a:t>
            </a:r>
            <a:endParaRPr lang="ru-RU" sz="1600" dirty="0">
              <a:latin typeface="Arial Black" pitchFamily="34" charset="0"/>
            </a:endParaRPr>
          </a:p>
        </p:txBody>
      </p:sp>
      <p:pic>
        <p:nvPicPr>
          <p:cNvPr id="1434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2783430"/>
            <a:ext cx="2592288" cy="1941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01174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Файл:Frith, Francis (1822-1898) - The Pyramids of Sakkarah from the North East. 185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416" y="536028"/>
            <a:ext cx="7620000" cy="56292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86597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Файл:SahurePyrami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6740" y="898748"/>
            <a:ext cx="7409676" cy="55544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188677" y="313492"/>
            <a:ext cx="3823483" cy="523220"/>
          </a:xfrm>
          <a:prstGeom prst="rect">
            <a:avLst/>
          </a:prstGeom>
          <a:noFill/>
        </p:spPr>
        <p:txBody>
          <a:bodyPr wrap="none" rtlCol="0">
            <a:spAutoFit/>
          </a:bodyPr>
          <a:lstStyle/>
          <a:p>
            <a:r>
              <a:rPr lang="ru-RU" sz="2800" dirty="0">
                <a:solidFill>
                  <a:srgbClr val="FFC000"/>
                </a:solidFill>
                <a:latin typeface="Arial Black" pitchFamily="34" charset="0"/>
              </a:rPr>
              <a:t>Пирамида Сахура</a:t>
            </a:r>
          </a:p>
        </p:txBody>
      </p:sp>
    </p:spTree>
    <p:extLst>
      <p:ext uri="{BB962C8B-B14F-4D97-AF65-F5344CB8AC3E}">
        <p14:creationId xmlns:p14="http://schemas.microsoft.com/office/powerpoint/2010/main" val="7315351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04664"/>
            <a:ext cx="8640960" cy="6278642"/>
          </a:xfrm>
          <a:prstGeom prst="rect">
            <a:avLst/>
          </a:prstGeom>
        </p:spPr>
        <p:txBody>
          <a:bodyPr wrap="square">
            <a:spAutoFit/>
          </a:bodyPr>
          <a:lstStyle/>
          <a:p>
            <a:r>
              <a:rPr lang="ru-RU" sz="2400" dirty="0">
                <a:solidFill>
                  <a:schemeClr val="tx2"/>
                </a:solidFill>
                <a:latin typeface="Arial Black" pitchFamily="34" charset="0"/>
              </a:rPr>
              <a:t>Пирамида Сахура относится к типу гладких пирамид, находится в Абусире к северу от Саккары. В древности носила название «душа Сахура, являющаяся в свете».</a:t>
            </a:r>
          </a:p>
          <a:p>
            <a:r>
              <a:rPr lang="ru-RU" sz="2400" dirty="0">
                <a:solidFill>
                  <a:schemeClr val="tx2"/>
                </a:solidFill>
                <a:latin typeface="Arial Black" pitchFamily="34" charset="0"/>
              </a:rPr>
              <a:t>Фараон Сахура (V династия) выбрал для возведения своего погребального комплекса то же место, где его предшественник возвел свой солнечный храм. </a:t>
            </a:r>
          </a:p>
          <a:p>
            <a:r>
              <a:rPr lang="ru-RU" sz="2400" dirty="0">
                <a:solidFill>
                  <a:schemeClr val="tx2"/>
                </a:solidFill>
                <a:latin typeface="Arial Black" pitchFamily="34" charset="0"/>
              </a:rPr>
              <a:t>Комплекс Сахуры подвергся сильному разрушению строительных пород и в настоящее время весь ансамбль комплекса выглядит уже совсем не так, как во времена Древнего Египта. Сейчас эта пирамида приблизительно на 15 м ниже своей первоначальной высоты и на четверть занесена песком.</a:t>
            </a:r>
          </a:p>
          <a:p>
            <a:endParaRPr lang="ru-RU" dirty="0"/>
          </a:p>
        </p:txBody>
      </p:sp>
    </p:spTree>
    <p:extLst>
      <p:ext uri="{BB962C8B-B14F-4D97-AF65-F5344CB8AC3E}">
        <p14:creationId xmlns:p14="http://schemas.microsoft.com/office/powerpoint/2010/main" val="38300708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Файл:Neferirkar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738336"/>
            <a:ext cx="7620000" cy="5715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331640" y="332656"/>
            <a:ext cx="6397905" cy="461665"/>
          </a:xfrm>
          <a:prstGeom prst="rect">
            <a:avLst/>
          </a:prstGeom>
          <a:noFill/>
        </p:spPr>
        <p:txBody>
          <a:bodyPr wrap="none" rtlCol="0">
            <a:spAutoFit/>
          </a:bodyPr>
          <a:lstStyle/>
          <a:p>
            <a:r>
              <a:rPr lang="ru-RU" sz="2400" dirty="0">
                <a:solidFill>
                  <a:srgbClr val="FFC000"/>
                </a:solidFill>
                <a:latin typeface="Arial Black" pitchFamily="34" charset="0"/>
              </a:rPr>
              <a:t>Пирамида Нефериркара в Абусире</a:t>
            </a:r>
            <a:r>
              <a:rPr lang="ru-RU" dirty="0"/>
              <a:t>.</a:t>
            </a:r>
          </a:p>
        </p:txBody>
      </p:sp>
    </p:spTree>
    <p:extLst>
      <p:ext uri="{BB962C8B-B14F-4D97-AF65-F5344CB8AC3E}">
        <p14:creationId xmlns:p14="http://schemas.microsoft.com/office/powerpoint/2010/main" val="9116345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Файл:Abousir Niouserre 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576" y="747860"/>
            <a:ext cx="6781800" cy="57054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195736" y="260648"/>
            <a:ext cx="4536504" cy="461665"/>
          </a:xfrm>
          <a:prstGeom prst="rect">
            <a:avLst/>
          </a:prstGeom>
          <a:noFill/>
        </p:spPr>
        <p:txBody>
          <a:bodyPr wrap="square" rtlCol="0">
            <a:spAutoFit/>
          </a:bodyPr>
          <a:lstStyle/>
          <a:p>
            <a:r>
              <a:rPr lang="ru-RU" sz="2400" dirty="0">
                <a:solidFill>
                  <a:srgbClr val="FFC000"/>
                </a:solidFill>
                <a:latin typeface="Arial Black" pitchFamily="34" charset="0"/>
              </a:rPr>
              <a:t>Пирамида </a:t>
            </a:r>
            <a:r>
              <a:rPr lang="ru-RU" sz="2400" dirty="0" smtClean="0">
                <a:solidFill>
                  <a:srgbClr val="FFC000"/>
                </a:solidFill>
                <a:latin typeface="Arial Black" pitchFamily="34" charset="0"/>
              </a:rPr>
              <a:t>  Ниусерра</a:t>
            </a:r>
            <a:endParaRPr lang="ru-RU" sz="2400" dirty="0">
              <a:solidFill>
                <a:srgbClr val="FFC000"/>
              </a:solidFill>
              <a:latin typeface="Arial Black" pitchFamily="34" charset="0"/>
            </a:endParaRPr>
          </a:p>
        </p:txBody>
      </p:sp>
    </p:spTree>
    <p:extLst>
      <p:ext uri="{BB962C8B-B14F-4D97-AF65-F5344CB8AC3E}">
        <p14:creationId xmlns:p14="http://schemas.microsoft.com/office/powerpoint/2010/main" val="37027045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3719"/>
            <a:ext cx="9036496" cy="6555641"/>
          </a:xfrm>
          <a:prstGeom prst="rect">
            <a:avLst/>
          </a:prstGeom>
        </p:spPr>
        <p:txBody>
          <a:bodyPr wrap="square">
            <a:spAutoFit/>
          </a:bodyPr>
          <a:lstStyle/>
          <a:p>
            <a:r>
              <a:rPr lang="ru-RU" sz="2000" dirty="0">
                <a:latin typeface="Arial Black" pitchFamily="34" charset="0"/>
              </a:rPr>
              <a:t>Преемник Сахура Нефериркара построил свою пирамиду </a:t>
            </a:r>
            <a:r>
              <a:rPr lang="ru-RU" sz="2000" dirty="0" smtClean="0">
                <a:latin typeface="Arial Black" pitchFamily="34" charset="0"/>
              </a:rPr>
              <a:t>Она </a:t>
            </a:r>
            <a:r>
              <a:rPr lang="ru-RU" sz="2000" dirty="0">
                <a:latin typeface="Arial Black" pitchFamily="34" charset="0"/>
              </a:rPr>
              <a:t>имела основание площадью 104 × 104 м. и высоту около 73,5 м. Возможно, что она была облицована известняковыми плитами, давно с неё сорванными; лишился облицовки также входной коридор и большая часть погребальной камеры. Прилегающие к пирамиде постройки мемориального комплекса не были закончены при жизни Нефериркара, их велел достроить его приемник — фараон Ниусерра. Любопытно, что дорога, ведущая от нижнего поминального храма Нефериркара, была перенаправлена к усыпальнице Ниусерра — то есть постройка была попросту украдена. </a:t>
            </a:r>
            <a:r>
              <a:rPr lang="ru-RU" sz="2000" dirty="0" smtClean="0">
                <a:latin typeface="Arial Black" pitchFamily="34" charset="0"/>
              </a:rPr>
              <a:t>Пирамида </a:t>
            </a:r>
            <a:r>
              <a:rPr lang="ru-RU" sz="2000" dirty="0">
                <a:latin typeface="Arial Black" pitchFamily="34" charset="0"/>
              </a:rPr>
              <a:t>Ниусерра находится непосредственно у северо-восточного угла пирамиды Нефериркара и представляет собой жалкое зрелище. Сейчас, вероятно, она не достигает и половины своей первоначальной высоты и похожа на холм, состоящий из выветрившихся камней, с закругленной вершиной. После раскопок, осуществленных Борхардтом, удалось установить, что первоначально стороны основания имели длину 78,8 м., а высота, вычисленная по наклону плит облицовки, равнялась 50,1 м.</a:t>
            </a:r>
          </a:p>
        </p:txBody>
      </p:sp>
    </p:spTree>
    <p:extLst>
      <p:ext uri="{BB962C8B-B14F-4D97-AF65-F5344CB8AC3E}">
        <p14:creationId xmlns:p14="http://schemas.microsoft.com/office/powerpoint/2010/main" val="21457423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Файл:BlackPyramidOfAmenemhetII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082353"/>
            <a:ext cx="7068833" cy="5298975"/>
          </a:xfrm>
          <a:prstGeom prst="rect">
            <a:avLst/>
          </a:prstGeom>
          <a:noFill/>
          <a:effectLst>
            <a:glow rad="228600">
              <a:schemeClr val="accent6">
                <a:satMod val="175000"/>
                <a:alpha val="40000"/>
              </a:schemeClr>
            </a:glow>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691680" y="404664"/>
            <a:ext cx="5777544" cy="461665"/>
          </a:xfrm>
          <a:prstGeom prst="rect">
            <a:avLst/>
          </a:prstGeom>
          <a:noFill/>
        </p:spPr>
        <p:txBody>
          <a:bodyPr wrap="none" rtlCol="0">
            <a:spAutoFit/>
          </a:bodyPr>
          <a:lstStyle/>
          <a:p>
            <a:r>
              <a:rPr lang="ru-RU" sz="2400" dirty="0">
                <a:solidFill>
                  <a:srgbClr val="FFC000"/>
                </a:solidFill>
                <a:latin typeface="Arial Black" pitchFamily="34" charset="0"/>
              </a:rPr>
              <a:t>«Тёмная пирамида» в </a:t>
            </a:r>
            <a:r>
              <a:rPr lang="ru-RU" sz="2400" dirty="0" smtClean="0">
                <a:solidFill>
                  <a:srgbClr val="FFC000"/>
                </a:solidFill>
                <a:latin typeface="Arial Black" pitchFamily="34" charset="0"/>
              </a:rPr>
              <a:t>Дахшуре.</a:t>
            </a:r>
            <a:endParaRPr lang="ru-RU" sz="2400" dirty="0">
              <a:solidFill>
                <a:srgbClr val="FFC000"/>
              </a:solidFill>
              <a:latin typeface="Arial Black" pitchFamily="34" charset="0"/>
            </a:endParaRPr>
          </a:p>
        </p:txBody>
      </p:sp>
    </p:spTree>
    <p:extLst>
      <p:ext uri="{BB962C8B-B14F-4D97-AF65-F5344CB8AC3E}">
        <p14:creationId xmlns:p14="http://schemas.microsoft.com/office/powerpoint/2010/main" val="29614639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76672"/>
            <a:ext cx="8496944" cy="6001643"/>
          </a:xfrm>
          <a:prstGeom prst="rect">
            <a:avLst/>
          </a:prstGeom>
        </p:spPr>
        <p:txBody>
          <a:bodyPr wrap="square">
            <a:spAutoFit/>
          </a:bodyPr>
          <a:lstStyle/>
          <a:p>
            <a:r>
              <a:rPr lang="ru-RU" sz="2400" dirty="0">
                <a:latin typeface="Arial Black" pitchFamily="34" charset="0"/>
              </a:rPr>
              <a:t>Необычным было то, что Аменемхет построил для себя две пирамиды. Подобного не случалось со времён правления Снофру в эпоху Древнего царства. Одна пирамида (т. н. «Тёмная пирамида») (104 × 104 м) Аменемхета была возведена в Дахшуре из необожженного кирпича. Гранит использовался только для укрепления камер и для пирамидиона. В этой пирамиде он приказал сделать 2 входа: один, на традиционной северной стороне, вёл в лабиринт коридоров, заканчивающийся тупиком. Через другой, в юго-восточном углу, можно по такому же лабиринту спуститься в погребальную камеру с красным саркофагом. Однако в этой пирамиде Аменемхет похоронен не был. </a:t>
            </a:r>
          </a:p>
        </p:txBody>
      </p:sp>
    </p:spTree>
    <p:extLst>
      <p:ext uri="{BB962C8B-B14F-4D97-AF65-F5344CB8AC3E}">
        <p14:creationId xmlns:p14="http://schemas.microsoft.com/office/powerpoint/2010/main" val="6292842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20688"/>
            <a:ext cx="8352928" cy="5632311"/>
          </a:xfrm>
          <a:prstGeom prst="rect">
            <a:avLst/>
          </a:prstGeom>
        </p:spPr>
        <p:txBody>
          <a:bodyPr wrap="square">
            <a:spAutoFit/>
          </a:bodyPr>
          <a:lstStyle/>
          <a:p>
            <a:r>
              <a:rPr lang="ru-RU" sz="2400" dirty="0">
                <a:latin typeface="Arial Black" pitchFamily="34" charset="0"/>
              </a:rPr>
              <a:t>За последние двадцать лет археологами было открыто поселение, в котором жили строители пирамиды. Оно было отделено от </a:t>
            </a:r>
            <a:r>
              <a:rPr lang="ru-RU" sz="2400" dirty="0" smtClean="0">
                <a:latin typeface="Arial Black" pitchFamily="34" charset="0"/>
              </a:rPr>
              <a:t>места, </a:t>
            </a:r>
            <a:r>
              <a:rPr lang="ru-RU" sz="2400" dirty="0">
                <a:latin typeface="Arial Black" pitchFamily="34" charset="0"/>
              </a:rPr>
              <a:t>где расположены великие пирамиды, стеной. В деревне имелось две хлебопекарни, сушильня для рыбы и даже пивоварня. А также в руинах вокруг пирамид были обнаружены тысячи фрагментов крупного рогатого скота. Строители были не рабами, о них очень хорошо заботились.</a:t>
            </a:r>
          </a:p>
          <a:p>
            <a:r>
              <a:rPr lang="ru-RU" sz="2400" dirty="0">
                <a:latin typeface="Arial Black" pitchFamily="34" charset="0"/>
              </a:rPr>
              <a:t>Судя по найденным в поселении строителей надписям и рисункам, можно предположить, что рабочие трудились в командах, между которыми даже проводилось нечто вроде «соревнования</a:t>
            </a:r>
            <a:r>
              <a:rPr lang="ru-RU" sz="2400" dirty="0" smtClean="0">
                <a:latin typeface="Arial Black" pitchFamily="34" charset="0"/>
              </a:rPr>
              <a:t>».</a:t>
            </a:r>
            <a:endParaRPr lang="ru-RU" sz="2400" dirty="0">
              <a:latin typeface="Arial Black" pitchFamily="34" charset="0"/>
            </a:endParaRPr>
          </a:p>
        </p:txBody>
      </p:sp>
    </p:spTree>
    <p:extLst>
      <p:ext uri="{BB962C8B-B14F-4D97-AF65-F5344CB8AC3E}">
        <p14:creationId xmlns:p14="http://schemas.microsoft.com/office/powerpoint/2010/main" val="31196140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04664"/>
            <a:ext cx="8208912" cy="6001643"/>
          </a:xfrm>
          <a:prstGeom prst="rect">
            <a:avLst/>
          </a:prstGeom>
        </p:spPr>
        <p:txBody>
          <a:bodyPr wrap="square">
            <a:spAutoFit/>
          </a:bodyPr>
          <a:lstStyle/>
          <a:p>
            <a:r>
              <a:rPr lang="ru-RU" sz="2400" dirty="0">
                <a:latin typeface="Arial Black" pitchFamily="34" charset="0"/>
              </a:rPr>
              <a:t>Найденные на кладбище этого поселения останки умерших строителей свидетельствуют о том, что при жизни они занимались тяжёлым физическим трудом. Но однако кости рабочих свидетельствуют о том, что многие успешно перенесли различные травмы благодаря высокому уровню медицинского обслуживания.</a:t>
            </a:r>
          </a:p>
          <a:p>
            <a:r>
              <a:rPr lang="ru-RU" sz="2400" dirty="0">
                <a:latin typeface="Arial Black" pitchFamily="34" charset="0"/>
              </a:rPr>
              <a:t>Обнаруженные в начале января 2010 года новые захоронения строителей пирамид позволили ученым подтвердить теорию о том, что пирамиды возводили вольнонаемные рабочие. Также делается вывод, что на стройке одновременно было занято до 10 тысяч человек, при этом рабочие трудились сменами по три месяца.</a:t>
            </a:r>
          </a:p>
        </p:txBody>
      </p:sp>
    </p:spTree>
    <p:extLst>
      <p:ext uri="{BB962C8B-B14F-4D97-AF65-F5344CB8AC3E}">
        <p14:creationId xmlns:p14="http://schemas.microsoft.com/office/powerpoint/2010/main" val="32531608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38370" y="260648"/>
            <a:ext cx="3773790" cy="523220"/>
          </a:xfrm>
          <a:prstGeom prst="rect">
            <a:avLst/>
          </a:prstGeom>
          <a:noFill/>
        </p:spPr>
        <p:txBody>
          <a:bodyPr wrap="none" rtlCol="0">
            <a:spAutoFit/>
          </a:bodyPr>
          <a:lstStyle/>
          <a:p>
            <a:r>
              <a:rPr lang="ru-RU" sz="2800" dirty="0">
                <a:solidFill>
                  <a:srgbClr val="FFC000"/>
                </a:solidFill>
                <a:latin typeface="Arial Black" pitchFamily="34" charset="0"/>
              </a:rPr>
              <a:t>Пирамиды в Гизе</a:t>
            </a:r>
          </a:p>
        </p:txBody>
      </p:sp>
      <p:pic>
        <p:nvPicPr>
          <p:cNvPr id="15362" name="Picture 2" descr="http://s58.radikal.ru/i159/0906/5f/957be1bc6d9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124744"/>
            <a:ext cx="8119213" cy="51125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89324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Фотография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871"/>
            <a:ext cx="9144000" cy="688538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11560" y="1412776"/>
            <a:ext cx="7992888" cy="3528392"/>
          </a:xfrm>
          <a:prstGeom prst="rect">
            <a:avLst/>
          </a:prstGeom>
          <a:noFill/>
        </p:spPr>
        <p:txBody>
          <a:bodyPr wrap="none" rtlCol="0">
            <a:prstTxWarp prst="textChevronInverted">
              <a:avLst/>
            </a:prstTxWarp>
            <a:spAutoFit/>
          </a:bodyPr>
          <a:lstStyle/>
          <a:p>
            <a:r>
              <a:rPr lang="ru-RU" sz="28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Arial Black" pitchFamily="34" charset="0"/>
              </a:rPr>
              <a:t>СПАСИБО</a:t>
            </a:r>
            <a:r>
              <a:rPr lang="ru-RU"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Black" pitchFamily="34" charset="0"/>
              </a:rPr>
              <a:t> </a:t>
            </a:r>
            <a:r>
              <a:rPr lang="ru-RU" sz="2800" b="1" dirty="0" smtClean="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latin typeface="Arial Black" pitchFamily="34" charset="0"/>
              </a:rPr>
              <a:t>ЗА</a:t>
            </a:r>
            <a:r>
              <a:rPr lang="ru-RU"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Black" pitchFamily="34" charset="0"/>
              </a:rPr>
              <a:t> </a:t>
            </a:r>
            <a:r>
              <a:rPr lang="ru-RU" sz="2800" b="1" dirty="0" smtClean="0">
                <a:ln w="12700">
                  <a:solidFill>
                    <a:schemeClr val="tx2">
                      <a:satMod val="155000"/>
                    </a:schemeClr>
                  </a:solidFill>
                  <a:prstDash val="solid"/>
                </a:ln>
                <a:solidFill>
                  <a:srgbClr val="7030A0"/>
                </a:solidFill>
                <a:effectLst>
                  <a:outerShdw blurRad="41275" dist="20320" dir="1800000" algn="tl" rotWithShape="0">
                    <a:srgbClr val="000000">
                      <a:alpha val="40000"/>
                    </a:srgbClr>
                  </a:outerShdw>
                </a:effectLst>
                <a:latin typeface="Arial Black" pitchFamily="34" charset="0"/>
              </a:rPr>
              <a:t>ВНИМАНИЕ</a:t>
            </a:r>
            <a:endParaRPr lang="ru-RU" sz="2800" b="1" dirty="0">
              <a:ln w="12700">
                <a:solidFill>
                  <a:schemeClr val="tx2">
                    <a:satMod val="155000"/>
                  </a:schemeClr>
                </a:solidFill>
                <a:prstDash val="solid"/>
              </a:ln>
              <a:solidFill>
                <a:srgbClr val="7030A0"/>
              </a:solidFill>
              <a:effectLst>
                <a:outerShdw blurRad="41275" dist="20320" dir="1800000" algn="tl" rotWithShape="0">
                  <a:srgbClr val="000000">
                    <a:alpha val="40000"/>
                  </a:srgbClr>
                </a:outerShdw>
              </a:effectLst>
              <a:latin typeface="Arial Black" pitchFamily="34" charset="0"/>
            </a:endParaRPr>
          </a:p>
        </p:txBody>
      </p:sp>
    </p:spTree>
    <p:extLst>
      <p:ext uri="{BB962C8B-B14F-4D97-AF65-F5344CB8AC3E}">
        <p14:creationId xmlns:p14="http://schemas.microsoft.com/office/powerpoint/2010/main" val="3297625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39035"/>
            <a:ext cx="8568952" cy="6186309"/>
          </a:xfrm>
          <a:prstGeom prst="rect">
            <a:avLst/>
          </a:prstGeom>
        </p:spPr>
        <p:txBody>
          <a:bodyPr wrap="square">
            <a:spAutoFit/>
          </a:bodyPr>
          <a:lstStyle/>
          <a:p>
            <a:r>
              <a:rPr lang="ru-RU" sz="2200" dirty="0">
                <a:latin typeface="Arial Black" pitchFamily="34" charset="0"/>
              </a:rPr>
              <a:t>Еги́петские пирами́ды — величайшие архитектурные памятники Древнего Египта, среди которых одно из «семи чудес света» — пирамида Хеопса и почётный кандидат «новых семи чудес света» — Пирамиды Гизы. Пирамиды представляют собой огромные каменные сооружения пирамидальной формы, использовавшиеся в качестве гробниц для фараонов Древнего Египта. Слово «пирамида» — греческое. По мнению одних исследователей, большая куча пшеницы и стала прообразом пирамиды. По мнению других учёных, это слово произошло от названия поминального пирога пирамидальной формы. Всего в Египте было обнаружено 118 </a:t>
            </a:r>
            <a:r>
              <a:rPr lang="ru-RU" sz="2200" dirty="0" smtClean="0">
                <a:latin typeface="Arial Black" pitchFamily="34" charset="0"/>
              </a:rPr>
              <a:t>пирамид </a:t>
            </a:r>
            <a:r>
              <a:rPr lang="ru-RU" sz="2200" dirty="0">
                <a:latin typeface="Arial Black" pitchFamily="34" charset="0"/>
              </a:rPr>
              <a:t>(на ноябрь 2008 года). </a:t>
            </a:r>
            <a:r>
              <a:rPr lang="ru-RU" sz="2200" dirty="0" smtClean="0">
                <a:latin typeface="Arial Black" pitchFamily="34" charset="0"/>
              </a:rPr>
              <a:t>Тексты </a:t>
            </a:r>
            <a:r>
              <a:rPr lang="ru-RU" sz="2200" dirty="0">
                <a:latin typeface="Arial Black" pitchFamily="34" charset="0"/>
              </a:rPr>
              <a:t>и рисунки внутри пирамид восхваляли божественное могущество фараона, а мощные стены пирамиды надёжно защищали погребение царя. </a:t>
            </a:r>
          </a:p>
        </p:txBody>
      </p:sp>
    </p:spTree>
    <p:extLst>
      <p:ext uri="{BB962C8B-B14F-4D97-AF65-F5344CB8AC3E}">
        <p14:creationId xmlns:p14="http://schemas.microsoft.com/office/powerpoint/2010/main" val="13672219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Файл:GD-EG-Saqqara0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949" y="1530051"/>
            <a:ext cx="7610475" cy="506730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966750" y="260648"/>
            <a:ext cx="4765490" cy="461665"/>
          </a:xfrm>
          <a:prstGeom prst="rect">
            <a:avLst/>
          </a:prstGeom>
          <a:noFill/>
        </p:spPr>
        <p:txBody>
          <a:bodyPr wrap="square" rtlCol="0">
            <a:spAutoFit/>
          </a:bodyPr>
          <a:lstStyle/>
          <a:p>
            <a:r>
              <a:rPr lang="ru-RU" sz="2400" dirty="0">
                <a:solidFill>
                  <a:schemeClr val="tx2">
                    <a:lumMod val="75000"/>
                  </a:schemeClr>
                </a:solidFill>
                <a:latin typeface="Arial Black" pitchFamily="34" charset="0"/>
              </a:rPr>
              <a:t>Ломаная </a:t>
            </a:r>
            <a:r>
              <a:rPr lang="ru-RU" sz="2400" dirty="0" smtClean="0">
                <a:solidFill>
                  <a:schemeClr val="tx2">
                    <a:lumMod val="75000"/>
                  </a:schemeClr>
                </a:solidFill>
                <a:latin typeface="Arial Black" pitchFamily="34" charset="0"/>
              </a:rPr>
              <a:t> пирамида</a:t>
            </a:r>
            <a:endParaRPr lang="ru-RU" sz="2400" dirty="0">
              <a:solidFill>
                <a:schemeClr val="tx2">
                  <a:lumMod val="75000"/>
                </a:schemeClr>
              </a:solidFill>
              <a:latin typeface="Arial Black" pitchFamily="34" charset="0"/>
            </a:endParaRPr>
          </a:p>
        </p:txBody>
      </p:sp>
      <p:sp>
        <p:nvSpPr>
          <p:cNvPr id="4" name="TextBox 3"/>
          <p:cNvSpPr txBox="1"/>
          <p:nvPr/>
        </p:nvSpPr>
        <p:spPr>
          <a:xfrm>
            <a:off x="323528" y="794321"/>
            <a:ext cx="8568952" cy="707886"/>
          </a:xfrm>
          <a:prstGeom prst="rect">
            <a:avLst/>
          </a:prstGeom>
          <a:noFill/>
        </p:spPr>
        <p:txBody>
          <a:bodyPr wrap="square" rtlCol="0">
            <a:spAutoFit/>
          </a:bodyPr>
          <a:lstStyle/>
          <a:p>
            <a:r>
              <a:rPr lang="ru-RU" sz="2000" dirty="0" smtClean="0">
                <a:latin typeface="Arial Black" pitchFamily="34" charset="0"/>
              </a:rPr>
              <a:t>Египетская </a:t>
            </a:r>
            <a:r>
              <a:rPr lang="ru-RU" sz="2000" dirty="0">
                <a:latin typeface="Arial Black" pitchFamily="34" charset="0"/>
              </a:rPr>
              <a:t>пирамида в Дахшуре, возведение которой приписывается фараону Снофру (XXVI в. до н. э.)</a:t>
            </a:r>
          </a:p>
        </p:txBody>
      </p:sp>
    </p:spTree>
    <p:extLst>
      <p:ext uri="{BB962C8B-B14F-4D97-AF65-F5344CB8AC3E}">
        <p14:creationId xmlns:p14="http://schemas.microsoft.com/office/powerpoint/2010/main" val="4628622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77480"/>
            <a:ext cx="8856984" cy="6247864"/>
          </a:xfrm>
          <a:prstGeom prst="rect">
            <a:avLst/>
          </a:prstGeom>
        </p:spPr>
        <p:txBody>
          <a:bodyPr wrap="square">
            <a:spAutoFit/>
          </a:bodyPr>
          <a:lstStyle/>
          <a:p>
            <a:r>
              <a:rPr lang="ru-RU" sz="2000" dirty="0">
                <a:latin typeface="Arial Black" pitchFamily="34" charset="0"/>
              </a:rPr>
              <a:t>Южная пирамида в Дахшуре носит название «ломаной», «срезанной» или «ромбовидной» за свою неправильную форму. Она отличается от других пирамид Древнего царства тем, что имеет вход не только на северной стороне, что было нормой, но также и второй вход, который открыт выше, на западной стороне. Северный вход расположен на высоте примерно 12 м над уровнем земли, ведёт в наклонный коридор, который опускается под землю в две комнаты с выступами. Из этих двух комнат, через шахту ведет проход в другую маленькую камеру, которая тоже имеет выступ в виде крыши. Входы на северной стороне пирамиды делали во время Древнего царства. Это было связано с религиозными верованиями древних египтян. Почему здесь появилась потребность во втором, западном, входе — это остаётся загадкой. В этой пирамиде не обнаружено и следа присутствия саркофага, который был бы расположен в этих комнатах. Имя Снофру было написано красной краской в двух местах в «ломаной» пирамиде. Его же имя найдено на стеле, которая стояла внутри ограды малой пирамиды.</a:t>
            </a:r>
          </a:p>
        </p:txBody>
      </p:sp>
    </p:spTree>
    <p:extLst>
      <p:ext uri="{BB962C8B-B14F-4D97-AF65-F5344CB8AC3E}">
        <p14:creationId xmlns:p14="http://schemas.microsoft.com/office/powerpoint/2010/main" val="547952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upload.wikimedia.org/wikipedia/commons/4/4c/Egypt.Dashur.RedPyramid.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692696"/>
            <a:ext cx="7696886" cy="576064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277809" y="260648"/>
            <a:ext cx="4094391" cy="523220"/>
          </a:xfrm>
          <a:prstGeom prst="rect">
            <a:avLst/>
          </a:prstGeom>
          <a:noFill/>
        </p:spPr>
        <p:txBody>
          <a:bodyPr wrap="none" rtlCol="0">
            <a:spAutoFit/>
          </a:bodyPr>
          <a:lstStyle/>
          <a:p>
            <a:r>
              <a:rPr lang="ru-RU" sz="2800" dirty="0">
                <a:solidFill>
                  <a:srgbClr val="FFC000"/>
                </a:solidFill>
                <a:latin typeface="Arial Black" pitchFamily="34" charset="0"/>
              </a:rPr>
              <a:t>Розовая </a:t>
            </a:r>
            <a:r>
              <a:rPr lang="ru-RU" sz="2800" dirty="0" smtClean="0">
                <a:solidFill>
                  <a:srgbClr val="FFC000"/>
                </a:solidFill>
                <a:latin typeface="Arial Black" pitchFamily="34" charset="0"/>
              </a:rPr>
              <a:t> пирамида</a:t>
            </a:r>
            <a:endParaRPr lang="ru-RU" sz="2800" dirty="0">
              <a:solidFill>
                <a:srgbClr val="FFC000"/>
              </a:solidFill>
              <a:latin typeface="Arial Black" pitchFamily="34" charset="0"/>
            </a:endParaRPr>
          </a:p>
        </p:txBody>
      </p:sp>
    </p:spTree>
    <p:extLst>
      <p:ext uri="{BB962C8B-B14F-4D97-AF65-F5344CB8AC3E}">
        <p14:creationId xmlns:p14="http://schemas.microsoft.com/office/powerpoint/2010/main" val="10872632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496" y="188640"/>
            <a:ext cx="9036496" cy="6555641"/>
          </a:xfrm>
          <a:prstGeom prst="rect">
            <a:avLst/>
          </a:prstGeom>
        </p:spPr>
        <p:txBody>
          <a:bodyPr wrap="square">
            <a:spAutoFit/>
          </a:bodyPr>
          <a:lstStyle/>
          <a:p>
            <a:r>
              <a:rPr lang="ru-RU" sz="2000" dirty="0">
                <a:latin typeface="Arial Black" pitchFamily="34" charset="0"/>
              </a:rPr>
              <a:t>Розовая пирамида или Северная пирамида — самая крупная из трех больших пирамид, расположенных на территории Дахшурского некрополя. Название связано с цветом каменных блоков, приобретающих в лучах заходящего солнца розовый цвет. Является третьей по высоте пирамидой в Египте, после Хуфу и Хафра в Гизе. Розовая Пирамида не всегда имела свой нынешний цвет. Раньше её стены были покрыты белым известняком. Но в настоящее время белый известняк почти полностью отсутствует, так как ещё в Средние века значительная его часть была снята для строительства домов в Каире, в результате чего обнажился розоватый известняк. Эта пирамида приписывается Снофру, так как было обнаружено его имя, начертанное красной краской на нескольких блоках обшивки. Северная пирамида фараона Снофру в Дахшуре, на момент своего строительства в XXVI в. до н. э. являлась самым высоким сооружением на Земле. Также она считается первой в мире успешной попыткой строительства «настоящей» равнобедренной </a:t>
            </a:r>
            <a:r>
              <a:rPr lang="ru-RU" sz="2000" dirty="0" smtClean="0">
                <a:latin typeface="Arial Black" pitchFamily="34" charset="0"/>
              </a:rPr>
              <a:t>пирамиды. Посещать </a:t>
            </a:r>
            <a:r>
              <a:rPr lang="ru-RU" sz="2000" dirty="0">
                <a:latin typeface="Arial Black" pitchFamily="34" charset="0"/>
              </a:rPr>
              <a:t>пирамиду следует с осторожностью из-за резкого запаха, вызываемого концентрацией аммиака в её помещениях.</a:t>
            </a:r>
          </a:p>
        </p:txBody>
      </p:sp>
    </p:spTree>
    <p:extLst>
      <p:ext uri="{BB962C8B-B14F-4D97-AF65-F5344CB8AC3E}">
        <p14:creationId xmlns:p14="http://schemas.microsoft.com/office/powerpoint/2010/main" val="19735563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Файл:Egypt.Giza.Menkaure.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701988"/>
            <a:ext cx="4608512" cy="56337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39552" y="260648"/>
            <a:ext cx="5150769" cy="461665"/>
          </a:xfrm>
          <a:prstGeom prst="rect">
            <a:avLst/>
          </a:prstGeom>
          <a:noFill/>
        </p:spPr>
        <p:txBody>
          <a:bodyPr wrap="none" rtlCol="0">
            <a:spAutoFit/>
          </a:bodyPr>
          <a:lstStyle/>
          <a:p>
            <a:r>
              <a:rPr lang="ru-RU" sz="2400" dirty="0">
                <a:solidFill>
                  <a:srgbClr val="FFC000"/>
                </a:solidFill>
                <a:latin typeface="Arial Black" pitchFamily="34" charset="0"/>
              </a:rPr>
              <a:t>Пирамида Микерина в Гизе.</a:t>
            </a:r>
          </a:p>
        </p:txBody>
      </p:sp>
      <p:sp>
        <p:nvSpPr>
          <p:cNvPr id="3" name="TextBox 2"/>
          <p:cNvSpPr txBox="1"/>
          <p:nvPr/>
        </p:nvSpPr>
        <p:spPr>
          <a:xfrm>
            <a:off x="5004048" y="821025"/>
            <a:ext cx="3816424" cy="5632311"/>
          </a:xfrm>
          <a:prstGeom prst="rect">
            <a:avLst/>
          </a:prstGeom>
          <a:noFill/>
        </p:spPr>
        <p:txBody>
          <a:bodyPr wrap="square" rtlCol="0">
            <a:spAutoFit/>
          </a:bodyPr>
          <a:lstStyle/>
          <a:p>
            <a:r>
              <a:rPr lang="ru-RU" sz="2000" dirty="0" smtClean="0">
                <a:latin typeface="Arial Black" pitchFamily="34" charset="0"/>
              </a:rPr>
              <a:t>Самая </a:t>
            </a:r>
            <a:r>
              <a:rPr lang="ru-RU" sz="2000" dirty="0">
                <a:latin typeface="Arial Black" pitchFamily="34" charset="0"/>
              </a:rPr>
              <a:t>южная, поздняя и низкая из трёх египетских пирамид в Гизе. Пирамида Менкаура несколько выбивается из общей картины построек в </a:t>
            </a:r>
            <a:r>
              <a:rPr lang="ru-RU" sz="2000" dirty="0" smtClean="0">
                <a:latin typeface="Arial Black" pitchFamily="34" charset="0"/>
              </a:rPr>
              <a:t>Гизе. Несмотря </a:t>
            </a:r>
            <a:r>
              <a:rPr lang="ru-RU" sz="2000" dirty="0">
                <a:latin typeface="Arial Black" pitchFamily="34" charset="0"/>
              </a:rPr>
              <a:t>на небольшие размеры пирамиды (считающиеся признаком упадка), по свидетельствам очевидцев, пирамида Менкаура была прекраснейшей из всех пирамид. Его вес оценен в более чем 200 тонн. </a:t>
            </a:r>
          </a:p>
        </p:txBody>
      </p:sp>
    </p:spTree>
    <p:extLst>
      <p:ext uri="{BB962C8B-B14F-4D97-AF65-F5344CB8AC3E}">
        <p14:creationId xmlns:p14="http://schemas.microsoft.com/office/powerpoint/2010/main" val="7930571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Файл:PyramidOfUserkaf.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692696"/>
            <a:ext cx="5832648" cy="4372300"/>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259632" y="260648"/>
            <a:ext cx="3801041" cy="461665"/>
          </a:xfrm>
          <a:prstGeom prst="rect">
            <a:avLst/>
          </a:prstGeom>
          <a:noFill/>
        </p:spPr>
        <p:txBody>
          <a:bodyPr wrap="none" rtlCol="0">
            <a:spAutoFit/>
          </a:bodyPr>
          <a:lstStyle/>
          <a:p>
            <a:r>
              <a:rPr lang="ru-RU" sz="2400" dirty="0">
                <a:solidFill>
                  <a:srgbClr val="92D050"/>
                </a:solidFill>
                <a:latin typeface="Arial Black" pitchFamily="34" charset="0"/>
              </a:rPr>
              <a:t>Пирамида Усеркафа</a:t>
            </a:r>
          </a:p>
        </p:txBody>
      </p:sp>
      <p:sp>
        <p:nvSpPr>
          <p:cNvPr id="4" name="TextBox 3"/>
          <p:cNvSpPr txBox="1"/>
          <p:nvPr/>
        </p:nvSpPr>
        <p:spPr>
          <a:xfrm>
            <a:off x="5940153" y="116632"/>
            <a:ext cx="3096344" cy="5016758"/>
          </a:xfrm>
          <a:prstGeom prst="rect">
            <a:avLst/>
          </a:prstGeom>
          <a:noFill/>
        </p:spPr>
        <p:txBody>
          <a:bodyPr wrap="square" rtlCol="0">
            <a:spAutoFit/>
          </a:bodyPr>
          <a:lstStyle/>
          <a:p>
            <a:r>
              <a:rPr lang="ru-RU" sz="2000" dirty="0" smtClean="0">
                <a:latin typeface="Arial Black" pitchFamily="34" charset="0"/>
              </a:rPr>
              <a:t>Данная </a:t>
            </a:r>
            <a:r>
              <a:rPr lang="ru-RU" sz="2000" dirty="0">
                <a:latin typeface="Arial Black" pitchFamily="34" charset="0"/>
              </a:rPr>
              <a:t>пирамида сохранилась очень плохо. Возможная причина этого в том, что она была построена с применением более простых технологий строительства. Пирамида построена из плохо обработанных каменных блоков и так небрежно, что сейчас </a:t>
            </a:r>
            <a:r>
              <a:rPr lang="ru-RU" sz="2000" dirty="0" smtClean="0">
                <a:latin typeface="Arial Black" pitchFamily="34" charset="0"/>
              </a:rPr>
              <a:t>уже</a:t>
            </a:r>
            <a:endParaRPr lang="ru-RU" sz="2000" dirty="0">
              <a:latin typeface="Arial Black" pitchFamily="34" charset="0"/>
            </a:endParaRPr>
          </a:p>
        </p:txBody>
      </p:sp>
      <p:sp>
        <p:nvSpPr>
          <p:cNvPr id="5" name="TextBox 4"/>
          <p:cNvSpPr txBox="1"/>
          <p:nvPr/>
        </p:nvSpPr>
        <p:spPr>
          <a:xfrm>
            <a:off x="251521" y="5085184"/>
            <a:ext cx="8640959" cy="1631216"/>
          </a:xfrm>
          <a:prstGeom prst="rect">
            <a:avLst/>
          </a:prstGeom>
          <a:noFill/>
        </p:spPr>
        <p:txBody>
          <a:bodyPr wrap="square" rtlCol="0">
            <a:spAutoFit/>
          </a:bodyPr>
          <a:lstStyle/>
          <a:p>
            <a:r>
              <a:rPr lang="ru-RU" sz="2000" dirty="0" smtClean="0">
                <a:latin typeface="Arial Black" pitchFamily="34" charset="0"/>
              </a:rPr>
              <a:t> </a:t>
            </a:r>
            <a:r>
              <a:rPr lang="ru-RU" sz="2000" dirty="0">
                <a:latin typeface="Arial Black" pitchFamily="34" charset="0"/>
              </a:rPr>
              <a:t>мало чем напоминает </a:t>
            </a:r>
            <a:r>
              <a:rPr lang="ru-RU" sz="2000" dirty="0" smtClean="0">
                <a:latin typeface="Arial Black" pitchFamily="34" charset="0"/>
              </a:rPr>
              <a:t>пирамиду, </a:t>
            </a:r>
            <a:r>
              <a:rPr lang="ru-RU" sz="2000" dirty="0">
                <a:latin typeface="Arial Black" pitchFamily="34" charset="0"/>
              </a:rPr>
              <a:t>а скорее похожа на груду камней. Рядом были построены две пирамиды-спутницы. Одна предназначалась для главной супруги Усеркафа, вторая, видимо, выполняла ритуальную функцию.</a:t>
            </a:r>
          </a:p>
        </p:txBody>
      </p:sp>
    </p:spTree>
    <p:extLst>
      <p:ext uri="{BB962C8B-B14F-4D97-AF65-F5344CB8AC3E}">
        <p14:creationId xmlns:p14="http://schemas.microsoft.com/office/powerpoint/2010/main" val="7339597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177</TotalTime>
  <Words>1234</Words>
  <Application>Microsoft Office PowerPoint</Application>
  <PresentationFormat>Экран (4:3)</PresentationFormat>
  <Paragraphs>30</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Бумажная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Андрей</dc:creator>
  <cp:lastModifiedBy>Андрей</cp:lastModifiedBy>
  <cp:revision>19</cp:revision>
  <dcterms:created xsi:type="dcterms:W3CDTF">2012-03-12T14:54:17Z</dcterms:created>
  <dcterms:modified xsi:type="dcterms:W3CDTF">2012-03-13T07:55:46Z</dcterms:modified>
</cp:coreProperties>
</file>