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5" r:id="rId3"/>
    <p:sldId id="266" r:id="rId4"/>
    <p:sldId id="258" r:id="rId5"/>
    <p:sldId id="260" r:id="rId6"/>
    <p:sldId id="259" r:id="rId7"/>
    <p:sldId id="261" r:id="rId8"/>
    <p:sldId id="262" r:id="rId9"/>
    <p:sldId id="263" r:id="rId10"/>
    <p:sldId id="267" r:id="rId11"/>
    <p:sldId id="269" r:id="rId12"/>
    <p:sldId id="264" r:id="rId13"/>
    <p:sldId id="268" r:id="rId14"/>
    <p:sldId id="274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79" r:id="rId23"/>
    <p:sldId id="280" r:id="rId24"/>
    <p:sldId id="282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35" autoAdjust="0"/>
    <p:restoredTop sz="86333" autoAdjust="0"/>
  </p:normalViewPr>
  <p:slideViewPr>
    <p:cSldViewPr>
      <p:cViewPr varScale="1">
        <p:scale>
          <a:sx n="68" d="100"/>
          <a:sy n="68" d="100"/>
        </p:scale>
        <p:origin x="-2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8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E55CF3-52CB-4CD9-BCB1-02A36E70FA86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F42EB4-E67B-4E03-BDD1-418551A39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35C9E-700F-49E3-88EA-79000BD69BA3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61B2A-1F39-4657-B5CA-54B0227F4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26FD2-C206-4550-B941-E2C146CAB198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98E54-0BF5-427C-A127-4D04C8713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3BAFA-0E32-4F77-B693-AD43D9AB20C2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4E8C-6002-44DE-BA19-41D1F596C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8C12-A248-4F51-A543-7722C7B730B2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0BE0F-039C-419F-8DA8-071A1723D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983AE-B924-4F84-9762-15050CF35AA1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2D581-DAB4-4275-A743-60C34BF90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9DD3F-B407-4873-9FB8-27985763B143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1EA25-07F3-4B84-B8B4-9CBE0575B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41AAD-3330-4E89-A794-80CC4CDC74A6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A9FBC-709A-45DA-AA1A-9F10E3ECB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2F1D-4490-439F-81A9-F581428BD080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A018B-F12F-4FE7-84AE-E9929D7D1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D566-4ECD-4BE4-B45E-FA5CDE176F49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E52D7-D0CC-4F2A-A041-090101F9F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74570-BA28-4F98-AC8A-6CA8CEACB5D8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6B470-6C00-4B85-A835-E461951C8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34386-45F6-4EB3-A02D-84C720ACEB3F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324EA-58EE-45FD-A42C-C799A368D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1A960D-0C6C-4B9A-B4C4-1E47957AF399}" type="datetimeFigureOut">
              <a:rPr lang="ru-RU"/>
              <a:pPr>
                <a:defRPr/>
              </a:pPr>
              <a:t>25.11.2009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B1C97D-3F06-4774-8D16-2B6DB0A65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7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slow" advClick="0" advTm="5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Pictures\&#1055;&#1056;&#1045;&#1047;&#1045;&#1053;&#1058;&#1040;&#1062;&#1048;&#1071;\4n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-mama.ru/" TargetMode="External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Pictures\&#1055;&#1056;&#1045;&#1047;&#1045;&#1053;&#1058;&#1040;&#1062;&#1048;&#1071;\6n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Pictures\&#1055;&#1056;&#1045;&#1047;&#1045;&#1053;&#1058;&#1040;&#1062;&#1048;&#1071;\6n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byeda.ru/" TargetMode="External"/><Relationship Id="rId2" Type="http://schemas.openxmlformats.org/officeDocument/2006/relationships/hyperlink" Target="http://www.u-mam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ogoslovy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Рисунок 4" descr="0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4572032" cy="456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dirty="0" smtClean="0"/>
              <a:t>«Обряд Крещения </a:t>
            </a:r>
            <a:br>
              <a:rPr lang="ru-RU" sz="5300" dirty="0" smtClean="0"/>
            </a:br>
            <a:r>
              <a:rPr lang="ru-RU" sz="5300" dirty="0" smtClean="0"/>
              <a:t>на Руси»</a:t>
            </a:r>
            <a:endParaRPr lang="ru-RU" sz="5300" dirty="0"/>
          </a:p>
        </p:txBody>
      </p:sp>
      <p:sp>
        <p:nvSpPr>
          <p:cNvPr id="3076" name="Текст 3"/>
          <p:cNvSpPr>
            <a:spLocks noGrp="1"/>
          </p:cNvSpPr>
          <p:nvPr>
            <p:ph sz="half" idx="2"/>
          </p:nvPr>
        </p:nvSpPr>
        <p:spPr>
          <a:xfrm>
            <a:off x="4786313" y="3000375"/>
            <a:ext cx="4357687" cy="3857625"/>
          </a:xfrm>
        </p:spPr>
        <p:txBody>
          <a:bodyPr/>
          <a:lstStyle/>
          <a:p>
            <a:pPr eaLnBrk="1" hangingPunct="1"/>
            <a:r>
              <a:rPr lang="ru-RU" dirty="0" smtClean="0"/>
              <a:t>Выполнена учеником 5 класса МОУ «ООШ№10 г.Вольска Саратовской области»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Куделиным Кириллом</a:t>
            </a:r>
          </a:p>
        </p:txBody>
      </p:sp>
      <p:pic>
        <p:nvPicPr>
          <p:cNvPr id="7" name="4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07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Крещальня: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Крещальня</a:t>
            </a:r>
            <a:r>
              <a:rPr lang="ru-RU" dirty="0" smtClean="0"/>
              <a:t> – место в храме, где происходит обряд Крещения. Обычно там устанавливают купель. </a:t>
            </a:r>
            <a:r>
              <a:rPr lang="ru-RU" sz="1050" dirty="0" smtClean="0">
                <a:hlinkClick r:id="rId2" action="ppaction://hlinksldjump"/>
              </a:rPr>
              <a:t>(</a:t>
            </a:r>
            <a:r>
              <a:rPr lang="en-US" sz="1050" dirty="0" smtClean="0">
                <a:hlinkClick r:id="rId2" action="ppaction://hlinksldjump"/>
              </a:rPr>
              <a:t>www.bogoslovy.ru)</a:t>
            </a:r>
            <a:r>
              <a:rPr lang="en-US" dirty="0" smtClean="0"/>
              <a:t>	</a:t>
            </a:r>
            <a:endParaRPr lang="ru-RU" dirty="0" smtClean="0"/>
          </a:p>
        </p:txBody>
      </p:sp>
      <p:pic>
        <p:nvPicPr>
          <p:cNvPr id="7" name="Содержимое 6" descr="фото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714488"/>
            <a:ext cx="4357718" cy="4643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Купель: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357718" cy="4525963"/>
          </a:xfrm>
        </p:spPr>
        <p:txBody>
          <a:bodyPr/>
          <a:lstStyle/>
          <a:p>
            <a:pPr>
              <a:buNone/>
            </a:pPr>
            <a:r>
              <a:rPr lang="ru-RU" sz="2800" b="1" i="1" u="sng" dirty="0" smtClean="0"/>
              <a:t>Купель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в </a:t>
            </a:r>
            <a:r>
              <a:rPr lang="ru-RU" dirty="0" smtClean="0"/>
              <a:t>православной </a:t>
            </a:r>
            <a:r>
              <a:rPr lang="ru-RU" dirty="0" smtClean="0"/>
              <a:t>церкви сосуд для совершения таинства крещения.  При Крещении с восточной стороны купели зажигают три свечи. </a:t>
            </a:r>
            <a:r>
              <a:rPr lang="ru-RU" sz="1050" dirty="0" smtClean="0">
                <a:hlinkClick r:id="rId2" action="ppaction://hlinksldjump"/>
              </a:rPr>
              <a:t>(«Малый энциклопедический словарь Брокгауза и </a:t>
            </a:r>
            <a:r>
              <a:rPr lang="ru-RU" sz="1050" dirty="0" err="1" smtClean="0">
                <a:hlinkClick r:id="rId2" action="ppaction://hlinksldjump"/>
              </a:rPr>
              <a:t>Ефрона</a:t>
            </a:r>
            <a:r>
              <a:rPr lang="ru-RU" sz="1050" dirty="0" smtClean="0">
                <a:hlinkClick r:id="rId2" action="ppaction://hlinksldjump"/>
              </a:rPr>
              <a:t>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" name="Содержимое 4" descr="купель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643050"/>
            <a:ext cx="421484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Нательный крест: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Крест </a:t>
            </a:r>
            <a:r>
              <a:rPr lang="ru-RU" sz="2000" dirty="0" smtClean="0"/>
              <a:t>– комбинация из двух пересекающихся прямых линий, священный символ распятия и страдания, огня и света, почитаемый рядом религий. Крест символизирует единство жизни и смерти, а также изображает человека как устремленного от низшего к высшему. </a:t>
            </a:r>
            <a:r>
              <a:rPr lang="ru-RU" sz="1050" dirty="0" smtClean="0">
                <a:hlinkClick r:id="rId2" action="ppaction://hlinksldjump"/>
              </a:rPr>
              <a:t>(Энциклопедия «Религия»)</a:t>
            </a:r>
            <a:endParaRPr lang="ru-RU" sz="1050" dirty="0" smtClean="0"/>
          </a:p>
          <a:p>
            <a:pPr>
              <a:buNone/>
            </a:pPr>
            <a:r>
              <a:rPr lang="ru-RU" sz="2800" b="1" i="1" u="sng" dirty="0" smtClean="0"/>
              <a:t>Нательный крест </a:t>
            </a:r>
            <a:r>
              <a:rPr lang="ru-RU" sz="2000" dirty="0" smtClean="0"/>
              <a:t>– называется так потому что носится на теле, т.е. не сверху на одежде а снизу. </a:t>
            </a:r>
            <a:r>
              <a:rPr lang="ru-RU" sz="1050" dirty="0" smtClean="0"/>
              <a:t>(</a:t>
            </a:r>
            <a:r>
              <a:rPr lang="en-US" sz="1050" dirty="0" smtClean="0">
                <a:hlinkClick r:id="rId3"/>
              </a:rPr>
              <a:t>www.u-mama.ru</a:t>
            </a:r>
            <a:r>
              <a:rPr lang="en-US" sz="1050" dirty="0" smtClean="0"/>
              <a:t>)</a:t>
            </a:r>
          </a:p>
          <a:p>
            <a:endParaRPr lang="ru-RU" sz="2000" dirty="0" smtClean="0"/>
          </a:p>
        </p:txBody>
      </p:sp>
      <p:pic>
        <p:nvPicPr>
          <p:cNvPr id="5" name="Содержимое 4" descr="крест.bmp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72000" y="1428736"/>
            <a:ext cx="4214842" cy="5072098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8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Крестильная рубашка: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500594" cy="4757758"/>
          </a:xfrm>
        </p:spPr>
        <p:txBody>
          <a:bodyPr/>
          <a:lstStyle/>
          <a:p>
            <a:pPr>
              <a:buNone/>
            </a:pPr>
            <a:r>
              <a:rPr lang="ru-RU" sz="2800" b="1" i="1" u="sng" dirty="0" smtClean="0"/>
              <a:t>Крестильная рубашка </a:t>
            </a:r>
            <a:r>
              <a:rPr lang="ru-RU" sz="2400" dirty="0" smtClean="0"/>
              <a:t>(Анаволий  - греч.)- белое одеяние, </a:t>
            </a:r>
            <a:r>
              <a:rPr lang="ru-RU" sz="2400" dirty="0" smtClean="0"/>
              <a:t>надеваемая </a:t>
            </a:r>
            <a:r>
              <a:rPr lang="ru-RU" sz="2400" dirty="0" smtClean="0"/>
              <a:t>на </a:t>
            </a:r>
            <a:r>
              <a:rPr lang="ru-RU" sz="2400" dirty="0" err="1" smtClean="0"/>
              <a:t>новокрещенного</a:t>
            </a:r>
            <a:r>
              <a:rPr lang="ru-RU" sz="2400" dirty="0" smtClean="0"/>
              <a:t> в знамение его духовной чистоты и радости, как вышедшего из "бани пакибытия". В древности принявшие Крещение не снимали анаволий до восьмого дня после совершения над ними крещения.  </a:t>
            </a:r>
            <a:r>
              <a:rPr lang="ru-RU" sz="1000" dirty="0" smtClean="0">
                <a:hlinkClick r:id="rId2" action="ppaction://hlinksldjump"/>
              </a:rPr>
              <a:t>(</a:t>
            </a:r>
            <a:r>
              <a:rPr lang="ru-RU" sz="1000" dirty="0" err="1" smtClean="0">
                <a:hlinkClick r:id="rId2" action="ppaction://hlinksldjump"/>
              </a:rPr>
              <a:t>Википедия</a:t>
            </a:r>
            <a:r>
              <a:rPr lang="en-US" sz="1000" dirty="0" smtClean="0">
                <a:hlinkClick r:id="rId2" action="ppaction://hlinksldjump"/>
              </a:rPr>
              <a:t>.</a:t>
            </a:r>
            <a:r>
              <a:rPr lang="en-US" sz="1000" dirty="0" err="1" smtClean="0">
                <a:hlinkClick r:id="rId2" action="ppaction://hlinksldjump"/>
              </a:rPr>
              <a:t>ru</a:t>
            </a:r>
            <a:r>
              <a:rPr lang="ru-RU" sz="1000" dirty="0" smtClean="0">
                <a:hlinkClick r:id="rId2" action="ppaction://hlinksldjump"/>
              </a:rPr>
              <a:t>)</a:t>
            </a:r>
            <a:endParaRPr lang="ru-RU" sz="1000" dirty="0" smtClean="0"/>
          </a:p>
        </p:txBody>
      </p:sp>
      <p:pic>
        <p:nvPicPr>
          <p:cNvPr id="5" name="Содержимое 4" descr="крестильная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600200"/>
            <a:ext cx="392909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Свечи: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i="1" u="sng" dirty="0" smtClean="0"/>
              <a:t>СВЕЧА́</a:t>
            </a:r>
            <a:r>
              <a:rPr lang="ru-RU" sz="2000" dirty="0" smtClean="0"/>
              <a:t> — светильник из воска, жира, стеарина или др. горючего материала. Сальные свечи использовались главным образом для освещения, восковые — для богослужения. На Руси особенно ценились свечи из ярого (ярового) воска. В кон. 19 в. широкое распространение получили стеариновые свечи. </a:t>
            </a:r>
            <a:r>
              <a:rPr lang="ru-RU" sz="1050" dirty="0" smtClean="0">
                <a:hlinkClick r:id="rId2" action="ppaction://hlinksldjump"/>
              </a:rPr>
              <a:t>(«Гуманитарный словарь»)</a:t>
            </a:r>
            <a:endParaRPr lang="ru-RU" sz="1050" dirty="0"/>
          </a:p>
        </p:txBody>
      </p:sp>
      <p:pic>
        <p:nvPicPr>
          <p:cNvPr id="5" name="Содержимое 4" descr="свеч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600200"/>
            <a:ext cx="4143404" cy="4757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Огласительные беседы: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Огласительные беседы </a:t>
            </a:r>
            <a:r>
              <a:rPr lang="ru-RU" dirty="0" smtClean="0"/>
              <a:t>– </a:t>
            </a:r>
            <a:r>
              <a:rPr lang="ru-RU" sz="2400" dirty="0" smtClean="0"/>
              <a:t>специальные занятия в рамках подготовки к Таинству Крещения. Смысл </a:t>
            </a:r>
            <a:r>
              <a:rPr lang="ru-RU" sz="2400" dirty="0" err="1" smtClean="0"/>
              <a:t>огласительных</a:t>
            </a:r>
            <a:r>
              <a:rPr lang="ru-RU" sz="2400" dirty="0" smtClean="0"/>
              <a:t> бесед прост: объяснить </a:t>
            </a:r>
            <a:r>
              <a:rPr lang="ru-RU" sz="2400" dirty="0" err="1" smtClean="0"/>
              <a:t>крещаемым</a:t>
            </a:r>
            <a:r>
              <a:rPr lang="ru-RU" sz="2400" dirty="0" smtClean="0"/>
              <a:t> основы той веры, которую они собираются принять, рассказать о переменах, происходящих в жизни после крещения</a:t>
            </a:r>
            <a:r>
              <a:rPr lang="ru-RU" sz="1050" dirty="0" smtClean="0"/>
              <a:t>.(</a:t>
            </a:r>
            <a:r>
              <a:rPr lang="en-US" sz="1050" dirty="0" smtClean="0">
                <a:hlinkClick r:id="rId2" action="ppaction://hlinksldjump"/>
              </a:rPr>
              <a:t>www.u-mama.ru)</a:t>
            </a:r>
            <a:r>
              <a:rPr lang="en-US" sz="1050" dirty="0" smtClean="0"/>
              <a:t>	</a:t>
            </a:r>
            <a:endParaRPr lang="ru-RU" sz="1050" dirty="0" smtClean="0"/>
          </a:p>
        </p:txBody>
      </p:sp>
      <p:pic>
        <p:nvPicPr>
          <p:cNvPr id="5" name="Содержимое 4" descr="огласит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857364"/>
            <a:ext cx="413864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Ангел Хранитель: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0552" cy="4525963"/>
          </a:xfrm>
        </p:spPr>
        <p:txBody>
          <a:bodyPr/>
          <a:lstStyle/>
          <a:p>
            <a:pPr>
              <a:buNone/>
            </a:pPr>
            <a:r>
              <a:rPr lang="ru-RU" sz="2800" i="1" u="sng" dirty="0" smtClean="0"/>
              <a:t>АНГЕЛ </a:t>
            </a:r>
            <a:r>
              <a:rPr lang="ru-RU" sz="2400" dirty="0" smtClean="0"/>
              <a:t>м. существо духовное, одаренное разумом и волею. Спаситель. </a:t>
            </a:r>
          </a:p>
          <a:p>
            <a:pPr>
              <a:buNone/>
            </a:pPr>
            <a:r>
              <a:rPr lang="ru-RU" sz="2800" b="1" u="sng" dirty="0" smtClean="0"/>
              <a:t>Ангел-хранитель, </a:t>
            </a:r>
            <a:r>
              <a:rPr lang="ru-RU" sz="2400" dirty="0" smtClean="0"/>
              <a:t>приставленный Господом к человеку, для охраны его. </a:t>
            </a:r>
            <a:r>
              <a:rPr lang="ru-RU" sz="2400" i="1" dirty="0" smtClean="0"/>
              <a:t>Ангел света,</a:t>
            </a:r>
            <a:r>
              <a:rPr lang="ru-RU" sz="2400" dirty="0" smtClean="0"/>
              <a:t> благой, добрый; </a:t>
            </a:r>
            <a:r>
              <a:rPr lang="ru-RU" sz="2400" i="1" dirty="0" smtClean="0"/>
              <a:t>ангел тьмы,</a:t>
            </a:r>
            <a:r>
              <a:rPr lang="ru-RU" sz="2400" dirty="0" smtClean="0"/>
              <a:t> </a:t>
            </a:r>
            <a:r>
              <a:rPr lang="ru-RU" sz="2400" dirty="0" err="1" smtClean="0"/>
              <a:t>аггел</a:t>
            </a:r>
            <a:r>
              <a:rPr lang="ru-RU" sz="2400" dirty="0" smtClean="0"/>
              <a:t>, злой дух. </a:t>
            </a:r>
            <a:r>
              <a:rPr lang="ru-RU" sz="2400" i="1" dirty="0" smtClean="0"/>
              <a:t>Чей-либо ангел,</a:t>
            </a:r>
            <a:r>
              <a:rPr lang="ru-RU" sz="2400" dirty="0" smtClean="0"/>
              <a:t> святой, коего имя кто носит. </a:t>
            </a:r>
            <a:r>
              <a:rPr lang="ru-RU" sz="1050" dirty="0" smtClean="0">
                <a:hlinkClick r:id="rId2" action="ppaction://hlinksldjump"/>
              </a:rPr>
              <a:t>(Словарь Даля)</a:t>
            </a:r>
            <a:endParaRPr lang="ru-RU" sz="1050" dirty="0" smtClean="0"/>
          </a:p>
        </p:txBody>
      </p:sp>
      <p:pic>
        <p:nvPicPr>
          <p:cNvPr id="5" name="Содержимое 4" descr="ангел хранитель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29101" y="1600200"/>
            <a:ext cx="3757741" cy="4757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2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Символ Православной веры: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471990" cy="4483113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Символом Православной </a:t>
            </a:r>
            <a:r>
              <a:rPr lang="ru-RU" b="1" i="1" u="sng" dirty="0" smtClean="0"/>
              <a:t>веры</a:t>
            </a:r>
            <a:r>
              <a:rPr lang="ru-RU" b="1" i="1" dirty="0" smtClean="0"/>
              <a:t>- </a:t>
            </a:r>
            <a:r>
              <a:rPr lang="ru-RU" sz="2400" dirty="0" smtClean="0"/>
              <a:t>называется </a:t>
            </a:r>
            <a:r>
              <a:rPr lang="ru-RU" sz="2400" dirty="0" smtClean="0"/>
              <a:t>набор основных </a:t>
            </a:r>
            <a:r>
              <a:rPr lang="ru-RU" sz="2400" dirty="0" err="1" smtClean="0"/>
              <a:t>вероучительных</a:t>
            </a:r>
            <a:r>
              <a:rPr lang="ru-RU" sz="2400" dirty="0" smtClean="0"/>
              <a:t> истин, или догматов, где коротко говорится о том, во что мы, христиане верим</a:t>
            </a:r>
            <a:r>
              <a:rPr lang="ru-RU" sz="1050" dirty="0" smtClean="0">
                <a:hlinkClick r:id="rId3" action="ppaction://hlinksldjump"/>
              </a:rPr>
              <a:t>. (публикация на </a:t>
            </a:r>
            <a:r>
              <a:rPr lang="en-US" sz="1050" dirty="0" smtClean="0">
                <a:hlinkClick r:id="rId3" action="ppaction://hlinksldjump"/>
              </a:rPr>
              <a:t>www</a:t>
            </a:r>
            <a:r>
              <a:rPr lang="ru-RU" sz="1050" dirty="0" smtClean="0">
                <a:hlinkClick r:id="rId3" action="ppaction://hlinksldjump"/>
              </a:rPr>
              <a:t>.</a:t>
            </a:r>
            <a:r>
              <a:rPr lang="en-US" sz="1050" dirty="0" smtClean="0">
                <a:hlinkClick r:id="rId3" action="ppaction://hlinksldjump"/>
              </a:rPr>
              <a:t>u-mama.ru)</a:t>
            </a:r>
            <a:endParaRPr lang="ru-RU" sz="1050" dirty="0" smtClean="0"/>
          </a:p>
        </p:txBody>
      </p:sp>
      <p:pic>
        <p:nvPicPr>
          <p:cNvPr id="5" name="Содержимое 4" descr="символ веры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72066" y="1428736"/>
            <a:ext cx="3757642" cy="457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6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Крестное знамение: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43494" cy="4972072"/>
          </a:xfrm>
        </p:spPr>
        <p:txBody>
          <a:bodyPr/>
          <a:lstStyle/>
          <a:p>
            <a:pPr>
              <a:buNone/>
            </a:pPr>
            <a:r>
              <a:rPr lang="ru-RU" i="1" u="sng" dirty="0" smtClean="0"/>
              <a:t>Крестное знамение, </a:t>
            </a:r>
            <a:r>
              <a:rPr lang="ru-RU" sz="2000" dirty="0" smtClean="0"/>
              <a:t>изображение креста рукой.</a:t>
            </a:r>
            <a:r>
              <a:rPr lang="ru-RU" sz="1800" dirty="0" smtClean="0"/>
              <a:t> </a:t>
            </a:r>
            <a:r>
              <a:rPr lang="ru-RU" sz="1050" dirty="0" smtClean="0">
                <a:hlinkClick r:id="rId2" action="ppaction://hlinksldjump"/>
              </a:rPr>
              <a:t>(Словарь Брокгауза и </a:t>
            </a:r>
            <a:r>
              <a:rPr lang="ru-RU" sz="1050" dirty="0" err="1" smtClean="0">
                <a:hlinkClick r:id="rId2" action="ppaction://hlinksldjump"/>
              </a:rPr>
              <a:t>Ефрона</a:t>
            </a:r>
            <a:r>
              <a:rPr lang="ru-RU" sz="1050" dirty="0" smtClean="0">
                <a:hlinkClick r:id="rId2" action="ppaction://hlinksldjump"/>
              </a:rPr>
              <a:t>)</a:t>
            </a:r>
            <a:endParaRPr lang="ru-RU" sz="1050" dirty="0" smtClean="0"/>
          </a:p>
          <a:p>
            <a:pPr>
              <a:buNone/>
            </a:pPr>
            <a:r>
              <a:rPr lang="ru-RU" sz="2000" dirty="0" smtClean="0"/>
              <a:t>Пальцы складываем при крещении определенным образом – большой, указательный, и средний вместе, символизируя нашу веру в Троицу, а два пригибаем к ладони – безымянный и мизинец, в знак того, что Христос был и Богом и Человеком, мы ими осеняем себя так6 на лоб, на живот, на правое плечо и на левое, завершая крестное знамение небольшим поклоном. Мы тем самым призываем освящение Божие на все наши мысли, чувства и действия</a:t>
            </a:r>
            <a:r>
              <a:rPr lang="ru-RU" sz="1800" dirty="0" smtClean="0"/>
              <a:t>. </a:t>
            </a:r>
            <a:r>
              <a:rPr lang="ru-RU" sz="1050" dirty="0" smtClean="0">
                <a:hlinkClick r:id="rId2" action="ppaction://hlinksldjump"/>
              </a:rPr>
              <a:t>(</a:t>
            </a:r>
            <a:r>
              <a:rPr lang="en-US" sz="1050" dirty="0" smtClean="0">
                <a:hlinkClick r:id="rId2" action="ppaction://hlinksldjump"/>
              </a:rPr>
              <a:t>www.u-mama.ru)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5" name="Содержимое 4" descr="крестное знамение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1714488"/>
            <a:ext cx="364333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4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Елей и Святое Миро: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ЕЛЕЙ</a:t>
            </a:r>
            <a:r>
              <a:rPr lang="ru-RU" dirty="0" smtClean="0"/>
              <a:t> - оливковое, деревянное масло. </a:t>
            </a:r>
            <a:r>
              <a:rPr lang="ru-RU" i="1" dirty="0" smtClean="0"/>
              <a:t>Святой елей,</a:t>
            </a:r>
            <a:r>
              <a:rPr lang="ru-RU" dirty="0" smtClean="0"/>
              <a:t> освященный по обрядам церкви, для помазания христиан в разных случаях. </a:t>
            </a:r>
          </a:p>
        </p:txBody>
      </p:sp>
      <p:pic>
        <p:nvPicPr>
          <p:cNvPr id="6" name="Содержимое 4" descr="elei-1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 bwMode="auto">
          <a:xfrm>
            <a:off x="1071538" y="4500571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697427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СВЯТОЕ МИРО,</a:t>
            </a:r>
            <a:r>
              <a:rPr lang="ru-RU" sz="3600" b="1" dirty="0" smtClean="0"/>
              <a:t> </a:t>
            </a:r>
            <a:r>
              <a:rPr lang="ru-RU" sz="1600" dirty="0" smtClean="0"/>
              <a:t>специально приготовленное и освящённое душистое масло. В Православной Церкви Миро готовится на основе оливкового масла с добавлением белого вина и множества ароматических веществ (сюда входят алоэ, ладан, лепестки розы, фиалковый, пряный и калганный корни, мускатное, розовое, лимонное и гвоздичное масло – всего около 40 ингредиентов). Обилие составляющих символизирует многоразличность христианских добродетелей. </a:t>
            </a:r>
            <a:r>
              <a:rPr lang="en-US" sz="1600" dirty="0" smtClean="0"/>
              <a:t> (</a:t>
            </a:r>
            <a:r>
              <a:rPr lang="ru-RU" sz="1050" dirty="0" smtClean="0">
                <a:hlinkClick r:id="rId3" action="ppaction://hlinksldjump"/>
              </a:rPr>
              <a:t>оба определения «Словарь Даля»)</a:t>
            </a:r>
            <a:endParaRPr lang="ru-RU" sz="1050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160"/>
                            </p:stCondLst>
                            <p:childTnLst>
                              <p:par>
                                <p:cTn id="2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1" grpId="0" build="p"/>
      <p:bldP spid="7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Активные слова: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50"/>
          </a:xfrm>
        </p:spPr>
        <p:txBody>
          <a:bodyPr/>
          <a:lstStyle/>
          <a:p>
            <a:r>
              <a:rPr lang="ru-RU" sz="2400" dirty="0" smtClean="0"/>
              <a:t>Причастие;</a:t>
            </a:r>
          </a:p>
          <a:p>
            <a:r>
              <a:rPr lang="ru-RU" sz="2400" dirty="0" smtClean="0"/>
              <a:t>Крещение;</a:t>
            </a:r>
          </a:p>
          <a:p>
            <a:r>
              <a:rPr lang="ru-RU" sz="2400" dirty="0" smtClean="0"/>
              <a:t>Храм;</a:t>
            </a:r>
          </a:p>
          <a:p>
            <a:r>
              <a:rPr lang="ru-RU" sz="2400" dirty="0" smtClean="0"/>
              <a:t>Священник;</a:t>
            </a:r>
          </a:p>
          <a:p>
            <a:r>
              <a:rPr lang="ru-RU" sz="2400" dirty="0" smtClean="0"/>
              <a:t>Крестные родители;</a:t>
            </a:r>
          </a:p>
          <a:p>
            <a:r>
              <a:rPr lang="ru-RU" sz="2400" dirty="0" smtClean="0"/>
              <a:t>Молитва;</a:t>
            </a:r>
          </a:p>
          <a:p>
            <a:r>
              <a:rPr lang="ru-RU" sz="2400" dirty="0" smtClean="0"/>
              <a:t>Освящение воды;</a:t>
            </a:r>
          </a:p>
          <a:p>
            <a:r>
              <a:rPr lang="ru-RU" sz="2400" dirty="0" smtClean="0"/>
              <a:t>Крещальня;</a:t>
            </a:r>
          </a:p>
          <a:p>
            <a:r>
              <a:rPr lang="ru-RU" sz="2400" dirty="0" smtClean="0"/>
              <a:t>Крест;</a:t>
            </a:r>
          </a:p>
          <a:p>
            <a:r>
              <a:rPr lang="ru-RU" sz="2400" dirty="0" smtClean="0"/>
              <a:t>Крестильная рубашка;</a:t>
            </a:r>
          </a:p>
          <a:p>
            <a:r>
              <a:rPr lang="ru-RU" sz="2400" dirty="0" smtClean="0"/>
              <a:t>Купель;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43488"/>
          </a:xfrm>
        </p:spPr>
        <p:txBody>
          <a:bodyPr/>
          <a:lstStyle/>
          <a:p>
            <a:r>
              <a:rPr lang="ru-RU" sz="2400" dirty="0" smtClean="0"/>
              <a:t>Свечи;</a:t>
            </a:r>
          </a:p>
          <a:p>
            <a:r>
              <a:rPr lang="ru-RU" sz="2400" dirty="0" smtClean="0"/>
              <a:t>Огласительные беседы;</a:t>
            </a:r>
          </a:p>
          <a:p>
            <a:r>
              <a:rPr lang="ru-RU" sz="2400" dirty="0" smtClean="0"/>
              <a:t>Ангел Хранитель;</a:t>
            </a:r>
          </a:p>
          <a:p>
            <a:r>
              <a:rPr lang="ru-RU" sz="2400" dirty="0" smtClean="0"/>
              <a:t>Символ Православной веры;</a:t>
            </a:r>
          </a:p>
          <a:p>
            <a:r>
              <a:rPr lang="ru-RU" sz="2400" dirty="0" smtClean="0"/>
              <a:t>Крестное знамение;</a:t>
            </a:r>
          </a:p>
          <a:p>
            <a:r>
              <a:rPr lang="ru-RU" sz="2400" dirty="0" err="1" smtClean="0"/>
              <a:t>Елеей</a:t>
            </a:r>
            <a:r>
              <a:rPr lang="ru-RU" sz="2400" smtClean="0"/>
              <a:t>;</a:t>
            </a:r>
          </a:p>
          <a:p>
            <a:r>
              <a:rPr lang="ru-RU" sz="2400" smtClean="0"/>
              <a:t>Таинство Миропомазания;</a:t>
            </a:r>
          </a:p>
          <a:p>
            <a:r>
              <a:rPr lang="ru-RU" sz="2400" smtClean="0"/>
              <a:t>Святое Миро;</a:t>
            </a:r>
          </a:p>
          <a:p>
            <a:r>
              <a:rPr lang="ru-RU" sz="2400" smtClean="0"/>
              <a:t>Христианин.</a:t>
            </a:r>
          </a:p>
          <a:p>
            <a:endParaRPr lang="ru-RU" sz="1600" smtClean="0"/>
          </a:p>
          <a:p>
            <a:endParaRPr lang="ru-RU" sz="1600" smtClean="0"/>
          </a:p>
          <a:p>
            <a:endParaRPr lang="ru-RU" sz="1600" smtClean="0"/>
          </a:p>
        </p:txBody>
      </p:sp>
      <p:pic>
        <p:nvPicPr>
          <p:cNvPr id="5" name="6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4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4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8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2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4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14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20"/>
                            </p:stCondLst>
                            <p:childTnLst>
                              <p:par>
                                <p:cTn id="6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20"/>
                            </p:stCondLst>
                            <p:childTnLst>
                              <p:par>
                                <p:cTn id="7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40"/>
                            </p:stCondLst>
                            <p:childTnLst>
                              <p:par>
                                <p:cTn id="8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820"/>
                            </p:stCondLst>
                            <p:childTnLst>
                              <p:par>
                                <p:cTn id="8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60"/>
                            </p:stCondLst>
                            <p:childTnLst>
                              <p:par>
                                <p:cTn id="9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300"/>
                            </p:stCondLst>
                            <p:childTnLst>
                              <p:par>
                                <p:cTn id="9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260"/>
                            </p:stCondLst>
                            <p:childTnLst>
                              <p:par>
                                <p:cTn id="10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80"/>
                            </p:stCondLst>
                            <p:childTnLst>
                              <p:par>
                                <p:cTn id="1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260"/>
                            </p:stCondLst>
                            <p:childTnLst>
                              <p:par>
                                <p:cTn id="1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8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9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180"/>
                            </p:stCondLst>
                            <p:childTnLst>
                              <p:par>
                                <p:cTn id="1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660"/>
                            </p:stCondLst>
                            <p:childTnLst>
                              <p:par>
                                <p:cTn id="1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0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1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Таинство Миропомазания: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329114" cy="4500594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Миропомазание. </a:t>
            </a:r>
            <a:r>
              <a:rPr lang="ru-RU" sz="2200" dirty="0" smtClean="0"/>
              <a:t>По канонам (правилам) Православной церкви, сразу после крещения христианин принимает таинство миропомазания. В этом таинстве верующие получают дары Святого Духа, сообщающие им силы быть твердыми в православной вере и хранении чистоты души. </a:t>
            </a:r>
            <a:r>
              <a:rPr lang="ru-RU" sz="1050" dirty="0" smtClean="0">
                <a:hlinkClick r:id="rId2" action="ppaction://hlinksldjump"/>
              </a:rPr>
              <a:t>(Энциклопедия «Кругосвет»)</a:t>
            </a:r>
            <a:endParaRPr lang="ru-RU" sz="1050" dirty="0" smtClean="0"/>
          </a:p>
        </p:txBody>
      </p:sp>
      <p:pic>
        <p:nvPicPr>
          <p:cNvPr id="5" name="Содержимое 4" descr="Миропомазани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857364"/>
            <a:ext cx="3786213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Христианин: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Христианин -</a:t>
            </a:r>
            <a:r>
              <a:rPr lang="ru-RU" b="1" dirty="0" smtClean="0"/>
              <a:t> </a:t>
            </a:r>
            <a:r>
              <a:rPr lang="ru-RU" sz="2400" b="1" dirty="0" smtClean="0"/>
              <a:t>последователь христианской религии</a:t>
            </a:r>
            <a:r>
              <a:rPr lang="ru-RU" b="1" dirty="0" smtClean="0"/>
              <a:t>. </a:t>
            </a:r>
            <a:r>
              <a:rPr lang="ru-RU" sz="1050" b="1" dirty="0" smtClean="0">
                <a:hlinkClick r:id="rId2" action="ppaction://hlinksldjump"/>
              </a:rPr>
              <a:t>(словарь Ушакова)</a:t>
            </a:r>
            <a:endParaRPr lang="ru-RU" sz="1050" b="1" dirty="0" smtClean="0"/>
          </a:p>
        </p:txBody>
      </p:sp>
      <p:pic>
        <p:nvPicPr>
          <p:cNvPr id="5" name="Содержимое 4" descr="христианин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765995"/>
            <a:ext cx="4357718" cy="382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0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Благоприятные дни для Крещения: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072098"/>
          </a:xfrm>
        </p:spPr>
        <p:txBody>
          <a:bodyPr/>
          <a:lstStyle/>
          <a:p>
            <a:r>
              <a:rPr lang="ru-RU" sz="1800" dirty="0" smtClean="0"/>
              <a:t>Для обряда Крещения подходит любой день, но лучше всего крестится в четверг, а самое благодатное время – это праздник Крещения Господа Бога и Спаса нашего Иисуса Христа.</a:t>
            </a:r>
          </a:p>
          <a:p>
            <a:r>
              <a:rPr lang="ru-RU" sz="1800" dirty="0" smtClean="0"/>
              <a:t>Январь – 9, 11, 12, 20.</a:t>
            </a:r>
          </a:p>
          <a:p>
            <a:r>
              <a:rPr lang="ru-RU" sz="1800" dirty="0" smtClean="0"/>
              <a:t>Февраль – 7, 9, 21, 27.</a:t>
            </a:r>
          </a:p>
          <a:p>
            <a:r>
              <a:rPr lang="ru-RU" sz="1800" dirty="0" smtClean="0"/>
              <a:t>Март – крестить не следует.</a:t>
            </a:r>
          </a:p>
          <a:p>
            <a:r>
              <a:rPr lang="ru-RU" sz="1800" dirty="0" smtClean="0"/>
              <a:t>Апрель – 4, 11, 18, 22, 28.</a:t>
            </a:r>
          </a:p>
          <a:p>
            <a:r>
              <a:rPr lang="ru-RU" sz="1800" dirty="0" smtClean="0"/>
              <a:t>Май – 2, 6, 10, 12, 16, 24.</a:t>
            </a:r>
          </a:p>
          <a:p>
            <a:r>
              <a:rPr lang="ru-RU" sz="1800" dirty="0" smtClean="0"/>
              <a:t>Июнь – 3, 8, 12, 18, 22, 24, 28.</a:t>
            </a:r>
          </a:p>
          <a:p>
            <a:r>
              <a:rPr lang="ru-RU" sz="1800" dirty="0" smtClean="0"/>
              <a:t>Июль  - 4, 7, 21, 29.</a:t>
            </a:r>
          </a:p>
          <a:p>
            <a:r>
              <a:rPr lang="ru-RU" sz="1800" dirty="0" smtClean="0"/>
              <a:t>Август – 2, 4, 16, 22, 26, 28.</a:t>
            </a:r>
          </a:p>
          <a:p>
            <a:r>
              <a:rPr lang="ru-RU" sz="1800" dirty="0" smtClean="0"/>
              <a:t>Сентябрь – 14, 16, 28.</a:t>
            </a:r>
          </a:p>
        </p:txBody>
      </p:sp>
      <p:sp>
        <p:nvSpPr>
          <p:cNvPr id="2662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929222"/>
          </a:xfrm>
        </p:spPr>
        <p:txBody>
          <a:bodyPr/>
          <a:lstStyle/>
          <a:p>
            <a:r>
              <a:rPr lang="ru-RU" sz="1800" dirty="0" smtClean="0"/>
              <a:t>Октябрь – 3, 9, 18.</a:t>
            </a:r>
          </a:p>
          <a:p>
            <a:r>
              <a:rPr lang="ru-RU" sz="1800" dirty="0" smtClean="0"/>
              <a:t>Ноябрь – 2, 8, 12, 14, 16, 18.</a:t>
            </a:r>
          </a:p>
          <a:p>
            <a:r>
              <a:rPr lang="ru-RU" sz="1800" dirty="0" smtClean="0"/>
              <a:t>Декабрь – 24, 27.</a:t>
            </a:r>
          </a:p>
        </p:txBody>
      </p:sp>
      <p:pic>
        <p:nvPicPr>
          <p:cNvPr id="5" name="Рисунок 4" descr="krechenie-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786058"/>
            <a:ext cx="3929090" cy="3767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76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2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24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12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96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96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60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560"/>
                            </p:stCondLst>
                            <p:childTnLst>
                              <p:par>
                                <p:cTn id="6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320"/>
                            </p:stCondLst>
                            <p:childTnLst>
                              <p:par>
                                <p:cTn id="7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960"/>
                            </p:stCondLst>
                            <p:childTnLst>
                              <p:par>
                                <p:cTn id="8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920"/>
                            </p:stCondLst>
                            <p:childTnLst>
                              <p:par>
                                <p:cTn id="8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 день крестин необходимо: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214974"/>
          </a:xfrm>
        </p:spPr>
        <p:txBody>
          <a:bodyPr/>
          <a:lstStyle/>
          <a:p>
            <a:r>
              <a:rPr lang="ru-RU" sz="1800" dirty="0" smtClean="0"/>
              <a:t>во время праздничного обеда угощение должно быть обильным, но объедки на тарелках оставаться не должны, а то ребенок будет неудачлив;</a:t>
            </a:r>
          </a:p>
          <a:p>
            <a:r>
              <a:rPr lang="ru-RU" sz="1800" dirty="0" smtClean="0"/>
              <a:t>Ни в коем случае не угощайте гостей блинами, лучше всего подать пироги с куриным мясом;</a:t>
            </a:r>
          </a:p>
          <a:p>
            <a:r>
              <a:rPr lang="ru-RU" sz="1800" dirty="0" smtClean="0"/>
              <a:t>В день крестин не подают на стол блюда из свинины;</a:t>
            </a:r>
          </a:p>
          <a:p>
            <a:r>
              <a:rPr lang="ru-RU" sz="1800" dirty="0" smtClean="0"/>
              <a:t>В день крестин пересчитайте деньги, чтобы ребенок, когда вырастет, не знал материальных проблем;</a:t>
            </a:r>
          </a:p>
          <a:p>
            <a:r>
              <a:rPr lang="ru-RU" sz="1800" dirty="0" smtClean="0"/>
              <a:t>Во время крестин не дают зажигать от своей свечки другую свечу;</a:t>
            </a:r>
          </a:p>
          <a:p>
            <a:endParaRPr lang="ru-RU" sz="1800" dirty="0" smtClean="0"/>
          </a:p>
        </p:txBody>
      </p:sp>
      <p:sp>
        <p:nvSpPr>
          <p:cNvPr id="2765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/>
          <a:lstStyle/>
          <a:p>
            <a:r>
              <a:rPr lang="ru-RU" sz="1800" dirty="0" smtClean="0"/>
              <a:t>Принято никому не открывать двери, пока не вернуться из церкви после крещения;</a:t>
            </a:r>
          </a:p>
          <a:p>
            <a:r>
              <a:rPr lang="ru-RU" sz="1800" dirty="0" smtClean="0"/>
              <a:t>Не дают напиваться гостям в день крестин, особенно это относится к кумовьям, иначе ребенок будет пьяницей;</a:t>
            </a:r>
          </a:p>
          <a:p>
            <a:r>
              <a:rPr lang="ru-RU" sz="1800" dirty="0" smtClean="0"/>
              <a:t>В день крестин не должно быть ссор.</a:t>
            </a:r>
          </a:p>
        </p:txBody>
      </p:sp>
      <p:pic>
        <p:nvPicPr>
          <p:cNvPr id="5" name="Рисунок 4" descr="фото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071942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6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4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64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800"/>
                            </p:stCondLst>
                            <p:childTnLst>
                              <p:par>
                                <p:cTn id="4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20"/>
                            </p:stCondLst>
                            <p:childTnLst>
                              <p:par>
                                <p:cTn id="5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200"/>
                            </p:stCondLst>
                            <p:childTnLst>
                              <p:par>
                                <p:cTn id="5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5543560" cy="6143668"/>
          </a:xfrm>
        </p:spPr>
        <p:txBody>
          <a:bodyPr/>
          <a:lstStyle/>
          <a:p>
            <a:pPr>
              <a:buNone/>
            </a:pPr>
            <a:r>
              <a:rPr lang="ru-RU" sz="2000" b="1" i="1" u="sng" dirty="0" smtClean="0"/>
              <a:t>Крещение </a:t>
            </a:r>
            <a:r>
              <a:rPr lang="ru-RU" sz="2000" dirty="0" smtClean="0"/>
              <a:t>- это лишь первый шаг сделанный человеком на многотрудном спасительном пути духовного преображения. Сущность Крещения состоит, следовательно, в коренном перевороте, совершаемом в душе человека, в изменении всей его жизни. Это великое испытание совести, такой поворотный момент, что если человек его пропустит, то ничем уже не поправит своего положения. Иеромонах Тимофей </a:t>
            </a:r>
            <a:r>
              <a:rPr lang="ru-RU" sz="1200" dirty="0" smtClean="0"/>
              <a:t>(Храм преподобных Зосимы и </a:t>
            </a:r>
            <a:r>
              <a:rPr lang="ru-RU" sz="1200" dirty="0" err="1" smtClean="0"/>
              <a:t>Савватия</a:t>
            </a:r>
            <a:r>
              <a:rPr lang="ru-RU" sz="1200" dirty="0" smtClean="0"/>
              <a:t> Соловецких чудотворцев);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b="1" i="1" u="sng" dirty="0" smtClean="0"/>
              <a:t>Самая великая мудрость человека </a:t>
            </a:r>
            <a:r>
              <a:rPr lang="ru-RU" sz="2000" dirty="0" smtClean="0"/>
              <a:t>— это мудрость уметь различать духов, уметь отличать добро от зла и держаться добра, потому что там, где добро, там жизнь.</a:t>
            </a:r>
            <a:r>
              <a:rPr lang="ru-RU" sz="2000" b="1" dirty="0" smtClean="0"/>
              <a:t> </a:t>
            </a:r>
            <a:r>
              <a:rPr lang="ru-RU" sz="1200" dirty="0" smtClean="0"/>
              <a:t>Святейший Патриарх Кирилл.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Содержимое 5" descr="белый ключ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29313" y="500043"/>
            <a:ext cx="3000405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86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/>
          <a:lstStyle/>
          <a:p>
            <a:r>
              <a:rPr lang="ru-RU" sz="2000" dirty="0" smtClean="0"/>
              <a:t>Публикации на </a:t>
            </a:r>
            <a:r>
              <a:rPr lang="en-US" sz="2000" dirty="0" smtClean="0">
                <a:hlinkClick r:id="rId2"/>
              </a:rPr>
              <a:t>www.u-mama.ru</a:t>
            </a:r>
            <a:endParaRPr lang="en-US" sz="2000" dirty="0" smtClean="0"/>
          </a:p>
          <a:p>
            <a:r>
              <a:rPr lang="ru-RU" sz="2000" dirty="0" smtClean="0"/>
              <a:t>Статья с сайта </a:t>
            </a:r>
            <a:r>
              <a:rPr lang="en-US" sz="2000" dirty="0" smtClean="0">
                <a:hlinkClick r:id="rId3"/>
              </a:rPr>
              <a:t>www.babyeda.ru</a:t>
            </a:r>
            <a:endParaRPr lang="en-US" sz="2000" dirty="0" smtClean="0"/>
          </a:p>
          <a:p>
            <a:r>
              <a:rPr lang="ru-RU" sz="2000" dirty="0" smtClean="0"/>
              <a:t>Главы из книги (в сокращении) «Справочник православного человека. Таинства Православной Церкви». С сайта </a:t>
            </a:r>
            <a:r>
              <a:rPr lang="en-US" sz="2000" dirty="0" smtClean="0">
                <a:hlinkClick r:id="rId4"/>
              </a:rPr>
              <a:t>www.bogoslovy.ru</a:t>
            </a:r>
            <a:endParaRPr lang="en-US" sz="2000" dirty="0" smtClean="0"/>
          </a:p>
          <a:p>
            <a:r>
              <a:rPr lang="ru-RU" sz="2000" dirty="0" smtClean="0"/>
              <a:t>«Толковый словарь живого великорусского языка Владимира Даля»</a:t>
            </a:r>
          </a:p>
          <a:p>
            <a:r>
              <a:rPr lang="ru-RU" sz="2000" dirty="0" smtClean="0"/>
              <a:t>Толковый словарь русского языка Ушакова;</a:t>
            </a:r>
          </a:p>
          <a:p>
            <a:r>
              <a:rPr lang="ru-RU" sz="2000" dirty="0" smtClean="0"/>
              <a:t>«Малый энциклопедический словарь Брокгауза и </a:t>
            </a:r>
            <a:r>
              <a:rPr lang="ru-RU" sz="2000" dirty="0" err="1" smtClean="0"/>
              <a:t>Ефрона</a:t>
            </a:r>
            <a:r>
              <a:rPr lang="ru-RU" sz="2000" dirty="0" smtClean="0"/>
              <a:t>»;</a:t>
            </a:r>
          </a:p>
          <a:p>
            <a:r>
              <a:rPr lang="ru-RU" sz="2000" dirty="0" smtClean="0"/>
              <a:t>«Гуманитарный словарь»;</a:t>
            </a:r>
          </a:p>
          <a:p>
            <a:r>
              <a:rPr lang="ru-RU" sz="2000" dirty="0" smtClean="0"/>
              <a:t>Энциклопедия «Кругосвет»;</a:t>
            </a:r>
          </a:p>
          <a:p>
            <a:r>
              <a:rPr lang="ru-RU" sz="2000" dirty="0" smtClean="0"/>
              <a:t>Все картинки взяты с </a:t>
            </a:r>
            <a:r>
              <a:rPr lang="ru-RU" sz="2000" dirty="0" err="1" smtClean="0"/>
              <a:t>Яндекс.фотки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Энциклопедия «Религия»;</a:t>
            </a:r>
          </a:p>
          <a:p>
            <a:r>
              <a:rPr lang="ru-RU" sz="2000" dirty="0" err="1" smtClean="0"/>
              <a:t>Яндекс</a:t>
            </a:r>
            <a:r>
              <a:rPr lang="ru-RU" sz="2000" dirty="0" smtClean="0"/>
              <a:t>. Словари;</a:t>
            </a:r>
            <a:endParaRPr lang="en-US" sz="2000" dirty="0" smtClean="0"/>
          </a:p>
          <a:p>
            <a:r>
              <a:rPr lang="ru-RU" sz="2000" dirty="0" err="1" smtClean="0"/>
              <a:t>Википедия</a:t>
            </a:r>
            <a:r>
              <a:rPr lang="ru-RU" sz="2000" dirty="0" smtClean="0"/>
              <a:t>.</a:t>
            </a:r>
            <a:r>
              <a:rPr lang="en-US" sz="2000" dirty="0" err="1" smtClean="0"/>
              <a:t>ru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Причастие:</a:t>
            </a: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7758"/>
          </a:xfrm>
        </p:spPr>
        <p:txBody>
          <a:bodyPr/>
          <a:lstStyle/>
          <a:p>
            <a:pPr>
              <a:buNone/>
            </a:pPr>
            <a:r>
              <a:rPr lang="ru-RU" sz="2400" b="1" i="1" u="sng" dirty="0" smtClean="0"/>
              <a:t>Причастие </a:t>
            </a:r>
            <a:r>
              <a:rPr lang="ru-RU" sz="1600" dirty="0" smtClean="0"/>
              <a:t>- главнейшее из христианских таинств,  установленное самим Иисусом Христом  [см.] (</a:t>
            </a:r>
            <a:r>
              <a:rPr lang="ru-RU" sz="1600" i="1" dirty="0" err="1" smtClean="0"/>
              <a:t>Матф</a:t>
            </a:r>
            <a:r>
              <a:rPr lang="ru-RU" sz="1600" i="1" dirty="0" smtClean="0"/>
              <a:t> 26:26—28; </a:t>
            </a:r>
            <a:r>
              <a:rPr lang="ru-RU" sz="1600" i="1" dirty="0" err="1" smtClean="0"/>
              <a:t>Мар</a:t>
            </a:r>
            <a:r>
              <a:rPr lang="ru-RU" sz="1600" i="1" dirty="0" smtClean="0"/>
              <a:t> 14:22—24; Лук 22:19—20; 1 </a:t>
            </a:r>
            <a:r>
              <a:rPr lang="ru-RU" sz="1600" i="1" dirty="0" err="1" smtClean="0"/>
              <a:t>Кор</a:t>
            </a:r>
            <a:r>
              <a:rPr lang="ru-RU" sz="1600" i="1" dirty="0" smtClean="0"/>
              <a:t> 11:23—25</a:t>
            </a:r>
            <a:r>
              <a:rPr lang="ru-RU" sz="1600" dirty="0" smtClean="0"/>
              <a:t>). Православная Церковь преподает  таинство Причастия и младенцам (причащая их одною кровью Иисуса Христа). Причастие, по учению Церкви, делает причастников </a:t>
            </a:r>
            <a:r>
              <a:rPr lang="ru-RU" sz="1600" dirty="0" err="1" smtClean="0"/>
              <a:t>христоносцами</a:t>
            </a:r>
            <a:r>
              <a:rPr lang="ru-RU" sz="1600" dirty="0" smtClean="0"/>
              <a:t>, участниками божеского естества; оно способствует укреплению христианина в нравственной жизни, оживляет душу, освящает, соделывает  твердыми в подвигах  добра. </a:t>
            </a:r>
            <a:r>
              <a:rPr lang="ru-RU" sz="1050" dirty="0" smtClean="0">
                <a:hlinkClick r:id="rId2" action="ppaction://hlinksldjump"/>
              </a:rPr>
              <a:t>(Энциклопедия «Религия»)</a:t>
            </a:r>
            <a:endParaRPr lang="ru-RU" sz="1050" dirty="0" smtClean="0"/>
          </a:p>
        </p:txBody>
      </p:sp>
      <p:pic>
        <p:nvPicPr>
          <p:cNvPr id="5" name="Содержимое 4" descr="фото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714488"/>
            <a:ext cx="414340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Что такое Крещение?</a:t>
            </a: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</p:spPr>
        <p:txBody>
          <a:bodyPr/>
          <a:lstStyle/>
          <a:p>
            <a:pPr>
              <a:buNone/>
            </a:pPr>
            <a:r>
              <a:rPr lang="ru-RU" sz="2800" b="1" i="1" u="sng" dirty="0" smtClean="0"/>
              <a:t>Крещение </a:t>
            </a:r>
            <a:r>
              <a:rPr lang="ru-RU" sz="2000" dirty="0" smtClean="0"/>
              <a:t>есть Таинство, в котором верующий, при троекратном погружении тела в воду, с призыванием Бога Отца и Сына и Святого Духа, умирает для жизни плотской, греховной и возрождается от Духа Святого в жизнь духовную, святую. Так как Крещение есть духовное рождение, а родится человек однажды, то это Таинство не повторяется. </a:t>
            </a:r>
            <a:r>
              <a:rPr lang="ru-RU" sz="1050" dirty="0" smtClean="0">
                <a:hlinkClick r:id="rId2" action="ppaction://hlinksldjump"/>
              </a:rPr>
              <a:t>(</a:t>
            </a:r>
            <a:r>
              <a:rPr lang="en-US" sz="1050" dirty="0" smtClean="0">
                <a:hlinkClick r:id="rId2" action="ppaction://hlinksldjump"/>
              </a:rPr>
              <a:t>www.bogoslovy.ru</a:t>
            </a:r>
            <a:r>
              <a:rPr lang="ru-RU" sz="1050" dirty="0" smtClean="0">
                <a:hlinkClick r:id="rId2" action="ppaction://hlinksldjump"/>
              </a:rPr>
              <a:t>,)</a:t>
            </a:r>
            <a:endParaRPr lang="ru-RU" sz="1050" dirty="0" smtClean="0"/>
          </a:p>
        </p:txBody>
      </p:sp>
      <p:pic>
        <p:nvPicPr>
          <p:cNvPr id="5" name="Содержимое 4" descr="фото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28802"/>
            <a:ext cx="4210080" cy="3786214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Место и время Крещения:	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Современная практика совершения Таинства Крещения такова, что, большей частью, оно производится </a:t>
            </a:r>
            <a:r>
              <a:rPr lang="ru-RU" sz="2400" b="1" i="1" u="sng" dirty="0" smtClean="0"/>
              <a:t>в храме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800" b="1" i="1" u="sng" dirty="0" smtClean="0"/>
              <a:t>Храм </a:t>
            </a:r>
            <a:r>
              <a:rPr lang="ru-RU" sz="2400" dirty="0" smtClean="0"/>
              <a:t>– культовое сооружение, предназначенное для совершения богослужений и религиозных обрядов. </a:t>
            </a:r>
            <a:r>
              <a:rPr lang="ru-RU" sz="1050" dirty="0" smtClean="0">
                <a:hlinkClick r:id="rId2" action="ppaction://hlinksldjump"/>
              </a:rPr>
              <a:t>(</a:t>
            </a:r>
            <a:r>
              <a:rPr lang="ru-RU" sz="1050" dirty="0" err="1" smtClean="0">
                <a:hlinkClick r:id="rId2" action="ppaction://hlinksldjump"/>
              </a:rPr>
              <a:t>Яндекс</a:t>
            </a:r>
            <a:r>
              <a:rPr lang="ru-RU" sz="1050" dirty="0" smtClean="0">
                <a:hlinkClick r:id="rId2" action="ppaction://hlinksldjump"/>
              </a:rPr>
              <a:t>. Словари)</a:t>
            </a:r>
            <a:endParaRPr lang="ru-RU" sz="1050" dirty="0" smtClean="0"/>
          </a:p>
        </p:txBody>
      </p:sp>
      <p:pic>
        <p:nvPicPr>
          <p:cNvPr id="5" name="Содержимое 4" descr="0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43050"/>
            <a:ext cx="4210080" cy="4857784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Совершитель Таинства Крещения:	</a:t>
            </a:r>
            <a:endParaRPr lang="ru-RU" dirty="0"/>
          </a:p>
        </p:txBody>
      </p:sp>
      <p:sp>
        <p:nvSpPr>
          <p:cNvPr id="6147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В обычных жизненных обстоятельствах Таинство Крещения совершают епископы и священники Православной Церкви.</a:t>
            </a:r>
          </a:p>
          <a:p>
            <a:pPr>
              <a:buNone/>
            </a:pPr>
            <a:r>
              <a:rPr lang="ru-RU" sz="2800" b="1" i="1" u="sng" dirty="0" smtClean="0"/>
              <a:t>Священник – </a:t>
            </a:r>
            <a:r>
              <a:rPr lang="ru-RU" sz="2400" dirty="0" smtClean="0"/>
              <a:t>служитель православной церкви, имеющий право совершать церковные обряды .</a:t>
            </a:r>
            <a:r>
              <a:rPr lang="en-US" sz="2400" dirty="0" smtClean="0"/>
              <a:t> </a:t>
            </a:r>
            <a:r>
              <a:rPr lang="en-US" sz="1050" dirty="0" smtClean="0">
                <a:hlinkClick r:id="rId2" action="ppaction://hlinksldjump"/>
              </a:rPr>
              <a:t>(</a:t>
            </a:r>
            <a:r>
              <a:rPr lang="ru-RU" sz="1050" dirty="0" err="1" smtClean="0">
                <a:hlinkClick r:id="rId2" action="ppaction://hlinksldjump"/>
              </a:rPr>
              <a:t>Яндекс.Словари</a:t>
            </a:r>
            <a:r>
              <a:rPr lang="ru-RU" sz="1050" dirty="0" smtClean="0">
                <a:hlinkClick r:id="rId2" action="ppaction://hlinksldjump"/>
              </a:rPr>
              <a:t>)</a:t>
            </a:r>
            <a:endParaRPr lang="ru-RU" sz="1050" dirty="0" smtClean="0"/>
          </a:p>
        </p:txBody>
      </p:sp>
      <p:pic>
        <p:nvPicPr>
          <p:cNvPr id="6148" name="Содержимое 8" descr="фото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1785926"/>
            <a:ext cx="4572032" cy="4572031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84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Крестные родители - восприемники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39"/>
          </a:xfrm>
        </p:spPr>
        <p:txBody>
          <a:bodyPr/>
          <a:lstStyle/>
          <a:p>
            <a:pPr>
              <a:buNone/>
            </a:pPr>
            <a:r>
              <a:rPr lang="ru-RU" sz="2800" b="1" i="1" u="sng" dirty="0" smtClean="0"/>
              <a:t>Восприемники</a:t>
            </a:r>
            <a:r>
              <a:rPr lang="ru-RU" sz="2000" b="1" i="1" u="sng" dirty="0" smtClean="0"/>
              <a:t> </a:t>
            </a:r>
            <a:r>
              <a:rPr lang="ru-RU" sz="2000" dirty="0" smtClean="0"/>
              <a:t>(греч. </a:t>
            </a:r>
            <a:r>
              <a:rPr lang="ru-RU" sz="2000" dirty="0" err="1" smtClean="0"/>
              <a:t>анадехуменос</a:t>
            </a:r>
            <a:r>
              <a:rPr lang="ru-RU" sz="2000" dirty="0" smtClean="0"/>
              <a:t> – поручитель за должника) – человек, принимающий на себя обязанность наставлять крестника в духовной жизни, молиться о нем, следить за его воспитанием, учить благочестивой жизни, трудолюбию, кротости, воздержанию, любви и другим добродетелям. На крестного ложится и часть ответственности за поступки его крестника</a:t>
            </a:r>
            <a:r>
              <a:rPr lang="ru-RU" sz="1050" dirty="0" smtClean="0">
                <a:hlinkClick r:id="rId2" action="ppaction://hlinksldjump"/>
              </a:rPr>
              <a:t>.(</a:t>
            </a:r>
            <a:r>
              <a:rPr lang="en-US" sz="1050" dirty="0" smtClean="0">
                <a:hlinkClick r:id="rId2" action="ppaction://hlinksldjump"/>
              </a:rPr>
              <a:t>www.bogoslovy.ru)</a:t>
            </a:r>
            <a:r>
              <a:rPr lang="en-US" sz="2000" dirty="0" smtClean="0"/>
              <a:t>	</a:t>
            </a:r>
            <a:endParaRPr lang="ru-RU" sz="2000" dirty="0" smtClean="0"/>
          </a:p>
        </p:txBody>
      </p:sp>
      <p:pic>
        <p:nvPicPr>
          <p:cNvPr id="5" name="Содержимое 4" descr="фото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714488"/>
            <a:ext cx="4357718" cy="4714908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Молитва: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i="1" u="sng" dirty="0" smtClean="0"/>
              <a:t>Молитва</a:t>
            </a:r>
            <a:r>
              <a:rPr lang="ru-RU" sz="2800" dirty="0" smtClean="0"/>
              <a:t> </a:t>
            </a:r>
            <a:r>
              <a:rPr lang="ru-RU" dirty="0" smtClean="0"/>
              <a:t>– это произносимое вслух или мысленное обращение человека к Богу или богам. Индивидуальный или коллективный акт. Включает: признание в грехах, просьбы, благодарность. </a:t>
            </a:r>
            <a:r>
              <a:rPr lang="ru-RU" sz="1050" dirty="0" smtClean="0">
                <a:hlinkClick r:id="rId2" action="ppaction://hlinksldjump"/>
              </a:rPr>
              <a:t>(Энциклопедия «Религия»)</a:t>
            </a:r>
            <a:endParaRPr lang="ru-RU" sz="1050" dirty="0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half" idx="2"/>
          </p:nvPr>
        </p:nvSpPr>
        <p:spPr>
          <a:xfrm>
            <a:off x="4786313" y="1600200"/>
            <a:ext cx="3900487" cy="4525963"/>
          </a:xfrm>
          <a:ln w="28575">
            <a:solidFill>
              <a:schemeClr val="tx1"/>
            </a:solidFill>
            <a:prstDash val="sysDash"/>
          </a:ln>
        </p:spPr>
        <p:txBody>
          <a:bodyPr/>
          <a:lstStyle/>
          <a:p>
            <a:r>
              <a:rPr lang="ru-RU" sz="1400" i="1" dirty="0" smtClean="0"/>
              <a:t>Молитва крестных о своих крестниках: Господи Иисусе Христе, буди милость Твоя на крестнике (крестнице) моем (моей) (имена), сохрани его (её) под кровом Твоим, который от всякого лукавого </a:t>
            </a:r>
            <a:r>
              <a:rPr lang="ru-RU" sz="1400" i="1" dirty="0" err="1" smtClean="0"/>
              <a:t>похотения</a:t>
            </a:r>
            <a:r>
              <a:rPr lang="ru-RU" sz="1400" i="1" dirty="0" smtClean="0"/>
              <a:t>, </a:t>
            </a:r>
            <a:r>
              <a:rPr lang="ru-RU" sz="1400" i="1" dirty="0" err="1" smtClean="0"/>
              <a:t>отжени</a:t>
            </a:r>
            <a:r>
              <a:rPr lang="ru-RU" sz="1400" i="1" dirty="0" smtClean="0"/>
              <a:t> от него (неё) всякого врага и супостата, </a:t>
            </a:r>
            <a:r>
              <a:rPr lang="ru-RU" sz="1400" i="1" dirty="0" err="1" smtClean="0"/>
              <a:t>отверзни</a:t>
            </a:r>
            <a:r>
              <a:rPr lang="ru-RU" sz="1400" i="1" dirty="0" smtClean="0"/>
              <a:t> ему (ей) уши и очи </a:t>
            </a:r>
            <a:r>
              <a:rPr lang="ru-RU" sz="1400" i="1" dirty="0" err="1" smtClean="0"/>
              <a:t>сердечныя</a:t>
            </a:r>
            <a:r>
              <a:rPr lang="ru-RU" sz="1400" i="1" dirty="0" smtClean="0"/>
              <a:t>, дару	 умиление и смирение </a:t>
            </a:r>
            <a:r>
              <a:rPr lang="ru-RU" sz="1400" i="1" dirty="0" err="1" smtClean="0"/>
              <a:t>серцу</a:t>
            </a:r>
            <a:r>
              <a:rPr lang="ru-RU" sz="1400" i="1" dirty="0" smtClean="0"/>
              <a:t> его (её).</a:t>
            </a:r>
          </a:p>
          <a:p>
            <a:r>
              <a:rPr lang="ru-RU" sz="1400" i="1" dirty="0" smtClean="0"/>
              <a:t>Спаси, Господи, и помилуй крестника (крестниц) моего (мою) (имена) и просвети его (её) светом разума Святого Евангелия Твоего и </a:t>
            </a:r>
            <a:r>
              <a:rPr lang="ru-RU" sz="1400" i="1" dirty="0" err="1" smtClean="0"/>
              <a:t>настави</a:t>
            </a:r>
            <a:r>
              <a:rPr lang="ru-RU" sz="1400" i="1" dirty="0" smtClean="0"/>
              <a:t> его (её) на стезю заповедей Твоих и научи его (её), Спасе, </a:t>
            </a:r>
            <a:r>
              <a:rPr lang="ru-RU" sz="1400" i="1" dirty="0" err="1" smtClean="0"/>
              <a:t>творити</a:t>
            </a:r>
            <a:r>
              <a:rPr lang="ru-RU" sz="1400" i="1" dirty="0" smtClean="0"/>
              <a:t> волю Твою, яко Ты </a:t>
            </a:r>
            <a:r>
              <a:rPr lang="ru-RU" sz="1400" i="1" dirty="0" err="1" smtClean="0"/>
              <a:t>еси</a:t>
            </a:r>
            <a:r>
              <a:rPr lang="ru-RU" sz="1400" i="1" dirty="0" smtClean="0"/>
              <a:t> Бог наш, и Тебе славу </a:t>
            </a:r>
            <a:r>
              <a:rPr lang="ru-RU" sz="1400" i="1" dirty="0" err="1" smtClean="0"/>
              <a:t>возсылаем</a:t>
            </a:r>
            <a:r>
              <a:rPr lang="ru-RU" sz="1400" i="1" dirty="0" smtClean="0"/>
              <a:t>, Отцу и Сыну и Святому Духу, ныне и присно и во веки веков. Аминь.</a:t>
            </a: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/>
      <p:bldP spid="922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Освящение воды: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Вещество Таинства – </a:t>
            </a:r>
            <a:r>
              <a:rPr lang="ru-RU" b="1" i="1" u="sng" dirty="0" smtClean="0"/>
              <a:t>вода</a:t>
            </a:r>
            <a:r>
              <a:rPr lang="ru-RU" sz="2400" dirty="0" smtClean="0"/>
              <a:t> – является одним из древнейших и всеобщих религиозных символов. </a:t>
            </a:r>
            <a:r>
              <a:rPr lang="ru-RU" sz="1050" dirty="0" smtClean="0">
                <a:hlinkClick r:id="rId2" action="ppaction://hlinksldjump"/>
              </a:rPr>
              <a:t>(</a:t>
            </a:r>
            <a:r>
              <a:rPr lang="en-US" sz="1050" dirty="0" smtClean="0">
                <a:hlinkClick r:id="rId2" action="ppaction://hlinksldjump"/>
              </a:rPr>
              <a:t>www.bogoslovy.ru)</a:t>
            </a:r>
            <a:r>
              <a:rPr lang="en-US" sz="2400" dirty="0" smtClean="0"/>
              <a:t>	</a:t>
            </a:r>
            <a:endParaRPr lang="ru-RU" sz="2400" dirty="0" smtClean="0"/>
          </a:p>
          <a:p>
            <a:pPr>
              <a:buNone/>
            </a:pPr>
            <a:r>
              <a:rPr lang="ru-RU" b="1" i="1" u="sng" dirty="0" smtClean="0"/>
              <a:t>Освящение</a:t>
            </a:r>
            <a:r>
              <a:rPr lang="ru-RU" sz="2400" dirty="0" smtClean="0"/>
              <a:t> – это ритуальная процедура, проводимая священником над водой посредством молитв и ритуально-магических действий.</a:t>
            </a:r>
            <a:r>
              <a:rPr lang="en-US" sz="2400" dirty="0" smtClean="0"/>
              <a:t> </a:t>
            </a:r>
            <a:r>
              <a:rPr lang="en-US" sz="1050" dirty="0" smtClean="0">
                <a:hlinkClick r:id="rId2" action="ppaction://hlinksldjump"/>
              </a:rPr>
              <a:t>(</a:t>
            </a:r>
            <a:r>
              <a:rPr lang="ru-RU" sz="1050" dirty="0" smtClean="0">
                <a:hlinkClick r:id="rId2" action="ppaction://hlinksldjump"/>
              </a:rPr>
              <a:t>энциклопедия «Религия»)</a:t>
            </a:r>
            <a:endParaRPr lang="ru-RU" sz="1050" dirty="0" smtClean="0"/>
          </a:p>
        </p:txBody>
      </p:sp>
      <p:pic>
        <p:nvPicPr>
          <p:cNvPr id="5" name="Содержимое 4" descr="фото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714488"/>
            <a:ext cx="4357718" cy="4714908"/>
          </a:xfrm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8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4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522</TotalTime>
  <Words>1532</Words>
  <Application>Microsoft Office PowerPoint</Application>
  <PresentationFormat>Экран (4:3)</PresentationFormat>
  <Paragraphs>112</Paragraphs>
  <Slides>25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«Обряд Крещения  на Руси»</vt:lpstr>
      <vt:lpstr>Активные слова:</vt:lpstr>
      <vt:lpstr>Причастие:</vt:lpstr>
      <vt:lpstr>Что такое Крещение?</vt:lpstr>
      <vt:lpstr>Место и время Крещения: </vt:lpstr>
      <vt:lpstr>Совершитель Таинства Крещения: </vt:lpstr>
      <vt:lpstr>Крестные родители - восприемники</vt:lpstr>
      <vt:lpstr>Молитва:</vt:lpstr>
      <vt:lpstr>Освящение воды:</vt:lpstr>
      <vt:lpstr>Крещальня:</vt:lpstr>
      <vt:lpstr>Купель:</vt:lpstr>
      <vt:lpstr>Нательный крест:</vt:lpstr>
      <vt:lpstr>Крестильная рубашка:</vt:lpstr>
      <vt:lpstr>Свечи:</vt:lpstr>
      <vt:lpstr>Огласительные беседы:</vt:lpstr>
      <vt:lpstr>Ангел Хранитель:</vt:lpstr>
      <vt:lpstr>Символ Православной веры:</vt:lpstr>
      <vt:lpstr>Крестное знамение:</vt:lpstr>
      <vt:lpstr>Елей и Святое Миро:</vt:lpstr>
      <vt:lpstr>Таинство Миропомазания:</vt:lpstr>
      <vt:lpstr>Христианин:</vt:lpstr>
      <vt:lpstr>Благоприятные дни для Крещения:</vt:lpstr>
      <vt:lpstr>В день крестин необходимо:</vt:lpstr>
      <vt:lpstr>Слайд 24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«Двадцать слов на родном языке»</dc:title>
  <dc:creator>user</dc:creator>
  <cp:lastModifiedBy>user</cp:lastModifiedBy>
  <cp:revision>63</cp:revision>
  <dcterms:created xsi:type="dcterms:W3CDTF">2009-11-11T11:23:45Z</dcterms:created>
  <dcterms:modified xsi:type="dcterms:W3CDTF">2009-11-25T12:10:52Z</dcterms:modified>
</cp:coreProperties>
</file>