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1" r:id="rId1"/>
    <p:sldMasterId id="2147483674" r:id="rId2"/>
  </p:sldMasterIdLst>
  <p:notesMasterIdLst>
    <p:notesMasterId r:id="rId20"/>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Office_Excel1.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2.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_____Microsoft_Office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lgn="l">
              <a:defRPr sz="2000">
                <a:solidFill>
                  <a:srgbClr val="800000"/>
                </a:solidFill>
              </a:defRPr>
            </a:pPr>
            <a:r>
              <a:rPr lang="ru-RU" sz="2000">
                <a:solidFill>
                  <a:srgbClr val="800000"/>
                </a:solidFill>
              </a:rPr>
              <a:t>Делобыло</a:t>
            </a:r>
            <a:r>
              <a:rPr lang="ru-RU" sz="2000" baseline="0">
                <a:solidFill>
                  <a:srgbClr val="800000"/>
                </a:solidFill>
              </a:rPr>
              <a:t> вечером, делать было нечего...</a:t>
            </a:r>
            <a:endParaRPr lang="ru-RU" sz="2000">
              <a:solidFill>
                <a:srgbClr val="800000"/>
              </a:solidFill>
            </a:endParaRPr>
          </a:p>
        </c:rich>
      </c:tx>
      <c:layout>
        <c:manualLayout>
          <c:xMode val="edge"/>
          <c:yMode val="edge"/>
          <c:x val="0.13650487718885876"/>
          <c:y val="2.0558007690868609E-2"/>
        </c:manualLayout>
      </c:layout>
      <c:spPr>
        <a:solidFill>
          <a:schemeClr val="accent2"/>
        </a:solidFill>
      </c:spPr>
    </c:title>
    <c:plotArea>
      <c:layout>
        <c:manualLayout>
          <c:layoutTarget val="inner"/>
          <c:xMode val="edge"/>
          <c:yMode val="edge"/>
          <c:x val="2.3217247097844139E-2"/>
          <c:y val="0.13370058707102511"/>
          <c:w val="0.96351575456053073"/>
          <c:h val="0.53764023209042633"/>
        </c:manualLayout>
      </c:layout>
      <c:barChart>
        <c:barDir val="col"/>
        <c:grouping val="clustered"/>
        <c:ser>
          <c:idx val="0"/>
          <c:order val="0"/>
          <c:tx>
            <c:v>доля участников опроса выбравших эти варианты ответов</c:v>
          </c:tx>
          <c:cat>
            <c:strRef>
              <c:f>Лист1!$A$1:$E$1</c:f>
              <c:strCache>
                <c:ptCount val="5"/>
                <c:pt idx="0">
                  <c:v>Скучно, нечем занятся </c:v>
                </c:pt>
                <c:pt idx="1">
                  <c:v>Хочу развлечься</c:v>
                </c:pt>
                <c:pt idx="2">
                  <c:v>Хочу победить соперника</c:v>
                </c:pt>
                <c:pt idx="3">
                  <c:v>Хочу дать выход эмоциям</c:v>
                </c:pt>
                <c:pt idx="4">
                  <c:v>Хочу уйти от реальности</c:v>
                </c:pt>
              </c:strCache>
            </c:strRef>
          </c:cat>
          <c:val>
            <c:numRef>
              <c:f>Лист1!$A$2:$E$2</c:f>
              <c:numCache>
                <c:formatCode>0.00%</c:formatCode>
                <c:ptCount val="5"/>
                <c:pt idx="0">
                  <c:v>0.44800000000000018</c:v>
                </c:pt>
                <c:pt idx="1">
                  <c:v>0.33200000000000024</c:v>
                </c:pt>
                <c:pt idx="2">
                  <c:v>0.14100000000000001</c:v>
                </c:pt>
                <c:pt idx="3">
                  <c:v>0.10400000000000002</c:v>
                </c:pt>
                <c:pt idx="4">
                  <c:v>8.2000000000000003E-2</c:v>
                </c:pt>
              </c:numCache>
            </c:numRef>
          </c:val>
        </c:ser>
        <c:gapWidth val="75"/>
        <c:overlap val="-25"/>
        <c:axId val="67003904"/>
        <c:axId val="67903488"/>
      </c:barChart>
      <c:catAx>
        <c:axId val="67003904"/>
        <c:scaling>
          <c:orientation val="minMax"/>
        </c:scaling>
        <c:axPos val="b"/>
        <c:majorTickMark val="none"/>
        <c:tickLblPos val="nextTo"/>
        <c:txPr>
          <a:bodyPr/>
          <a:lstStyle/>
          <a:p>
            <a:pPr>
              <a:defRPr sz="1400" b="1"/>
            </a:pPr>
            <a:endParaRPr lang="ru-RU"/>
          </a:p>
        </c:txPr>
        <c:crossAx val="67903488"/>
        <c:crosses val="autoZero"/>
        <c:auto val="1"/>
        <c:lblAlgn val="ctr"/>
        <c:lblOffset val="100"/>
      </c:catAx>
      <c:valAx>
        <c:axId val="67903488"/>
        <c:scaling>
          <c:orientation val="minMax"/>
        </c:scaling>
        <c:delete val="1"/>
        <c:axPos val="l"/>
        <c:majorGridlines/>
        <c:numFmt formatCode="0.00%" sourceLinked="1"/>
        <c:majorTickMark val="none"/>
        <c:tickLblPos val="nextTo"/>
        <c:crossAx val="67003904"/>
        <c:crosses val="autoZero"/>
        <c:crossBetween val="between"/>
      </c:valAx>
    </c:plotArea>
    <c:legend>
      <c:legendPos val="b"/>
      <c:legendEntry>
        <c:idx val="0"/>
        <c:txPr>
          <a:bodyPr/>
          <a:lstStyle/>
          <a:p>
            <a:pPr>
              <a:defRPr sz="1800" b="1">
                <a:solidFill>
                  <a:srgbClr val="800000"/>
                </a:solidFill>
              </a:defRPr>
            </a:pPr>
            <a:endParaRPr lang="ru-RU"/>
          </a:p>
        </c:txPr>
      </c:legendEntry>
      <c:layout/>
      <c:spPr>
        <a:solidFill>
          <a:schemeClr val="accent2"/>
        </a:solidFill>
      </c:sp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solidFill>
                  <a:schemeClr val="lt1"/>
                </a:solidFill>
                <a:latin typeface="+mn-lt"/>
                <a:ea typeface="+mn-ea"/>
                <a:cs typeface="+mn-cs"/>
              </a:defRPr>
            </a:pPr>
            <a:r>
              <a:rPr lang="ru-RU" sz="3600" dirty="0">
                <a:solidFill>
                  <a:srgbClr val="800000"/>
                </a:solidFill>
                <a:latin typeface="+mn-lt"/>
                <a:ea typeface="+mn-ea"/>
                <a:cs typeface="+mn-cs"/>
              </a:rPr>
              <a:t>Что вас больше интересует</a:t>
            </a:r>
            <a:r>
              <a:rPr lang="ru-RU" dirty="0">
                <a:solidFill>
                  <a:srgbClr val="800000"/>
                </a:solidFill>
                <a:latin typeface="+mn-lt"/>
                <a:ea typeface="+mn-ea"/>
                <a:cs typeface="+mn-cs"/>
              </a:rPr>
              <a:t>.</a:t>
            </a:r>
          </a:p>
        </c:rich>
      </c:tx>
      <c:layout>
        <c:manualLayout>
          <c:xMode val="edge"/>
          <c:yMode val="edge"/>
          <c:x val="8.9114252428236715E-2"/>
          <c:y val="2.395747863846075E-2"/>
        </c:manualLayout>
      </c:layout>
      <c:spPr>
        <a:solidFill>
          <a:schemeClr val="accent2"/>
        </a:solidFill>
        <a:ln w="25400" cap="flat" cmpd="sng" algn="ctr">
          <a:solidFill>
            <a:schemeClr val="accent2">
              <a:shade val="50000"/>
            </a:schemeClr>
          </a:solidFill>
          <a:prstDash val="solid"/>
        </a:ln>
        <a:effectLst/>
      </c:spPr>
    </c:title>
    <c:plotArea>
      <c:layout>
        <c:manualLayout>
          <c:layoutTarget val="inner"/>
          <c:xMode val="edge"/>
          <c:yMode val="edge"/>
          <c:x val="7.2824972793815501E-2"/>
          <c:y val="0.24237692932225255"/>
          <c:w val="0.74423635288114609"/>
          <c:h val="0.62204108465047214"/>
        </c:manualLayout>
      </c:layout>
      <c:barChart>
        <c:barDir val="col"/>
        <c:grouping val="clustered"/>
        <c:ser>
          <c:idx val="0"/>
          <c:order val="0"/>
          <c:tx>
            <c:strRef>
              <c:f>итог!$A$40</c:f>
              <c:strCache>
                <c:ptCount val="1"/>
                <c:pt idx="0">
                  <c:v>игры</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итог!$N$40:$P$40</c:f>
              <c:numCache>
                <c:formatCode>0%</c:formatCode>
                <c:ptCount val="3"/>
                <c:pt idx="0">
                  <c:v>0.36923076923076953</c:v>
                </c:pt>
                <c:pt idx="1">
                  <c:v>0.4</c:v>
                </c:pt>
                <c:pt idx="2">
                  <c:v>0.21111111111111125</c:v>
                </c:pt>
              </c:numCache>
            </c:numRef>
          </c:val>
        </c:ser>
        <c:ser>
          <c:idx val="1"/>
          <c:order val="1"/>
          <c:tx>
            <c:strRef>
              <c:f>итог!$A$41</c:f>
              <c:strCache>
                <c:ptCount val="1"/>
                <c:pt idx="0">
                  <c:v>книги</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итог!$N$41:$P$41</c:f>
              <c:numCache>
                <c:formatCode>0%</c:formatCode>
                <c:ptCount val="3"/>
                <c:pt idx="0">
                  <c:v>0.4</c:v>
                </c:pt>
                <c:pt idx="1">
                  <c:v>0.18750000000000011</c:v>
                </c:pt>
                <c:pt idx="2">
                  <c:v>0.18888888888888891</c:v>
                </c:pt>
              </c:numCache>
            </c:numRef>
          </c:val>
        </c:ser>
        <c:ser>
          <c:idx val="2"/>
          <c:order val="2"/>
          <c:tx>
            <c:strRef>
              <c:f>итог!$A$42</c:f>
              <c:strCache>
                <c:ptCount val="1"/>
                <c:pt idx="0">
                  <c:v>общение</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итог!$N$42:$P$42</c:f>
              <c:numCache>
                <c:formatCode>0%</c:formatCode>
                <c:ptCount val="3"/>
                <c:pt idx="0">
                  <c:v>0.48461538461538461</c:v>
                </c:pt>
                <c:pt idx="1">
                  <c:v>0.72500000000000042</c:v>
                </c:pt>
                <c:pt idx="2">
                  <c:v>0.82222222222222219</c:v>
                </c:pt>
              </c:numCache>
            </c:numRef>
          </c:val>
        </c:ser>
        <c:dLbls>
          <c:showVal val="1"/>
        </c:dLbls>
        <c:axId val="76128640"/>
        <c:axId val="84434944"/>
      </c:barChart>
      <c:catAx>
        <c:axId val="76128640"/>
        <c:scaling>
          <c:orientation val="minMax"/>
        </c:scaling>
        <c:delete val="1"/>
        <c:axPos val="b"/>
        <c:numFmt formatCode="0%" sourceLinked="1"/>
        <c:tickLblPos val="nextTo"/>
        <c:crossAx val="84434944"/>
        <c:crosses val="autoZero"/>
        <c:auto val="1"/>
        <c:lblAlgn val="ctr"/>
        <c:lblOffset val="100"/>
        <c:tickLblSkip val="1"/>
        <c:tickMarkSkip val="1"/>
      </c:catAx>
      <c:valAx>
        <c:axId val="84434944"/>
        <c:scaling>
          <c:orientation val="minMax"/>
        </c:scaling>
        <c:delete val="1"/>
        <c:axPos val="l"/>
        <c:majorGridlines/>
        <c:numFmt formatCode="0%" sourceLinked="1"/>
        <c:tickLblPos val="nextTo"/>
        <c:crossAx val="76128640"/>
        <c:crosses val="autoZero"/>
        <c:crossBetween val="between"/>
      </c:valAx>
    </c:plotArea>
    <c:legend>
      <c:legendPos val="r"/>
      <c:layout>
        <c:manualLayout>
          <c:xMode val="edge"/>
          <c:yMode val="edge"/>
          <c:x val="0.83793196873433651"/>
          <c:y val="0.4197080291970805"/>
          <c:w val="0.1555213878992312"/>
          <c:h val="0.53792435868870314"/>
        </c:manualLayout>
      </c:layout>
      <c:txPr>
        <a:bodyPr/>
        <a:lstStyle/>
        <a:p>
          <a:pPr>
            <a:defRPr b="1">
              <a:solidFill>
                <a:srgbClr val="800000"/>
              </a:solidFill>
            </a:defRPr>
          </a:pPr>
          <a:endParaRPr lang="ru-RU"/>
        </a:p>
      </c:txPr>
    </c:legend>
    <c:plotVisOnly val="1"/>
    <c:dispBlanksAs val="gap"/>
  </c:chart>
  <c:txPr>
    <a:bodyPr/>
    <a:lstStyle/>
    <a:p>
      <a:pPr>
        <a:defRPr sz="1800"/>
      </a:pPr>
      <a:endParaRPr lang="ru-RU"/>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solidFill>
                  <a:schemeClr val="lt1"/>
                </a:solidFill>
                <a:latin typeface="+mn-lt"/>
                <a:ea typeface="+mn-ea"/>
                <a:cs typeface="+mn-cs"/>
              </a:defRPr>
            </a:pPr>
            <a:r>
              <a:rPr lang="ru-RU" sz="4000" dirty="0">
                <a:solidFill>
                  <a:srgbClr val="800000"/>
                </a:solidFill>
                <a:latin typeface="+mn-lt"/>
                <a:ea typeface="+mn-ea"/>
                <a:cs typeface="+mn-cs"/>
              </a:rPr>
              <a:t>Время, проводимое за компьютерными </a:t>
            </a:r>
            <a:r>
              <a:rPr lang="ru-RU" sz="4000" dirty="0" smtClean="0">
                <a:solidFill>
                  <a:srgbClr val="800000"/>
                </a:solidFill>
                <a:latin typeface="+mn-lt"/>
                <a:ea typeface="+mn-ea"/>
                <a:cs typeface="+mn-cs"/>
              </a:rPr>
              <a:t>играми.</a:t>
            </a:r>
            <a:endParaRPr lang="ru-RU" sz="4000" dirty="0">
              <a:solidFill>
                <a:srgbClr val="800000"/>
              </a:solidFill>
              <a:latin typeface="+mn-lt"/>
              <a:ea typeface="+mn-ea"/>
              <a:cs typeface="+mn-cs"/>
            </a:endParaRPr>
          </a:p>
        </c:rich>
      </c:tx>
      <c:layout>
        <c:manualLayout>
          <c:xMode val="edge"/>
          <c:yMode val="edge"/>
          <c:x val="0.12583824040401173"/>
          <c:y val="1.256317092972996E-2"/>
        </c:manualLayout>
      </c:layout>
      <c:spPr>
        <a:solidFill>
          <a:schemeClr val="accent2"/>
        </a:solidFill>
        <a:ln w="25400" cap="flat" cmpd="sng" algn="ctr">
          <a:solidFill>
            <a:schemeClr val="accent2">
              <a:shade val="50000"/>
            </a:schemeClr>
          </a:solidFill>
          <a:prstDash val="solid"/>
        </a:ln>
        <a:effectLst/>
      </c:spPr>
    </c:title>
    <c:plotArea>
      <c:layout>
        <c:manualLayout>
          <c:layoutTarget val="inner"/>
          <c:xMode val="edge"/>
          <c:yMode val="edge"/>
          <c:x val="0.1271171504145924"/>
          <c:y val="0.27894036591821075"/>
          <c:w val="0.64383561643835741"/>
          <c:h val="0.56122448979591788"/>
        </c:manualLayout>
      </c:layout>
      <c:barChart>
        <c:barDir val="col"/>
        <c:grouping val="clustered"/>
        <c:ser>
          <c:idx val="0"/>
          <c:order val="0"/>
          <c:tx>
            <c:strRef>
              <c:f>итог!$A$11</c:f>
              <c:strCache>
                <c:ptCount val="1"/>
                <c:pt idx="0">
                  <c:v>1-2 часа</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итог!$N$11:$P$11</c:f>
              <c:numCache>
                <c:formatCode>0%</c:formatCode>
                <c:ptCount val="3"/>
                <c:pt idx="0">
                  <c:v>0.62307692307692308</c:v>
                </c:pt>
                <c:pt idx="1">
                  <c:v>0.38750000000000023</c:v>
                </c:pt>
                <c:pt idx="2">
                  <c:v>0.60000000000000042</c:v>
                </c:pt>
              </c:numCache>
            </c:numRef>
          </c:val>
        </c:ser>
        <c:ser>
          <c:idx val="1"/>
          <c:order val="1"/>
          <c:tx>
            <c:strRef>
              <c:f>итог!$A$12</c:f>
              <c:strCache>
                <c:ptCount val="1"/>
                <c:pt idx="0">
                  <c:v>2-4 часа</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итог!$N$12:$P$12</c:f>
              <c:numCache>
                <c:formatCode>0%</c:formatCode>
                <c:ptCount val="3"/>
                <c:pt idx="0">
                  <c:v>0.20769230769230781</c:v>
                </c:pt>
                <c:pt idx="1">
                  <c:v>0.48750000000000027</c:v>
                </c:pt>
                <c:pt idx="2">
                  <c:v>0.22222222222222221</c:v>
                </c:pt>
              </c:numCache>
            </c:numRef>
          </c:val>
        </c:ser>
        <c:ser>
          <c:idx val="2"/>
          <c:order val="2"/>
          <c:tx>
            <c:strRef>
              <c:f>итог!$A$13</c:f>
              <c:strCache>
                <c:ptCount val="1"/>
                <c:pt idx="0">
                  <c:v>больше 4 часов</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итог!$N$13:$P$13</c:f>
              <c:numCache>
                <c:formatCode>0%</c:formatCode>
                <c:ptCount val="3"/>
                <c:pt idx="0">
                  <c:v>3.0769230769230788E-2</c:v>
                </c:pt>
                <c:pt idx="1">
                  <c:v>0.1</c:v>
                </c:pt>
                <c:pt idx="2">
                  <c:v>4.4444444444444488E-2</c:v>
                </c:pt>
              </c:numCache>
            </c:numRef>
          </c:val>
        </c:ser>
        <c:dLbls>
          <c:showVal val="1"/>
        </c:dLbls>
        <c:axId val="92348800"/>
        <c:axId val="92351104"/>
      </c:barChart>
      <c:catAx>
        <c:axId val="92348800"/>
        <c:scaling>
          <c:orientation val="minMax"/>
        </c:scaling>
        <c:delete val="1"/>
        <c:axPos val="b"/>
        <c:numFmt formatCode="0%" sourceLinked="1"/>
        <c:tickLblPos val="nextTo"/>
        <c:crossAx val="92351104"/>
        <c:crosses val="autoZero"/>
        <c:auto val="1"/>
        <c:lblAlgn val="ctr"/>
        <c:lblOffset val="100"/>
        <c:tickLblSkip val="1"/>
        <c:tickMarkSkip val="1"/>
      </c:catAx>
      <c:valAx>
        <c:axId val="92351104"/>
        <c:scaling>
          <c:orientation val="minMax"/>
        </c:scaling>
        <c:delete val="1"/>
        <c:axPos val="l"/>
        <c:majorGridlines/>
        <c:numFmt formatCode="0%" sourceLinked="1"/>
        <c:tickLblPos val="nextTo"/>
        <c:crossAx val="92348800"/>
        <c:crosses val="autoZero"/>
        <c:crossBetween val="between"/>
      </c:valAx>
    </c:plotArea>
    <c:legend>
      <c:legendPos val="r"/>
      <c:layout>
        <c:manualLayout>
          <c:xMode val="edge"/>
          <c:yMode val="edge"/>
          <c:x val="0.77168946015424211"/>
          <c:y val="0.3928569800569805"/>
          <c:w val="0.22602742073693213"/>
          <c:h val="0.47836231314459216"/>
        </c:manualLayout>
      </c:layout>
      <c:txPr>
        <a:bodyPr/>
        <a:lstStyle/>
        <a:p>
          <a:pPr>
            <a:defRPr b="1">
              <a:solidFill>
                <a:srgbClr val="800000"/>
              </a:solidFill>
            </a:defRPr>
          </a:pPr>
          <a:endParaRPr lang="ru-RU"/>
        </a:p>
      </c:txPr>
    </c:legend>
    <c:plotVisOnly val="1"/>
    <c:dispBlanksAs val="gap"/>
  </c:chart>
  <c:txPr>
    <a:bodyPr/>
    <a:lstStyle/>
    <a:p>
      <a:pPr>
        <a:defRPr sz="1800"/>
      </a:pPr>
      <a:endParaRPr lang="ru-RU"/>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solidFill>
                  <a:schemeClr val="lt1"/>
                </a:solidFill>
                <a:latin typeface="+mn-lt"/>
                <a:ea typeface="+mn-ea"/>
                <a:cs typeface="+mn-cs"/>
              </a:defRPr>
            </a:pPr>
            <a:r>
              <a:rPr lang="ru-RU" sz="2800" dirty="0" smtClean="0">
                <a:solidFill>
                  <a:srgbClr val="800000"/>
                </a:solidFill>
                <a:latin typeface="+mn-lt"/>
                <a:ea typeface="+mn-ea"/>
                <a:cs typeface="+mn-cs"/>
              </a:rPr>
              <a:t>Испытываете ли вы раздражение, злость, обиду </a:t>
            </a:r>
            <a:r>
              <a:rPr lang="ru-RU" sz="2800" dirty="0">
                <a:solidFill>
                  <a:srgbClr val="800000"/>
                </a:solidFill>
                <a:latin typeface="+mn-lt"/>
                <a:ea typeface="+mn-ea"/>
                <a:cs typeface="+mn-cs"/>
              </a:rPr>
              <a:t>если </a:t>
            </a:r>
            <a:r>
              <a:rPr lang="ru-RU" sz="2800" dirty="0" smtClean="0">
                <a:solidFill>
                  <a:srgbClr val="800000"/>
                </a:solidFill>
                <a:latin typeface="+mn-lt"/>
                <a:ea typeface="+mn-ea"/>
                <a:cs typeface="+mn-cs"/>
              </a:rPr>
              <a:t>проиграли</a:t>
            </a:r>
            <a:r>
              <a:rPr lang="ru-RU" sz="2800" baseline="0" dirty="0" smtClean="0">
                <a:solidFill>
                  <a:srgbClr val="800000"/>
                </a:solidFill>
                <a:latin typeface="+mn-lt"/>
                <a:ea typeface="+mn-ea"/>
                <a:cs typeface="+mn-cs"/>
              </a:rPr>
              <a:t> в компьютерной игре </a:t>
            </a:r>
            <a:r>
              <a:rPr lang="ru-RU" sz="2800" dirty="0" smtClean="0">
                <a:solidFill>
                  <a:srgbClr val="800000"/>
                </a:solidFill>
                <a:latin typeface="+mn-lt"/>
                <a:ea typeface="+mn-ea"/>
                <a:cs typeface="+mn-cs"/>
              </a:rPr>
              <a:t>?</a:t>
            </a:r>
            <a:endParaRPr lang="ru-RU" sz="2800" dirty="0">
              <a:solidFill>
                <a:srgbClr val="800000"/>
              </a:solidFill>
              <a:latin typeface="+mn-lt"/>
              <a:ea typeface="+mn-ea"/>
              <a:cs typeface="+mn-cs"/>
            </a:endParaRPr>
          </a:p>
        </c:rich>
      </c:tx>
      <c:layout>
        <c:manualLayout>
          <c:xMode val="edge"/>
          <c:yMode val="edge"/>
          <c:x val="0.12111292962356793"/>
          <c:y val="0"/>
        </c:manualLayout>
      </c:layout>
      <c:spPr>
        <a:solidFill>
          <a:schemeClr val="accent2"/>
        </a:solidFill>
        <a:ln w="25400" cap="flat" cmpd="sng" algn="ctr">
          <a:solidFill>
            <a:schemeClr val="accent2">
              <a:shade val="50000"/>
            </a:schemeClr>
          </a:solidFill>
          <a:prstDash val="solid"/>
        </a:ln>
        <a:effectLst/>
      </c:spPr>
    </c:title>
    <c:plotArea>
      <c:layout>
        <c:manualLayout>
          <c:layoutTarget val="inner"/>
          <c:xMode val="edge"/>
          <c:yMode val="edge"/>
          <c:x val="1.729341205199365E-2"/>
          <c:y val="0.34524005794198126"/>
          <c:w val="0.83306055646481225"/>
          <c:h val="0.55474452554744524"/>
        </c:manualLayout>
      </c:layout>
      <c:barChart>
        <c:barDir val="col"/>
        <c:grouping val="clustered"/>
        <c:ser>
          <c:idx val="0"/>
          <c:order val="0"/>
          <c:tx>
            <c:strRef>
              <c:f>итог!$A$47</c:f>
              <c:strCache>
                <c:ptCount val="1"/>
                <c:pt idx="0">
                  <c:v>да </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итог!$N$47:$P$47</c:f>
              <c:numCache>
                <c:formatCode>0%</c:formatCode>
                <c:ptCount val="3"/>
                <c:pt idx="0">
                  <c:v>0.1923076923076924</c:v>
                </c:pt>
                <c:pt idx="1">
                  <c:v>0.35000000000000014</c:v>
                </c:pt>
                <c:pt idx="2">
                  <c:v>0.30000000000000016</c:v>
                </c:pt>
              </c:numCache>
            </c:numRef>
          </c:val>
        </c:ser>
        <c:ser>
          <c:idx val="1"/>
          <c:order val="1"/>
          <c:tx>
            <c:strRef>
              <c:f>итог!$A$48</c:f>
              <c:strCache>
                <c:ptCount val="1"/>
                <c:pt idx="0">
                  <c:v>нет</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итог!$N$48:$P$48</c:f>
              <c:numCache>
                <c:formatCode>0%</c:formatCode>
                <c:ptCount val="3"/>
                <c:pt idx="0">
                  <c:v>0.76153846153846161</c:v>
                </c:pt>
                <c:pt idx="1">
                  <c:v>0.66250000000000031</c:v>
                </c:pt>
                <c:pt idx="2">
                  <c:v>0.67777777777777815</c:v>
                </c:pt>
              </c:numCache>
            </c:numRef>
          </c:val>
        </c:ser>
        <c:dLbls>
          <c:showVal val="1"/>
        </c:dLbls>
        <c:axId val="92606848"/>
        <c:axId val="92609920"/>
      </c:barChart>
      <c:catAx>
        <c:axId val="92606848"/>
        <c:scaling>
          <c:orientation val="minMax"/>
        </c:scaling>
        <c:delete val="1"/>
        <c:axPos val="b"/>
        <c:numFmt formatCode="0%" sourceLinked="1"/>
        <c:tickLblPos val="nextTo"/>
        <c:crossAx val="92609920"/>
        <c:crosses val="autoZero"/>
        <c:auto val="1"/>
        <c:lblAlgn val="ctr"/>
        <c:lblOffset val="100"/>
        <c:tickLblSkip val="1"/>
        <c:tickMarkSkip val="1"/>
      </c:catAx>
      <c:valAx>
        <c:axId val="92609920"/>
        <c:scaling>
          <c:orientation val="minMax"/>
        </c:scaling>
        <c:delete val="1"/>
        <c:axPos val="l"/>
        <c:majorGridlines/>
        <c:numFmt formatCode="0%" sourceLinked="1"/>
        <c:tickLblPos val="nextTo"/>
        <c:crossAx val="92606848"/>
        <c:crosses val="autoZero"/>
        <c:crossBetween val="between"/>
      </c:valAx>
    </c:plotArea>
    <c:legend>
      <c:legendPos val="r"/>
      <c:layout>
        <c:manualLayout>
          <c:xMode val="edge"/>
          <c:yMode val="edge"/>
          <c:x val="0.90599942887122997"/>
          <c:y val="0.49270068764716191"/>
          <c:w val="9.0727229064171272E-2"/>
          <c:h val="0.25062726855190243"/>
        </c:manualLayout>
      </c:layout>
      <c:txPr>
        <a:bodyPr/>
        <a:lstStyle/>
        <a:p>
          <a:pPr>
            <a:defRPr b="1">
              <a:solidFill>
                <a:srgbClr val="800000"/>
              </a:solidFill>
            </a:defRPr>
          </a:pPr>
          <a:endParaRPr lang="ru-RU"/>
        </a:p>
      </c:txPr>
    </c:legend>
    <c:plotVisOnly val="1"/>
    <c:dispBlanksAs val="gap"/>
  </c:chart>
  <c:txPr>
    <a:bodyPr/>
    <a:lstStyle/>
    <a:p>
      <a:pPr>
        <a:defRPr sz="1800"/>
      </a:pPr>
      <a:endParaRPr lang="ru-RU"/>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lgn="ctr">
              <a:defRPr>
                <a:solidFill>
                  <a:schemeClr val="lt1"/>
                </a:solidFill>
                <a:latin typeface="+mn-lt"/>
                <a:ea typeface="+mn-ea"/>
                <a:cs typeface="+mn-cs"/>
              </a:defRPr>
            </a:pPr>
            <a:r>
              <a:rPr lang="ru-RU" sz="2800" dirty="0" smtClean="0">
                <a:solidFill>
                  <a:srgbClr val="800000"/>
                </a:solidFill>
                <a:latin typeface="+mn-lt"/>
                <a:ea typeface="+mn-ea"/>
                <a:cs typeface="+mn-cs"/>
              </a:rPr>
              <a:t>Ссоритесь </a:t>
            </a:r>
            <a:r>
              <a:rPr lang="ru-RU" sz="2800" dirty="0">
                <a:solidFill>
                  <a:srgbClr val="800000"/>
                </a:solidFill>
                <a:latin typeface="+mn-lt"/>
                <a:ea typeface="+mn-ea"/>
                <a:cs typeface="+mn-cs"/>
              </a:rPr>
              <a:t>с родителями, когда они </a:t>
            </a:r>
            <a:r>
              <a:rPr lang="ru-RU" sz="2800" dirty="0" smtClean="0">
                <a:solidFill>
                  <a:srgbClr val="800000"/>
                </a:solidFill>
                <a:latin typeface="+mn-lt"/>
                <a:ea typeface="+mn-ea"/>
                <a:cs typeface="+mn-cs"/>
              </a:rPr>
              <a:t>запрещают </a:t>
            </a:r>
            <a:r>
              <a:rPr lang="ru-RU" sz="2800" dirty="0">
                <a:solidFill>
                  <a:srgbClr val="800000"/>
                </a:solidFill>
                <a:latin typeface="+mn-lt"/>
                <a:ea typeface="+mn-ea"/>
                <a:cs typeface="+mn-cs"/>
              </a:rPr>
              <a:t>играть?</a:t>
            </a:r>
          </a:p>
        </c:rich>
      </c:tx>
      <c:layout>
        <c:manualLayout>
          <c:xMode val="edge"/>
          <c:yMode val="edge"/>
          <c:x val="9.7958975006484858E-2"/>
          <c:y val="5.92084007073229E-5"/>
        </c:manualLayout>
      </c:layout>
      <c:spPr>
        <a:solidFill>
          <a:schemeClr val="accent2"/>
        </a:solidFill>
        <a:ln w="25400" cap="flat" cmpd="sng" algn="ctr">
          <a:solidFill>
            <a:schemeClr val="accent2">
              <a:shade val="50000"/>
            </a:schemeClr>
          </a:solidFill>
          <a:prstDash val="solid"/>
        </a:ln>
        <a:effectLst/>
      </c:spPr>
    </c:title>
    <c:plotArea>
      <c:layout>
        <c:manualLayout>
          <c:layoutTarget val="inner"/>
          <c:xMode val="edge"/>
          <c:yMode val="edge"/>
          <c:x val="7.5532110426367774E-2"/>
          <c:y val="0.36419633216313579"/>
          <c:w val="0.75536556450561287"/>
          <c:h val="0.63580366783686415"/>
        </c:manualLayout>
      </c:layout>
      <c:barChart>
        <c:barDir val="col"/>
        <c:grouping val="clustered"/>
        <c:ser>
          <c:idx val="0"/>
          <c:order val="0"/>
          <c:tx>
            <c:strRef>
              <c:f>итог!$A$50</c:f>
              <c:strCache>
                <c:ptCount val="1"/>
                <c:pt idx="0">
                  <c:v>нет </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итог!$N$50:$P$50</c:f>
              <c:numCache>
                <c:formatCode>0%</c:formatCode>
                <c:ptCount val="3"/>
                <c:pt idx="0">
                  <c:v>0.83076923076923082</c:v>
                </c:pt>
                <c:pt idx="1">
                  <c:v>0.7625000000000004</c:v>
                </c:pt>
                <c:pt idx="2">
                  <c:v>0.84444444444444489</c:v>
                </c:pt>
              </c:numCache>
            </c:numRef>
          </c:val>
        </c:ser>
        <c:ser>
          <c:idx val="1"/>
          <c:order val="1"/>
          <c:tx>
            <c:strRef>
              <c:f>итог!$A$51</c:f>
              <c:strCache>
                <c:ptCount val="1"/>
                <c:pt idx="0">
                  <c:v>да </c:v>
                </c:pt>
              </c:strCache>
            </c:strRef>
          </c:tx>
          <c:dLbls>
            <c:txPr>
              <a:bodyPr/>
              <a:lstStyle/>
              <a:p>
                <a:pPr>
                  <a:defRPr b="1"/>
                </a:pPr>
                <a:endParaRPr lang="ru-RU"/>
              </a:p>
            </c:txPr>
            <c:showVal val="1"/>
          </c:dLbls>
          <c:cat>
            <c:strRef>
              <c:f>итог!$N$9:$P$9</c:f>
              <c:strCache>
                <c:ptCount val="3"/>
                <c:pt idx="0">
                  <c:v>8-11 лет</c:v>
                </c:pt>
                <c:pt idx="1">
                  <c:v>12-14 лет</c:v>
                </c:pt>
                <c:pt idx="2">
                  <c:v>15-18 лет</c:v>
                </c:pt>
              </c:strCache>
            </c:strRef>
          </c:cat>
          <c:val>
            <c:numRef>
              <c:f>итог!$N$51:$P$51</c:f>
              <c:numCache>
                <c:formatCode>0%</c:formatCode>
                <c:ptCount val="3"/>
                <c:pt idx="0">
                  <c:v>0.13846153846153858</c:v>
                </c:pt>
                <c:pt idx="1">
                  <c:v>0.21250000000000011</c:v>
                </c:pt>
                <c:pt idx="2">
                  <c:v>0.13333333333333341</c:v>
                </c:pt>
              </c:numCache>
            </c:numRef>
          </c:val>
        </c:ser>
        <c:dLbls>
          <c:showVal val="1"/>
        </c:dLbls>
        <c:axId val="13212288"/>
        <c:axId val="13230464"/>
      </c:barChart>
      <c:catAx>
        <c:axId val="13212288"/>
        <c:scaling>
          <c:orientation val="minMax"/>
        </c:scaling>
        <c:delete val="1"/>
        <c:axPos val="b"/>
        <c:numFmt formatCode="0%" sourceLinked="1"/>
        <c:tickLblPos val="nextTo"/>
        <c:crossAx val="13230464"/>
        <c:crosses val="autoZero"/>
        <c:auto val="1"/>
        <c:lblAlgn val="ctr"/>
        <c:lblOffset val="100"/>
        <c:tickLblSkip val="1"/>
        <c:tickMarkSkip val="1"/>
      </c:catAx>
      <c:valAx>
        <c:axId val="13230464"/>
        <c:scaling>
          <c:orientation val="minMax"/>
        </c:scaling>
        <c:delete val="1"/>
        <c:axPos val="l"/>
        <c:majorGridlines/>
        <c:numFmt formatCode="0%" sourceLinked="1"/>
        <c:tickLblPos val="nextTo"/>
        <c:crossAx val="13212288"/>
        <c:crosses val="autoZero"/>
        <c:crossBetween val="between"/>
      </c:valAx>
    </c:plotArea>
    <c:legend>
      <c:legendPos val="r"/>
      <c:layout>
        <c:manualLayout>
          <c:xMode val="edge"/>
          <c:yMode val="edge"/>
          <c:x val="0.83220655962545198"/>
          <c:y val="0.45620437956204407"/>
          <c:w val="0.16124678448611493"/>
          <c:h val="0.35362245697081518"/>
        </c:manualLayout>
      </c:layout>
      <c:txPr>
        <a:bodyPr/>
        <a:lstStyle/>
        <a:p>
          <a:pPr>
            <a:defRPr b="1"/>
          </a:pPr>
          <a:endParaRPr lang="ru-RU"/>
        </a:p>
      </c:txPr>
    </c:legend>
    <c:plotVisOnly val="1"/>
    <c:dispBlanksAs val="gap"/>
  </c:chart>
  <c:txPr>
    <a:bodyPr/>
    <a:lstStyle/>
    <a:p>
      <a:pPr>
        <a:defRPr sz="1800"/>
      </a:pPr>
      <a:endParaRPr lang="ru-RU"/>
    </a:p>
  </c:txPr>
  <c:externalData r:id="rId1"/>
</c:chartSpace>
</file>

<file path=ppt/drawings/drawing1.xml><?xml version="1.0" encoding="utf-8"?>
<c:userShapes xmlns:c="http://schemas.openxmlformats.org/drawingml/2006/chart">
  <cdr:relSizeAnchor xmlns:cdr="http://schemas.openxmlformats.org/drawingml/2006/chartDrawing">
    <cdr:from>
      <cdr:x>0.08871</cdr:x>
      <cdr:y>0.91026</cdr:y>
    </cdr:from>
    <cdr:to>
      <cdr:x>0.79033</cdr:x>
      <cdr:y>1</cdr:y>
    </cdr:to>
    <cdr:sp macro="" textlink="">
      <cdr:nvSpPr>
        <cdr:cNvPr id="2" name="TextBox 1"/>
        <cdr:cNvSpPr txBox="1"/>
      </cdr:nvSpPr>
      <cdr:spPr>
        <a:xfrm xmlns:a="http://schemas.openxmlformats.org/drawingml/2006/main">
          <a:off x="785818" y="5143536"/>
          <a:ext cx="6215106" cy="50006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0.1371</cdr:x>
      <cdr:y>0.87179</cdr:y>
    </cdr:from>
    <cdr:to>
      <cdr:x>0.29032</cdr:x>
      <cdr:y>0.96154</cdr:y>
    </cdr:to>
    <cdr:sp macro="" textlink="">
      <cdr:nvSpPr>
        <cdr:cNvPr id="3" name="TextBox 2"/>
        <cdr:cNvSpPr txBox="1"/>
      </cdr:nvSpPr>
      <cdr:spPr>
        <a:xfrm xmlns:a="http://schemas.openxmlformats.org/drawingml/2006/main">
          <a:off x="1214446" y="4857784"/>
          <a:ext cx="1357322" cy="50006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2000" b="1" dirty="0" smtClean="0">
              <a:solidFill>
                <a:srgbClr val="800000"/>
              </a:solidFill>
            </a:rPr>
            <a:t>8 класс</a:t>
          </a:r>
          <a:endParaRPr lang="ru-RU" sz="2000" b="1" dirty="0">
            <a:solidFill>
              <a:srgbClr val="800000"/>
            </a:solidFill>
          </a:endParaRPr>
        </a:p>
      </cdr:txBody>
    </cdr:sp>
  </cdr:relSizeAnchor>
  <cdr:relSizeAnchor xmlns:cdr="http://schemas.openxmlformats.org/drawingml/2006/chartDrawing">
    <cdr:from>
      <cdr:x>0.62903</cdr:x>
      <cdr:y>0.87179</cdr:y>
    </cdr:from>
    <cdr:to>
      <cdr:x>0.78226</cdr:x>
      <cdr:y>0.96154</cdr:y>
    </cdr:to>
    <cdr:sp macro="" textlink="">
      <cdr:nvSpPr>
        <cdr:cNvPr id="4" name="TextBox 1"/>
        <cdr:cNvSpPr txBox="1"/>
      </cdr:nvSpPr>
      <cdr:spPr>
        <a:xfrm xmlns:a="http://schemas.openxmlformats.org/drawingml/2006/main">
          <a:off x="5572164" y="4857784"/>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11 класс</a:t>
          </a:r>
          <a:endParaRPr lang="ru-RU" sz="2000" b="1" dirty="0">
            <a:solidFill>
              <a:srgbClr val="800000"/>
            </a:solidFill>
          </a:endParaRPr>
        </a:p>
      </cdr:txBody>
    </cdr:sp>
  </cdr:relSizeAnchor>
  <cdr:relSizeAnchor xmlns:cdr="http://schemas.openxmlformats.org/drawingml/2006/chartDrawing">
    <cdr:from>
      <cdr:x>0.3871</cdr:x>
      <cdr:y>0.87179</cdr:y>
    </cdr:from>
    <cdr:to>
      <cdr:x>0.54032</cdr:x>
      <cdr:y>0.96154</cdr:y>
    </cdr:to>
    <cdr:sp macro="" textlink="">
      <cdr:nvSpPr>
        <cdr:cNvPr id="5" name="TextBox 1"/>
        <cdr:cNvSpPr txBox="1"/>
      </cdr:nvSpPr>
      <cdr:spPr>
        <a:xfrm xmlns:a="http://schemas.openxmlformats.org/drawingml/2006/main">
          <a:off x="3429024" y="4857784"/>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9 класс</a:t>
          </a:r>
          <a:endParaRPr lang="ru-RU" sz="2000" b="1" dirty="0">
            <a:solidFill>
              <a:srgbClr val="80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0.1517</cdr:x>
      <cdr:y>0.86047</cdr:y>
    </cdr:from>
    <cdr:to>
      <cdr:x>0.30339</cdr:x>
      <cdr:y>0.94186</cdr:y>
    </cdr:to>
    <cdr:sp macro="" textlink="">
      <cdr:nvSpPr>
        <cdr:cNvPr id="2" name="TextBox 1"/>
        <cdr:cNvSpPr txBox="1"/>
      </cdr:nvSpPr>
      <cdr:spPr>
        <a:xfrm xmlns:a="http://schemas.openxmlformats.org/drawingml/2006/main">
          <a:off x="1357290" y="5286412"/>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8 класс</a:t>
          </a:r>
          <a:endParaRPr lang="ru-RU" sz="2000" b="1" dirty="0">
            <a:solidFill>
              <a:srgbClr val="800000"/>
            </a:solidFill>
          </a:endParaRPr>
        </a:p>
      </cdr:txBody>
    </cdr:sp>
  </cdr:relSizeAnchor>
  <cdr:relSizeAnchor xmlns:cdr="http://schemas.openxmlformats.org/drawingml/2006/chartDrawing">
    <cdr:from>
      <cdr:x>0.37525</cdr:x>
      <cdr:y>0.86047</cdr:y>
    </cdr:from>
    <cdr:to>
      <cdr:x>0.52695</cdr:x>
      <cdr:y>0.94186</cdr:y>
    </cdr:to>
    <cdr:sp macro="" textlink="">
      <cdr:nvSpPr>
        <cdr:cNvPr id="3" name="TextBox 1"/>
        <cdr:cNvSpPr txBox="1"/>
      </cdr:nvSpPr>
      <cdr:spPr>
        <a:xfrm xmlns:a="http://schemas.openxmlformats.org/drawingml/2006/main">
          <a:off x="3357554" y="5286412"/>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9 класс</a:t>
          </a:r>
          <a:endParaRPr lang="ru-RU" sz="2000" b="1" dirty="0">
            <a:solidFill>
              <a:srgbClr val="800000"/>
            </a:solidFill>
          </a:endParaRPr>
        </a:p>
      </cdr:txBody>
    </cdr:sp>
  </cdr:relSizeAnchor>
  <cdr:relSizeAnchor xmlns:cdr="http://schemas.openxmlformats.org/drawingml/2006/chartDrawing">
    <cdr:from>
      <cdr:x>0.59082</cdr:x>
      <cdr:y>0.84884</cdr:y>
    </cdr:from>
    <cdr:to>
      <cdr:x>0.74252</cdr:x>
      <cdr:y>0.93023</cdr:y>
    </cdr:to>
    <cdr:sp macro="" textlink="">
      <cdr:nvSpPr>
        <cdr:cNvPr id="4" name="TextBox 1"/>
        <cdr:cNvSpPr txBox="1"/>
      </cdr:nvSpPr>
      <cdr:spPr>
        <a:xfrm xmlns:a="http://schemas.openxmlformats.org/drawingml/2006/main">
          <a:off x="5286380" y="5214974"/>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11 класс</a:t>
          </a:r>
          <a:endParaRPr lang="ru-RU" sz="2000" b="1" dirty="0">
            <a:solidFill>
              <a:srgbClr val="800000"/>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0.07565</cdr:x>
      <cdr:y>0.91954</cdr:y>
    </cdr:from>
    <cdr:to>
      <cdr:x>0.23535</cdr:x>
      <cdr:y>1</cdr:y>
    </cdr:to>
    <cdr:sp macro="" textlink="">
      <cdr:nvSpPr>
        <cdr:cNvPr id="2" name="TextBox 1"/>
        <cdr:cNvSpPr txBox="1"/>
      </cdr:nvSpPr>
      <cdr:spPr>
        <a:xfrm xmlns:a="http://schemas.openxmlformats.org/drawingml/2006/main">
          <a:off x="642942" y="5857916"/>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8 класс</a:t>
          </a:r>
          <a:endParaRPr lang="ru-RU" sz="2000" b="1" dirty="0">
            <a:solidFill>
              <a:srgbClr val="800000"/>
            </a:solidFill>
          </a:endParaRPr>
        </a:p>
      </cdr:txBody>
    </cdr:sp>
  </cdr:relSizeAnchor>
  <cdr:relSizeAnchor xmlns:cdr="http://schemas.openxmlformats.org/drawingml/2006/chartDrawing">
    <cdr:from>
      <cdr:x>0.35303</cdr:x>
      <cdr:y>0.91954</cdr:y>
    </cdr:from>
    <cdr:to>
      <cdr:x>0.51274</cdr:x>
      <cdr:y>1</cdr:y>
    </cdr:to>
    <cdr:sp macro="" textlink="">
      <cdr:nvSpPr>
        <cdr:cNvPr id="3" name="TextBox 1"/>
        <cdr:cNvSpPr txBox="1"/>
      </cdr:nvSpPr>
      <cdr:spPr>
        <a:xfrm xmlns:a="http://schemas.openxmlformats.org/drawingml/2006/main">
          <a:off x="3000396" y="5786478"/>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9 класс</a:t>
          </a:r>
          <a:endParaRPr lang="ru-RU" sz="2000" b="1" dirty="0">
            <a:solidFill>
              <a:srgbClr val="800000"/>
            </a:solidFill>
          </a:endParaRPr>
        </a:p>
      </cdr:txBody>
    </cdr:sp>
  </cdr:relSizeAnchor>
  <cdr:relSizeAnchor xmlns:cdr="http://schemas.openxmlformats.org/drawingml/2006/chartDrawing">
    <cdr:from>
      <cdr:x>0.65563</cdr:x>
      <cdr:y>0.91954</cdr:y>
    </cdr:from>
    <cdr:to>
      <cdr:x>0.81533</cdr:x>
      <cdr:y>1</cdr:y>
    </cdr:to>
    <cdr:sp macro="" textlink="">
      <cdr:nvSpPr>
        <cdr:cNvPr id="4" name="TextBox 1"/>
        <cdr:cNvSpPr txBox="1"/>
      </cdr:nvSpPr>
      <cdr:spPr>
        <a:xfrm xmlns:a="http://schemas.openxmlformats.org/drawingml/2006/main">
          <a:off x="5572164" y="5786478"/>
          <a:ext cx="1357322" cy="5000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Gothic"/>
            </a:defRPr>
          </a:lvl1pPr>
          <a:lvl2pPr marL="457200" indent="0">
            <a:defRPr sz="1100">
              <a:latin typeface="Century Gothic"/>
            </a:defRPr>
          </a:lvl2pPr>
          <a:lvl3pPr marL="914400" indent="0">
            <a:defRPr sz="1100">
              <a:latin typeface="Century Gothic"/>
            </a:defRPr>
          </a:lvl3pPr>
          <a:lvl4pPr marL="1371600" indent="0">
            <a:defRPr sz="1100">
              <a:latin typeface="Century Gothic"/>
            </a:defRPr>
          </a:lvl4pPr>
          <a:lvl5pPr marL="1828800" indent="0">
            <a:defRPr sz="1100">
              <a:latin typeface="Century Gothic"/>
            </a:defRPr>
          </a:lvl5pPr>
          <a:lvl6pPr marL="2286000" indent="0">
            <a:defRPr sz="1100">
              <a:latin typeface="Century Gothic"/>
            </a:defRPr>
          </a:lvl6pPr>
          <a:lvl7pPr marL="2743200" indent="0">
            <a:defRPr sz="1100">
              <a:latin typeface="Century Gothic"/>
            </a:defRPr>
          </a:lvl7pPr>
          <a:lvl8pPr marL="3200400" indent="0">
            <a:defRPr sz="1100">
              <a:latin typeface="Century Gothic"/>
            </a:defRPr>
          </a:lvl8pPr>
          <a:lvl9pPr marL="3657600" indent="0">
            <a:defRPr sz="1100">
              <a:latin typeface="Century Gothic"/>
            </a:defRPr>
          </a:lvl9pPr>
        </a:lstStyle>
        <a:p xmlns:a="http://schemas.openxmlformats.org/drawingml/2006/main">
          <a:r>
            <a:rPr lang="ru-RU" sz="2000" b="1" dirty="0" smtClean="0">
              <a:solidFill>
                <a:srgbClr val="800000"/>
              </a:solidFill>
            </a:rPr>
            <a:t>11 класс</a:t>
          </a:r>
          <a:endParaRPr lang="ru-RU" sz="2000" b="1" dirty="0">
            <a:solidFill>
              <a:srgbClr val="800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8AEDC0-B92E-4D07-9AEE-0DCC1A671F62}" type="datetimeFigureOut">
              <a:rPr lang="ru-RU" smtClean="0"/>
              <a:pPr/>
              <a:t>15.02.2011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1D32E1-1611-4E51-AA0B-1CC4EAB01E7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1"/>
          <p:cNvSpPr>
            <a:spLocks noGrp="1" noRot="1" noChangeAspect="1" noChangeArrowheads="1" noTextEdit="1"/>
          </p:cNvSpPr>
          <p:nvPr>
            <p:ph type="sldImg"/>
          </p:nvPr>
        </p:nvSpPr>
        <p:spPr>
          <a:xfrm>
            <a:off x="1143000" y="695325"/>
            <a:ext cx="4572000" cy="3429000"/>
          </a:xfrm>
          <a:solidFill>
            <a:srgbClr val="FFFFFF"/>
          </a:solidFill>
          <a:ln/>
        </p:spPr>
      </p:sp>
      <p:sp>
        <p:nvSpPr>
          <p:cNvPr id="23555" name="Rectangle 2"/>
          <p:cNvSpPr>
            <a:spLocks noGrp="1" noChangeArrowheads="1"/>
          </p:cNvSpPr>
          <p:nvPr>
            <p:ph type="body" idx="1"/>
          </p:nvPr>
        </p:nvSpPr>
        <p:spPr>
          <a:noFill/>
          <a:ln/>
        </p:spPr>
        <p:txBody>
          <a:bodyPr wrap="none" anchor="ct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9" name="Rectangle 9"/>
          <p:cNvSpPr>
            <a:spLocks noChangeArrowheads="1"/>
          </p:cNvSpPr>
          <p:nvPr/>
        </p:nvSpPr>
        <p:spPr bwMode="auto">
          <a:xfrm>
            <a:off x="3455988" y="1987550"/>
            <a:ext cx="5724525" cy="1008063"/>
          </a:xfrm>
          <a:prstGeom prst="rect">
            <a:avLst/>
          </a:prstGeom>
          <a:solidFill>
            <a:schemeClr val="accent1"/>
          </a:solidFill>
          <a:ln w="9525">
            <a:noFill/>
            <a:miter lim="800000"/>
            <a:headEnd/>
            <a:tailEnd/>
          </a:ln>
          <a:effectLst/>
        </p:spPr>
        <p:txBody>
          <a:bodyPr wrap="none" anchor="ctr"/>
          <a:lstStyle/>
          <a:p>
            <a:endParaRPr lang="ru-RU"/>
          </a:p>
        </p:txBody>
      </p:sp>
      <p:sp>
        <p:nvSpPr>
          <p:cNvPr id="5122" name="Rectangle 2"/>
          <p:cNvSpPr>
            <a:spLocks noGrp="1" noChangeArrowheads="1"/>
          </p:cNvSpPr>
          <p:nvPr>
            <p:ph type="ctrTitle"/>
          </p:nvPr>
        </p:nvSpPr>
        <p:spPr>
          <a:xfrm>
            <a:off x="2987675" y="1700213"/>
            <a:ext cx="6048375" cy="1109662"/>
          </a:xfrm>
        </p:spPr>
        <p:txBody>
          <a:bodyPr/>
          <a:lstStyle>
            <a:lvl1pPr>
              <a:defRPr sz="3200" b="1">
                <a:solidFill>
                  <a:schemeClr val="bg1"/>
                </a:solidFill>
              </a:defRPr>
            </a:lvl1pPr>
          </a:lstStyle>
          <a:p>
            <a:r>
              <a:rPr lang="ru-RU" smtClean="0"/>
              <a:t>Образец заголовка</a:t>
            </a:r>
            <a:endParaRPr lang="ru-RU"/>
          </a:p>
        </p:txBody>
      </p:sp>
      <p:sp>
        <p:nvSpPr>
          <p:cNvPr id="5123" name="Rectangle 3"/>
          <p:cNvSpPr>
            <a:spLocks noGrp="1" noChangeArrowheads="1"/>
          </p:cNvSpPr>
          <p:nvPr>
            <p:ph type="subTitle" idx="1"/>
          </p:nvPr>
        </p:nvSpPr>
        <p:spPr>
          <a:xfrm>
            <a:off x="2987675" y="2446338"/>
            <a:ext cx="6048375" cy="696912"/>
          </a:xfrm>
        </p:spPr>
        <p:txBody>
          <a:bodyPr/>
          <a:lstStyle>
            <a:lvl1pPr marL="0" indent="0">
              <a:buFontTx/>
              <a:buNone/>
              <a:defRPr sz="2400" b="1">
                <a:solidFill>
                  <a:schemeClr val="bg1"/>
                </a:solidFill>
              </a:defRPr>
            </a:lvl1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910388" y="2416175"/>
            <a:ext cx="1909762" cy="40354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76338" y="2416175"/>
            <a:ext cx="5581650" cy="40354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8588"/>
            <a:ext cx="8228013" cy="1433512"/>
          </a:xfrm>
        </p:spPr>
        <p:txBody>
          <a:bodyPr/>
          <a:lstStyle/>
          <a:p>
            <a:r>
              <a:rPr lang="ru-RU" smtClean="0"/>
              <a:t>Образец заголовка</a:t>
            </a:r>
            <a:endParaRPr lang="ru-RU"/>
          </a:p>
        </p:txBody>
      </p:sp>
      <p:sp>
        <p:nvSpPr>
          <p:cNvPr id="3" name="Rectangle 3"/>
          <p:cNvSpPr>
            <a:spLocks noGrp="1" noChangeArrowheads="1"/>
          </p:cNvSpPr>
          <p:nvPr>
            <p:ph type="dt" idx="10"/>
          </p:nvPr>
        </p:nvSpPr>
        <p:spPr>
          <a:xfrm>
            <a:off x="457200" y="6356350"/>
            <a:ext cx="2133600" cy="365125"/>
          </a:xfrm>
          <a:prstGeom prst="rect">
            <a:avLst/>
          </a:prstGeom>
        </p:spPr>
        <p:txBody>
          <a:bodyPr/>
          <a:lstStyle>
            <a:lvl1pPr>
              <a:defRPr/>
            </a:lvl1pPr>
          </a:lstStyle>
          <a:p>
            <a:pPr>
              <a:defRPr/>
            </a:pPr>
            <a:endParaRPr lang="en-GB"/>
          </a:p>
        </p:txBody>
      </p:sp>
      <p:sp>
        <p:nvSpPr>
          <p:cNvPr id="4" name="Rectangle 4"/>
          <p:cNvSpPr>
            <a:spLocks noGrp="1" noChangeArrowheads="1"/>
          </p:cNvSpPr>
          <p:nvPr>
            <p:ph type="ftr" idx="11"/>
          </p:nvPr>
        </p:nvSpPr>
        <p:spPr>
          <a:xfrm>
            <a:off x="3124200" y="6356350"/>
            <a:ext cx="2895600" cy="365125"/>
          </a:xfrm>
          <a:prstGeom prst="rect">
            <a:avLst/>
          </a:prstGeom>
        </p:spPr>
        <p:txBody>
          <a:bodyPr/>
          <a:lstStyle>
            <a:lvl1pPr>
              <a:defRPr/>
            </a:lvl1pPr>
          </a:lstStyle>
          <a:p>
            <a:pPr>
              <a:defRPr/>
            </a:pPr>
            <a:endParaRPr lang="en-GB"/>
          </a:p>
        </p:txBody>
      </p:sp>
      <p:sp>
        <p:nvSpPr>
          <p:cNvPr id="5" name="Rectangle 5"/>
          <p:cNvSpPr>
            <a:spLocks noGrp="1" noChangeArrowheads="1"/>
          </p:cNvSpPr>
          <p:nvPr>
            <p:ph type="sldNum" idx="12"/>
          </p:nvPr>
        </p:nvSpPr>
        <p:spPr>
          <a:xfrm>
            <a:off x="6553200" y="6356350"/>
            <a:ext cx="2133600" cy="365125"/>
          </a:xfrm>
          <a:prstGeom prst="rect">
            <a:avLst/>
          </a:prstGeom>
        </p:spPr>
        <p:txBody>
          <a:bodyPr/>
          <a:lstStyle>
            <a:lvl1pPr>
              <a:defRPr/>
            </a:lvl1pPr>
          </a:lstStyle>
          <a:p>
            <a:pPr>
              <a:defRPr/>
            </a:pPr>
            <a:fld id="{FE2AA9DE-A50B-45D9-8BDC-DAB80598BD80}"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pPr/>
              <a:t>2/15/2011</a:t>
            </a:fld>
            <a:endParaRPr lang="en-US"/>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pPr/>
              <a:t>‹#›</a:t>
            </a:fld>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0106B4A3-4212-4E39-93DE-E053E8F69C28}" type="datetimeFigureOut">
              <a:rPr lang="en-US" smtClean="0"/>
              <a:pPr/>
              <a:t>2/15/2011</a:t>
            </a:fld>
            <a:endParaRPr lang="en-US"/>
          </a:p>
        </p:txBody>
      </p:sp>
      <p:sp>
        <p:nvSpPr>
          <p:cNvPr id="5" name="Нижний колонтитул 4"/>
          <p:cNvSpPr>
            <a:spLocks noGrp="1"/>
          </p:cNvSpPr>
          <p:nvPr>
            <p:ph type="ftr" sz="quarter" idx="11"/>
          </p:nvPr>
        </p:nvSpPr>
        <p:spPr>
          <a:xfrm>
            <a:off x="457200" y="6480969"/>
            <a:ext cx="4260056" cy="300831"/>
          </a:xfrm>
        </p:spPr>
        <p:txBody>
          <a:bodyPr/>
          <a:lstStyle/>
          <a:p>
            <a:endParaRPr kumimoji="0" lang="en-US"/>
          </a:p>
        </p:txBody>
      </p:sp>
      <p:sp>
        <p:nvSpPr>
          <p:cNvPr id="6" name="Номер слайда 5"/>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0106B4A3-4212-4E39-93DE-E053E8F69C28}" type="datetimeFigureOut">
              <a:rPr lang="en-US" smtClean="0"/>
              <a:pPr/>
              <a:t>2/15/2011</a:t>
            </a:fld>
            <a:endParaRPr lang="en-US"/>
          </a:p>
        </p:txBody>
      </p:sp>
      <p:sp>
        <p:nvSpPr>
          <p:cNvPr id="5" name="Нижний колонтитул 4"/>
          <p:cNvSpPr>
            <a:spLocks noGrp="1"/>
          </p:cNvSpPr>
          <p:nvPr>
            <p:ph type="ftr" sz="quarter" idx="11"/>
          </p:nvPr>
        </p:nvSpPr>
        <p:spPr>
          <a:xfrm>
            <a:off x="2619376" y="6480969"/>
            <a:ext cx="4260056" cy="300831"/>
          </a:xfrm>
        </p:spPr>
        <p:txBody>
          <a:bodyPr/>
          <a:lstStyle/>
          <a:p>
            <a:endParaRPr kumimoji="0" lang="en-US"/>
          </a:p>
        </p:txBody>
      </p:sp>
      <p:sp>
        <p:nvSpPr>
          <p:cNvPr id="6" name="Номер слайда 5"/>
          <p:cNvSpPr>
            <a:spLocks noGrp="1"/>
          </p:cNvSpPr>
          <p:nvPr>
            <p:ph type="sldNum" sz="quarter" idx="12"/>
          </p:nvPr>
        </p:nvSpPr>
        <p:spPr>
          <a:xfrm>
            <a:off x="8451056" y="809624"/>
            <a:ext cx="502920" cy="300831"/>
          </a:xfrm>
        </p:spPr>
        <p:txBody>
          <a:bodyPr/>
          <a:lstStyle/>
          <a:p>
            <a:fld id="{A3DCDF73-85D2-4237-9B32-053DBDB0C312}" type="slidenum">
              <a:rPr kumimoji="0" lang="en-US" smtClean="0"/>
              <a:pPr/>
              <a:t>‹#›</a:t>
            </a:fld>
            <a:endParaRPr kumimoji="0" lang="en-US"/>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0106B4A3-4212-4E39-93DE-E053E8F69C28}" type="datetimeFigureOut">
              <a:rPr lang="en-US" smtClean="0"/>
              <a:pPr/>
              <a:t>2/15/2011</a:t>
            </a:fld>
            <a:endParaRPr lang="en-US"/>
          </a:p>
        </p:txBody>
      </p:sp>
      <p:sp>
        <p:nvSpPr>
          <p:cNvPr id="6" name="Нижний колонтитул 5"/>
          <p:cNvSpPr>
            <a:spLocks noGrp="1"/>
          </p:cNvSpPr>
          <p:nvPr>
            <p:ph type="ftr" sz="quarter" idx="11"/>
          </p:nvPr>
        </p:nvSpPr>
        <p:spPr>
          <a:xfrm>
            <a:off x="457200" y="6480969"/>
            <a:ext cx="4260056" cy="301752"/>
          </a:xfrm>
        </p:spPr>
        <p:txBody>
          <a:bodyPr/>
          <a:lstStyle/>
          <a:p>
            <a:endParaRPr kumimoji="0" lang="en-US"/>
          </a:p>
        </p:txBody>
      </p:sp>
      <p:sp>
        <p:nvSpPr>
          <p:cNvPr id="7" name="Номер слайда 6"/>
          <p:cNvSpPr>
            <a:spLocks noGrp="1"/>
          </p:cNvSpPr>
          <p:nvPr>
            <p:ph type="sldNum" sz="quarter" idx="12"/>
          </p:nvPr>
        </p:nvSpPr>
        <p:spPr>
          <a:xfrm>
            <a:off x="7589520" y="6480969"/>
            <a:ext cx="502920" cy="301752"/>
          </a:xfrm>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0106B4A3-4212-4E39-93DE-E053E8F69C28}" type="datetimeFigureOut">
              <a:rPr lang="en-US" smtClean="0"/>
              <a:pPr/>
              <a:t>2/15/2011</a:t>
            </a:fld>
            <a:endParaRPr lang="en-US"/>
          </a:p>
        </p:txBody>
      </p:sp>
      <p:sp>
        <p:nvSpPr>
          <p:cNvPr id="8" name="Нижний колонтитул 7"/>
          <p:cNvSpPr>
            <a:spLocks noGrp="1"/>
          </p:cNvSpPr>
          <p:nvPr>
            <p:ph type="ftr" sz="quarter" idx="11"/>
          </p:nvPr>
        </p:nvSpPr>
        <p:spPr>
          <a:xfrm>
            <a:off x="457200" y="6480969"/>
            <a:ext cx="4261104" cy="301752"/>
          </a:xfrm>
        </p:spPr>
        <p:txBody>
          <a:bodyPr/>
          <a:lstStyle/>
          <a:p>
            <a:endParaRPr kumimoji="0" lang="en-US"/>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A3DCDF73-85D2-4237-9B32-053DBDB0C312}" type="slidenum">
              <a:rPr kumimoji="0" lang="en-US" smtClean="0"/>
              <a:pPr/>
              <a:t>‹#›</a:t>
            </a:fld>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106B4A3-4212-4E39-93DE-E053E8F69C28}" type="datetimeFigureOut">
              <a:rPr lang="en-US" smtClean="0"/>
              <a:pPr/>
              <a:t>2/15/2011</a:t>
            </a:fld>
            <a:endParaRPr lang="en-US"/>
          </a:p>
        </p:txBody>
      </p:sp>
      <p:sp>
        <p:nvSpPr>
          <p:cNvPr id="4" name="Нижний колонтитул 3"/>
          <p:cNvSpPr>
            <a:spLocks noGrp="1"/>
          </p:cNvSpPr>
          <p:nvPr>
            <p:ph type="ftr" sz="quarter" idx="11"/>
          </p:nvPr>
        </p:nvSpPr>
        <p:spPr/>
        <p:txBody>
          <a:bodyPr/>
          <a:lstStyle/>
          <a:p>
            <a:endParaRPr kumimoji="0" lang="en-US"/>
          </a:p>
        </p:txBody>
      </p:sp>
      <p:sp>
        <p:nvSpPr>
          <p:cNvPr id="5" name="Номер слайда 4"/>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0106B4A3-4212-4E39-93DE-E053E8F69C28}" type="datetimeFigureOut">
              <a:rPr lang="en-US" smtClean="0"/>
              <a:pPr/>
              <a:t>2/15/2011</a:t>
            </a:fld>
            <a:endParaRPr lang="en-US"/>
          </a:p>
        </p:txBody>
      </p:sp>
      <p:sp>
        <p:nvSpPr>
          <p:cNvPr id="3" name="Нижний колонтитул 2"/>
          <p:cNvSpPr>
            <a:spLocks noGrp="1"/>
          </p:cNvSpPr>
          <p:nvPr>
            <p:ph type="ftr" sz="quarter" idx="11"/>
          </p:nvPr>
        </p:nvSpPr>
        <p:spPr>
          <a:xfrm>
            <a:off x="457200" y="6481890"/>
            <a:ext cx="4260056" cy="300831"/>
          </a:xfrm>
        </p:spPr>
        <p:txBody>
          <a:bodyPr/>
          <a:lstStyle/>
          <a:p>
            <a:endParaRPr kumimoji="0" lang="en-US"/>
          </a:p>
        </p:txBody>
      </p:sp>
      <p:sp>
        <p:nvSpPr>
          <p:cNvPr id="4" name="Номер слайда 3"/>
          <p:cNvSpPr>
            <a:spLocks noGrp="1"/>
          </p:cNvSpPr>
          <p:nvPr>
            <p:ph type="sldNum" sz="quarter" idx="12"/>
          </p:nvPr>
        </p:nvSpPr>
        <p:spPr>
          <a:xfrm>
            <a:off x="7589520" y="6480969"/>
            <a:ext cx="502920" cy="301752"/>
          </a:xfrm>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0106B4A3-4212-4E39-93DE-E053E8F69C28}" type="datetimeFigureOut">
              <a:rPr lang="en-US" smtClean="0"/>
              <a:pPr/>
              <a:t>2/15/2011</a:t>
            </a:fld>
            <a:endParaRPr lang="en-US"/>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A3DCDF73-85D2-4237-9B32-053DBDB0C312}" type="slidenum">
              <a:rPr kumimoji="0" lang="en-US" smtClean="0"/>
              <a:pPr/>
              <a:t>‹#›</a:t>
            </a:fld>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0106B4A3-4212-4E39-93DE-E053E8F69C28}" type="datetimeFigureOut">
              <a:rPr lang="en-US" smtClean="0"/>
              <a:pPr/>
              <a:t>2/15/2011</a:t>
            </a:fld>
            <a:endParaRPr lang="en-US"/>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A3DCDF73-85D2-4237-9B32-053DBDB0C312}" type="slidenum">
              <a:rPr kumimoji="0" lang="en-US" smtClean="0"/>
              <a:pPr/>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106B4A3-4212-4E39-93DE-E053E8F69C28}" type="datetimeFigureOut">
              <a:rPr lang="en-US" smtClean="0"/>
              <a:pPr/>
              <a:t>2/15/2011</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106B4A3-4212-4E39-93DE-E053E8F69C28}" type="datetimeFigureOut">
              <a:rPr lang="en-US" smtClean="0"/>
              <a:pPr/>
              <a:t>2/15/2011</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176338" y="2997200"/>
            <a:ext cx="3744912" cy="345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73650" y="2997200"/>
            <a:ext cx="3746500" cy="345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87450" y="2416175"/>
            <a:ext cx="6553200"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2" name="Rectangle 8"/>
          <p:cNvSpPr>
            <a:spLocks noChangeArrowheads="1"/>
          </p:cNvSpPr>
          <p:nvPr/>
        </p:nvSpPr>
        <p:spPr bwMode="auto">
          <a:xfrm>
            <a:off x="0" y="5516563"/>
            <a:ext cx="9144000" cy="1341437"/>
          </a:xfrm>
          <a:prstGeom prst="rect">
            <a:avLst/>
          </a:prstGeom>
          <a:gradFill rotWithShape="1">
            <a:gsLst>
              <a:gs pos="0">
                <a:srgbClr val="765E2F">
                  <a:alpha val="0"/>
                </a:srgbClr>
              </a:gs>
              <a:gs pos="100000">
                <a:schemeClr val="folHlink"/>
              </a:gs>
            </a:gsLst>
            <a:lin ang="5400000" scaled="1"/>
          </a:gradFill>
          <a:ln w="9525">
            <a:noFill/>
            <a:miter lim="800000"/>
            <a:headEnd/>
            <a:tailEnd/>
          </a:ln>
          <a:effectLst/>
        </p:spPr>
        <p:txBody>
          <a:bodyPr wrap="none" anchor="ctr"/>
          <a:lstStyle/>
          <a:p>
            <a:pPr algn="ctr"/>
            <a:endParaRPr lang="uk-UA"/>
          </a:p>
        </p:txBody>
      </p:sp>
      <p:sp>
        <p:nvSpPr>
          <p:cNvPr id="1027" name="Rectangle 3"/>
          <p:cNvSpPr>
            <a:spLocks noGrp="1" noChangeArrowheads="1"/>
          </p:cNvSpPr>
          <p:nvPr>
            <p:ph type="body" idx="1"/>
          </p:nvPr>
        </p:nvSpPr>
        <p:spPr bwMode="auto">
          <a:xfrm>
            <a:off x="1176338" y="2997200"/>
            <a:ext cx="7643812" cy="345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fontAlgn="base" hangingPunct="1">
        <a:spcBef>
          <a:spcPct val="0"/>
        </a:spcBef>
        <a:spcAft>
          <a:spcPct val="0"/>
        </a:spcAft>
        <a:defRPr sz="3600">
          <a:solidFill>
            <a:schemeClr val="accent1"/>
          </a:solidFill>
          <a:latin typeface="+mj-lt"/>
          <a:ea typeface="+mj-ea"/>
          <a:cs typeface="+mj-cs"/>
        </a:defRPr>
      </a:lvl1pPr>
      <a:lvl2pPr algn="l" rtl="0" eaLnBrk="1" fontAlgn="base" hangingPunct="1">
        <a:spcBef>
          <a:spcPct val="0"/>
        </a:spcBef>
        <a:spcAft>
          <a:spcPct val="0"/>
        </a:spcAft>
        <a:defRPr sz="3600">
          <a:solidFill>
            <a:schemeClr val="accent1"/>
          </a:solidFill>
          <a:latin typeface="Arial" charset="0"/>
        </a:defRPr>
      </a:lvl2pPr>
      <a:lvl3pPr algn="l" rtl="0" eaLnBrk="1" fontAlgn="base" hangingPunct="1">
        <a:spcBef>
          <a:spcPct val="0"/>
        </a:spcBef>
        <a:spcAft>
          <a:spcPct val="0"/>
        </a:spcAft>
        <a:defRPr sz="3600">
          <a:solidFill>
            <a:schemeClr val="accent1"/>
          </a:solidFill>
          <a:latin typeface="Arial" charset="0"/>
        </a:defRPr>
      </a:lvl3pPr>
      <a:lvl4pPr algn="l" rtl="0" eaLnBrk="1" fontAlgn="base" hangingPunct="1">
        <a:spcBef>
          <a:spcPct val="0"/>
        </a:spcBef>
        <a:spcAft>
          <a:spcPct val="0"/>
        </a:spcAft>
        <a:defRPr sz="3600">
          <a:solidFill>
            <a:schemeClr val="accent1"/>
          </a:solidFill>
          <a:latin typeface="Arial" charset="0"/>
        </a:defRPr>
      </a:lvl4pPr>
      <a:lvl5pPr algn="l" rtl="0" eaLnBrk="1" fontAlgn="base" hangingPunct="1">
        <a:spcBef>
          <a:spcPct val="0"/>
        </a:spcBef>
        <a:spcAft>
          <a:spcPct val="0"/>
        </a:spcAft>
        <a:defRPr sz="3600">
          <a:solidFill>
            <a:schemeClr val="accent1"/>
          </a:solidFill>
          <a:latin typeface="Arial" charset="0"/>
        </a:defRPr>
      </a:lvl5pPr>
      <a:lvl6pPr marL="457200" algn="l" rtl="0" eaLnBrk="1" fontAlgn="base" hangingPunct="1">
        <a:spcBef>
          <a:spcPct val="0"/>
        </a:spcBef>
        <a:spcAft>
          <a:spcPct val="0"/>
        </a:spcAft>
        <a:defRPr sz="3600">
          <a:solidFill>
            <a:schemeClr val="accent1"/>
          </a:solidFill>
          <a:latin typeface="Arial" charset="0"/>
        </a:defRPr>
      </a:lvl6pPr>
      <a:lvl7pPr marL="914400" algn="l" rtl="0" eaLnBrk="1" fontAlgn="base" hangingPunct="1">
        <a:spcBef>
          <a:spcPct val="0"/>
        </a:spcBef>
        <a:spcAft>
          <a:spcPct val="0"/>
        </a:spcAft>
        <a:defRPr sz="3600">
          <a:solidFill>
            <a:schemeClr val="accent1"/>
          </a:solidFill>
          <a:latin typeface="Arial" charset="0"/>
        </a:defRPr>
      </a:lvl7pPr>
      <a:lvl8pPr marL="1371600" algn="l" rtl="0" eaLnBrk="1" fontAlgn="base" hangingPunct="1">
        <a:spcBef>
          <a:spcPct val="0"/>
        </a:spcBef>
        <a:spcAft>
          <a:spcPct val="0"/>
        </a:spcAft>
        <a:defRPr sz="3600">
          <a:solidFill>
            <a:schemeClr val="accent1"/>
          </a:solidFill>
          <a:latin typeface="Arial" charset="0"/>
        </a:defRPr>
      </a:lvl8pPr>
      <a:lvl9pPr marL="1828800" algn="l" rtl="0" eaLnBrk="1" fontAlgn="base" hangingPunct="1">
        <a:spcBef>
          <a:spcPct val="0"/>
        </a:spcBef>
        <a:spcAft>
          <a:spcPct val="0"/>
        </a:spcAft>
        <a:defRPr sz="3600">
          <a:solidFill>
            <a:schemeClr val="accent1"/>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06B4A3-4212-4E39-93DE-E053E8F69C28}" type="datetimeFigureOut">
              <a:rPr lang="en-US" smtClean="0"/>
              <a:pPr/>
              <a:t>2/15/2011</a:t>
            </a:fld>
            <a:endParaRPr lang="en-US"/>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kumimoji="0" lang="en-US"/>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3DCDF73-85D2-4237-9B32-053DBDB0C312}" type="slidenum">
              <a:rPr kumimoji="0" lang="en-US" smtClean="0"/>
              <a:pPr/>
              <a:t>‹#›</a:t>
            </a:fld>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detiseti.ru/modules/photowall/cache/photos/src1196256792.jpg" TargetMode="Externa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9.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42910" y="2428868"/>
            <a:ext cx="8001056" cy="2862322"/>
          </a:xfrm>
          <a:prstGeom prst="rect">
            <a:avLst/>
          </a:prstGeom>
          <a:solidFill>
            <a:srgbClr val="7030A0"/>
          </a:solidFill>
        </p:spPr>
        <p:txBody>
          <a:bodyPr>
            <a:spAutoFit/>
          </a:bodyPr>
          <a:lstStyle/>
          <a:p>
            <a:pPr algn="ctr">
              <a:defRPr/>
            </a:pPr>
            <a:r>
              <a:rPr lang="ru-RU" sz="6000" b="1" kern="1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Impact"/>
              </a:rPr>
              <a:t>«ИГРЫ С РАЗМОМ или ЗАВИСИМОСТЬ ОТ ВИРТАЛЬНЫХ ИГР</a:t>
            </a:r>
            <a:r>
              <a:rPr lang="ru-RU" sz="5400" b="1" kern="1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Impact"/>
              </a:rPr>
              <a:t>.»</a:t>
            </a:r>
            <a:endParaRPr lang="ru-R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75" name="TextBox 6"/>
          <p:cNvSpPr txBox="1">
            <a:spLocks noChangeArrowheads="1"/>
          </p:cNvSpPr>
          <p:nvPr/>
        </p:nvSpPr>
        <p:spPr bwMode="auto">
          <a:xfrm>
            <a:off x="1071538" y="5286388"/>
            <a:ext cx="7143750" cy="2123658"/>
          </a:xfrm>
          <a:prstGeom prst="rect">
            <a:avLst/>
          </a:prstGeom>
          <a:noFill/>
          <a:ln w="9525">
            <a:noFill/>
            <a:miter lim="800000"/>
            <a:headEnd/>
            <a:tailEnd/>
          </a:ln>
        </p:spPr>
        <p:txBody>
          <a:bodyPr wrap="square">
            <a:spAutoFit/>
          </a:bodyPr>
          <a:lstStyle/>
          <a:p>
            <a:r>
              <a:rPr lang="ru-RU" sz="2800" b="1" dirty="0"/>
              <a:t>Выполнил ученик </a:t>
            </a:r>
            <a:r>
              <a:rPr lang="ru-RU" sz="2800" b="1" dirty="0" smtClean="0"/>
              <a:t>11в класса Кирюшкин Евгений</a:t>
            </a:r>
            <a:r>
              <a:rPr lang="ru-RU" sz="2800" dirty="0" smtClean="0"/>
              <a:t> </a:t>
            </a:r>
            <a:endParaRPr lang="ru-RU" sz="2800" dirty="0"/>
          </a:p>
          <a:p>
            <a:r>
              <a:rPr lang="ru-RU" sz="1600" dirty="0"/>
              <a:t>Руководитель проекта учитель информатики Киян И.В.</a:t>
            </a:r>
          </a:p>
          <a:p>
            <a:r>
              <a:rPr lang="ru-RU" sz="2800" b="1" dirty="0"/>
              <a:t> </a:t>
            </a:r>
          </a:p>
          <a:p>
            <a:endParaRPr lang="ru-RU" sz="3200" b="1" dirty="0"/>
          </a:p>
        </p:txBody>
      </p:sp>
      <p:sp>
        <p:nvSpPr>
          <p:cNvPr id="6" name="Прямоугольник 5"/>
          <p:cNvSpPr/>
          <p:nvPr/>
        </p:nvSpPr>
        <p:spPr>
          <a:xfrm>
            <a:off x="1857324" y="642918"/>
            <a:ext cx="7286676" cy="1754326"/>
          </a:xfrm>
          <a:prstGeom prst="rect">
            <a:avLst/>
          </a:prstGeom>
          <a:noFill/>
        </p:spPr>
        <p:txBody>
          <a:bodyPr>
            <a:spAutoFit/>
          </a:bodyPr>
          <a:lstStyle/>
          <a:p>
            <a:pPr algn="ctr">
              <a:defRPr/>
            </a:pPr>
            <a:r>
              <a:rPr lang="ru-RU" sz="5400" b="1" dirty="0">
                <a:ln w="12700">
                  <a:solidFill>
                    <a:schemeClr val="tx2">
                      <a:satMod val="155000"/>
                    </a:schemeClr>
                  </a:solidFill>
                  <a:prstDash val="solid"/>
                </a:ln>
                <a:blipFill>
                  <a:blip r:embed="rId3"/>
                  <a:tile tx="0" ty="0" sx="100000" sy="100000" flip="none" algn="tl"/>
                </a:blipFill>
                <a:effectLst>
                  <a:outerShdw blurRad="41275" dist="20320" dir="1800000" algn="tl" rotWithShape="0">
                    <a:srgbClr val="000000">
                      <a:alpha val="40000"/>
                    </a:srgbClr>
                  </a:outerShdw>
                </a:effectLst>
              </a:rPr>
              <a:t>Исследовательская</a:t>
            </a:r>
            <a:r>
              <a:rPr lang="ru-R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u-RU" sz="5400" b="1" dirty="0">
                <a:ln w="12700">
                  <a:solidFill>
                    <a:schemeClr val="tx2">
                      <a:satMod val="155000"/>
                    </a:schemeClr>
                  </a:solidFill>
                  <a:prstDash val="solid"/>
                </a:ln>
                <a:blipFill>
                  <a:blip r:embed="rId3"/>
                  <a:tile tx="0" ty="0" sx="100000" sy="100000" flip="none" algn="tl"/>
                </a:blipFill>
                <a:effectLst>
                  <a:outerShdw blurRad="41275" dist="20320" dir="1800000" algn="tl" rotWithShape="0">
                    <a:srgbClr val="000000">
                      <a:alpha val="40000"/>
                    </a:srgbClr>
                  </a:outerShdw>
                </a:effectLst>
              </a:rPr>
              <a:t>работа по теме: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p:nvPr/>
        </p:nvGraphicFramePr>
        <p:xfrm>
          <a:off x="714348" y="1785926"/>
          <a:ext cx="7658100" cy="432434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285852" y="2214554"/>
            <a:ext cx="1071570" cy="369332"/>
          </a:xfrm>
          <a:prstGeom prst="rect">
            <a:avLst/>
          </a:prstGeom>
          <a:noFill/>
        </p:spPr>
        <p:txBody>
          <a:bodyPr wrap="square" rtlCol="0">
            <a:spAutoFit/>
          </a:bodyPr>
          <a:lstStyle/>
          <a:p>
            <a:r>
              <a:rPr lang="ru-RU" b="1" dirty="0" smtClean="0"/>
              <a:t>44,8%</a:t>
            </a:r>
            <a:endParaRPr lang="ru-RU" b="1" dirty="0"/>
          </a:p>
        </p:txBody>
      </p:sp>
      <p:sp>
        <p:nvSpPr>
          <p:cNvPr id="6" name="TextBox 5"/>
          <p:cNvSpPr txBox="1"/>
          <p:nvPr/>
        </p:nvSpPr>
        <p:spPr>
          <a:xfrm>
            <a:off x="2786050" y="2786058"/>
            <a:ext cx="1285884" cy="369332"/>
          </a:xfrm>
          <a:prstGeom prst="rect">
            <a:avLst/>
          </a:prstGeom>
          <a:noFill/>
        </p:spPr>
        <p:txBody>
          <a:bodyPr wrap="square" rtlCol="0">
            <a:spAutoFit/>
          </a:bodyPr>
          <a:lstStyle/>
          <a:p>
            <a:r>
              <a:rPr lang="ru-RU" b="1" dirty="0" smtClean="0"/>
              <a:t>33,2%</a:t>
            </a:r>
            <a:endParaRPr lang="ru-RU" b="1" dirty="0"/>
          </a:p>
        </p:txBody>
      </p:sp>
      <p:sp>
        <p:nvSpPr>
          <p:cNvPr id="7" name="TextBox 6"/>
          <p:cNvSpPr txBox="1"/>
          <p:nvPr/>
        </p:nvSpPr>
        <p:spPr>
          <a:xfrm>
            <a:off x="4214810" y="3500438"/>
            <a:ext cx="1643074" cy="369332"/>
          </a:xfrm>
          <a:prstGeom prst="rect">
            <a:avLst/>
          </a:prstGeom>
          <a:noFill/>
        </p:spPr>
        <p:txBody>
          <a:bodyPr wrap="square" rtlCol="0">
            <a:spAutoFit/>
          </a:bodyPr>
          <a:lstStyle/>
          <a:p>
            <a:r>
              <a:rPr lang="ru-RU" b="1" dirty="0" smtClean="0"/>
              <a:t>14,1%</a:t>
            </a:r>
            <a:endParaRPr lang="ru-RU" b="1" dirty="0"/>
          </a:p>
        </p:txBody>
      </p:sp>
      <p:sp>
        <p:nvSpPr>
          <p:cNvPr id="8" name="TextBox 7"/>
          <p:cNvSpPr txBox="1"/>
          <p:nvPr/>
        </p:nvSpPr>
        <p:spPr>
          <a:xfrm>
            <a:off x="6000760" y="3714752"/>
            <a:ext cx="928694" cy="369332"/>
          </a:xfrm>
          <a:prstGeom prst="rect">
            <a:avLst/>
          </a:prstGeom>
          <a:noFill/>
        </p:spPr>
        <p:txBody>
          <a:bodyPr wrap="square" rtlCol="0">
            <a:spAutoFit/>
          </a:bodyPr>
          <a:lstStyle/>
          <a:p>
            <a:r>
              <a:rPr lang="ru-RU" b="1" dirty="0" smtClean="0"/>
              <a:t>10,4%</a:t>
            </a:r>
            <a:endParaRPr lang="ru-RU" b="1" dirty="0"/>
          </a:p>
        </p:txBody>
      </p:sp>
      <p:sp>
        <p:nvSpPr>
          <p:cNvPr id="9" name="TextBox 8"/>
          <p:cNvSpPr txBox="1"/>
          <p:nvPr/>
        </p:nvSpPr>
        <p:spPr>
          <a:xfrm>
            <a:off x="7429520" y="3786190"/>
            <a:ext cx="785818" cy="369332"/>
          </a:xfrm>
          <a:prstGeom prst="rect">
            <a:avLst/>
          </a:prstGeom>
          <a:noFill/>
        </p:spPr>
        <p:txBody>
          <a:bodyPr wrap="square" rtlCol="0">
            <a:spAutoFit/>
          </a:bodyPr>
          <a:lstStyle/>
          <a:p>
            <a:r>
              <a:rPr lang="ru-RU" b="1" dirty="0" smtClean="0"/>
              <a:t>8,2%</a:t>
            </a:r>
            <a:endParaRPr lang="ru-RU" b="1" dirty="0"/>
          </a:p>
        </p:txBody>
      </p:sp>
      <p:sp>
        <p:nvSpPr>
          <p:cNvPr id="38913" name="Rectangle 1"/>
          <p:cNvSpPr>
            <a:spLocks noChangeArrowheads="1"/>
          </p:cNvSpPr>
          <p:nvPr/>
        </p:nvSpPr>
        <p:spPr bwMode="auto">
          <a:xfrm>
            <a:off x="714348" y="142852"/>
            <a:ext cx="7786742" cy="954107"/>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800000"/>
                </a:solidFill>
                <a:effectLst/>
                <a:ea typeface="Times New Roman" pitchFamily="18" charset="0"/>
                <a:cs typeface="Times New Roman" pitchFamily="18" charset="0"/>
              </a:rPr>
              <a:t>Самые популярные причины по которым ребята садятся за компьютеры</a:t>
            </a:r>
            <a:endParaRPr kumimoji="0" lang="ru-RU" sz="2800" b="1" i="0" u="none" strike="noStrike" cap="none" normalizeH="0" baseline="0" dirty="0" smtClean="0">
              <a:ln>
                <a:noFill/>
              </a:ln>
              <a:solidFill>
                <a:srgbClr val="800000"/>
              </a:solidFill>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142844" y="357166"/>
          <a:ext cx="8858280" cy="55721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nvGraphicFramePr>
        <p:xfrm>
          <a:off x="0" y="214290"/>
          <a:ext cx="8947463" cy="61436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nvGraphicFramePr>
        <p:xfrm>
          <a:off x="357158" y="142852"/>
          <a:ext cx="8498959" cy="621510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728" y="5643578"/>
            <a:ext cx="1357322" cy="50006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ru-RU" sz="2000" b="1" dirty="0" smtClean="0">
                <a:solidFill>
                  <a:srgbClr val="800000"/>
                </a:solidFill>
              </a:rPr>
              <a:t>8 класс</a:t>
            </a:r>
            <a:endParaRPr lang="ru-RU" sz="2000" b="1" dirty="0">
              <a:solidFill>
                <a:srgbClr val="800000"/>
              </a:solidFill>
            </a:endParaRPr>
          </a:p>
        </p:txBody>
      </p:sp>
      <p:sp>
        <p:nvSpPr>
          <p:cNvPr id="3" name="TextBox 1"/>
          <p:cNvSpPr txBox="1"/>
          <p:nvPr/>
        </p:nvSpPr>
        <p:spPr>
          <a:xfrm>
            <a:off x="3857620" y="5643578"/>
            <a:ext cx="1357322" cy="50006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ru-RU" sz="2000" b="1" dirty="0" smtClean="0">
                <a:solidFill>
                  <a:srgbClr val="800000"/>
                </a:solidFill>
              </a:rPr>
              <a:t>9 класс</a:t>
            </a:r>
            <a:endParaRPr lang="ru-RU" sz="2000" b="1" dirty="0">
              <a:solidFill>
                <a:srgbClr val="800000"/>
              </a:solidFill>
            </a:endParaRPr>
          </a:p>
        </p:txBody>
      </p:sp>
      <p:graphicFrame>
        <p:nvGraphicFramePr>
          <p:cNvPr id="5" name="Object 2"/>
          <p:cNvGraphicFramePr>
            <a:graphicFrameLocks noChangeAspect="1"/>
          </p:cNvGraphicFramePr>
          <p:nvPr/>
        </p:nvGraphicFramePr>
        <p:xfrm>
          <a:off x="357158" y="285728"/>
          <a:ext cx="8743548" cy="528641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1"/>
          <p:cNvSpPr txBox="1"/>
          <p:nvPr/>
        </p:nvSpPr>
        <p:spPr>
          <a:xfrm>
            <a:off x="5857884" y="5715016"/>
            <a:ext cx="1357322" cy="50006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ru-RU" sz="2000" b="1" dirty="0" smtClean="0">
                <a:solidFill>
                  <a:srgbClr val="800000"/>
                </a:solidFill>
              </a:rPr>
              <a:t>11 класс</a:t>
            </a:r>
            <a:endParaRPr lang="ru-RU" sz="2000" b="1" dirty="0">
              <a:solidFill>
                <a:srgbClr val="8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714348" y="357166"/>
            <a:ext cx="8001056"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1" i="0" u="sng" strike="noStrike" cap="none" normalizeH="0" baseline="0" dirty="0" smtClean="0">
                <a:ln>
                  <a:noFill/>
                </a:ln>
                <a:solidFill>
                  <a:srgbClr val="800000"/>
                </a:solidFill>
                <a:effectLst/>
                <a:ea typeface="Calibri" pitchFamily="34" charset="0"/>
                <a:cs typeface="Times New Roman" pitchFamily="18" charset="0"/>
              </a:rPr>
              <a:t>Выводы</a:t>
            </a:r>
            <a:r>
              <a:rPr kumimoji="0" lang="ru-RU" sz="2800" b="1" i="0" u="none" strike="noStrike" cap="none" normalizeH="0" baseline="0" dirty="0" smtClean="0">
                <a:ln>
                  <a:noFill/>
                </a:ln>
                <a:solidFill>
                  <a:srgbClr val="800000"/>
                </a:solidFill>
                <a:effectLst/>
                <a:ea typeface="Calibri" pitchFamily="34" charset="0"/>
                <a:cs typeface="Times New Roman" pitchFamily="18" charset="0"/>
              </a:rPr>
              <a:t>:</a:t>
            </a:r>
            <a:r>
              <a:rPr kumimoji="0" lang="ru-RU" sz="2800" b="1" i="0" u="none" strike="noStrike" cap="none" normalizeH="0" baseline="0" dirty="0" smtClean="0">
                <a:ln>
                  <a:noFill/>
                </a:ln>
                <a:solidFill>
                  <a:srgbClr val="002060"/>
                </a:solidFill>
                <a:effectLst/>
                <a:ea typeface="Calibri" pitchFamily="34" charset="0"/>
                <a:cs typeface="Times New Roman" pitchFamily="18" charset="0"/>
              </a:rPr>
              <a:t> предположение о том, что дети и подростки в современном обществе подвержены зависимости от компьютерных игр подтвердилось. Особую тревогу вызывают дети в возрасте 13 – 14  лет, причем большинство из них мальчики. Результаты моего опроса подтверждаются научными исследованиями. </a:t>
            </a:r>
            <a:endParaRPr kumimoji="0" lang="ru-RU" sz="2800" b="1" i="0" u="none" strike="noStrike" cap="none" normalizeH="0" baseline="0" dirty="0" smtClean="0">
              <a:ln>
                <a:noFill/>
              </a:ln>
              <a:solidFill>
                <a:srgbClr val="002060"/>
              </a:solidFill>
              <a:effectLst/>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2060"/>
                </a:solidFill>
                <a:effectLst/>
                <a:ea typeface="Calibri" pitchFamily="34" charset="0"/>
                <a:cs typeface="Times New Roman" pitchFamily="18" charset="0"/>
              </a:rPr>
              <a:t>Молодые люди в возрасте 16 – 18 лет менее увлечены компьютерными играми, однако в этом возрасте велика угроза другой зависимости от компьютера – Интернет.</a:t>
            </a:r>
            <a:endParaRPr kumimoji="0" lang="ru-RU" sz="2800" b="1" i="0" u="none" strike="noStrike" cap="none" normalizeH="0" baseline="0" dirty="0" smtClean="0">
              <a:ln>
                <a:noFill/>
              </a:ln>
              <a:solidFill>
                <a:srgbClr val="002060"/>
              </a:solidFill>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1214414" y="5786454"/>
            <a:ext cx="564357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ea typeface="Times New Roman" pitchFamily="18" charset="0"/>
                <a:cs typeface="Times New Roman" pitchFamily="18" charset="0"/>
              </a:rPr>
              <a:t>Телефон «горячей линии» по игровой зависимости: (495) 380-09-03</a:t>
            </a:r>
            <a:r>
              <a:rPr kumimoji="0" lang="ru-RU" sz="1400" b="0" i="0" u="none" strike="noStrike" cap="none" normalizeH="0" baseline="0" dirty="0" smtClean="0">
                <a:ln>
                  <a:noFill/>
                </a:ln>
                <a:solidFill>
                  <a:srgbClr val="800000"/>
                </a:solidFill>
                <a:effectLst/>
                <a:latin typeface="Calibri"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rgbClr val="800000"/>
              </a:solidFill>
              <a:effectLst/>
              <a:latin typeface="Arial" pitchFamily="34" charset="0"/>
            </a:endParaRPr>
          </a:p>
        </p:txBody>
      </p:sp>
      <p:sp>
        <p:nvSpPr>
          <p:cNvPr id="44034" name="Rectangle 2"/>
          <p:cNvSpPr>
            <a:spLocks noChangeArrowheads="1"/>
          </p:cNvSpPr>
          <p:nvPr/>
        </p:nvSpPr>
        <p:spPr bwMode="auto">
          <a:xfrm>
            <a:off x="285720" y="285728"/>
            <a:ext cx="842968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ea typeface="Times New Roman" pitchFamily="18" charset="0"/>
                <a:cs typeface="Times New Roman" pitchFamily="18" charset="0"/>
              </a:rPr>
              <a:t>Рекомендации для родителей: </a:t>
            </a:r>
            <a:endParaRPr kumimoji="0" lang="ru-RU" sz="2000" b="1" i="0" u="none" strike="noStrike" cap="none" normalizeH="0" baseline="0" dirty="0" smtClean="0">
              <a:ln>
                <a:noFill/>
              </a:ln>
              <a:solidFill>
                <a:srgbClr val="8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800000"/>
                </a:solidFill>
                <a:effectLst/>
                <a:ea typeface="Times New Roman" pitchFamily="18" charset="0"/>
                <a:cs typeface="Times New Roman" pitchFamily="18" charset="0"/>
              </a:rPr>
              <a:t>Когда бить тревогу.</a:t>
            </a:r>
            <a:endParaRPr kumimoji="0" lang="ru-RU" sz="2000" b="1" i="0" u="none" strike="noStrike" cap="none" normalizeH="0" baseline="0" dirty="0" smtClean="0">
              <a:ln>
                <a:noFill/>
              </a:ln>
              <a:solidFill>
                <a:srgbClr val="8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Если хоть на один из этих вопросов вы можете ответить «да», есть повод для серьезного беспокойства. Скорее всего,  ребенок уже «подсел» на игру... </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1.Ваш ребенок часами просиживает за компьютером?</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2.Говорит только о компьютерных играх?</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3.Его ничего не интересует, кроме игр?</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4.Он пытается играть за счет сна?</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5.Компьютер становится причиной постоянных домашних конфликтов?</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6.Чем больше ребенок привязывается к компьютеру, тем сложнее с ним общаться? Вы чувствуете, что теряете с ним контакт?</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smtClean="0">
                <a:ln>
                  <a:noFill/>
                </a:ln>
                <a:solidFill>
                  <a:srgbClr val="002060"/>
                </a:solidFill>
                <a:effectLst/>
                <a:ea typeface="Times New Roman" pitchFamily="18" charset="0"/>
                <a:cs typeface="Times New Roman" pitchFamily="18" charset="0"/>
              </a:rPr>
              <a:t>7.Он </a:t>
            </a: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беспокойно спит и по ночам его мучают кошмары?</a:t>
            </a:r>
            <a:endParaRPr kumimoji="0" lang="ru-RU" sz="20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ea typeface="Times New Roman" pitchFamily="18" charset="0"/>
                <a:cs typeface="Times New Roman" pitchFamily="18" charset="0"/>
              </a:rPr>
              <a:t>Начались проблемы с учебой?</a:t>
            </a:r>
            <a:endParaRPr kumimoji="0" lang="ru-RU" sz="2000" b="1" i="0" u="none" strike="noStrike" cap="none" normalizeH="0" baseline="0" dirty="0" smtClean="0">
              <a:ln>
                <a:noFill/>
              </a:ln>
              <a:solidFill>
                <a:srgbClr val="002060"/>
              </a:solidFill>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785794"/>
            <a:ext cx="8286808" cy="6001643"/>
          </a:xfrm>
          <a:prstGeom prst="rect">
            <a:avLst/>
          </a:prstGeom>
        </p:spPr>
        <p:txBody>
          <a:bodyPr wrap="square">
            <a:spAutoFit/>
          </a:bodyPr>
          <a:lstStyle/>
          <a:p>
            <a:r>
              <a:rPr lang="ru-RU" sz="2400" b="1" dirty="0" smtClean="0">
                <a:solidFill>
                  <a:srgbClr val="002060"/>
                </a:solidFill>
              </a:rPr>
              <a:t>Вопросы о вреде и пользе компьютерных игр для детей, это такие вопросы на которых не существует однозначных ответов. Совершенно очевидно одно: все хорошо в меру. Компьютерные игры могут приносить вред, если мальчик сидит за ними целыми днями, не отрываясь ни на что другое, портя свою осанку, зрение и нервную систему. При разумном же подходе, польза от детских компьютерных игр может быть явной: ведь одни игры – это лучший способ расслабиться, другие развивают у детей скорость реакции и логическое мышление.</a:t>
            </a:r>
            <a:r>
              <a:rPr lang="ru-RU" sz="2400" dirty="0" smtClean="0"/>
              <a:t> </a:t>
            </a:r>
            <a:r>
              <a:rPr lang="ru-RU" sz="2400" b="1" dirty="0" smtClean="0">
                <a:solidFill>
                  <a:srgbClr val="002060"/>
                </a:solidFill>
              </a:rPr>
              <a:t>Родителям надо более внимательно относиться к тому, чем занимается их ребенок вообще, и к тому, в какие игры он играет, в частности. </a:t>
            </a:r>
          </a:p>
          <a:p>
            <a:endParaRPr lang="ru-RU" sz="2400" b="1" dirty="0">
              <a:solidFill>
                <a:srgbClr val="002060"/>
              </a:solidFill>
            </a:endParaRPr>
          </a:p>
        </p:txBody>
      </p:sp>
      <p:sp>
        <p:nvSpPr>
          <p:cNvPr id="3" name="TextBox 2"/>
          <p:cNvSpPr txBox="1"/>
          <p:nvPr/>
        </p:nvSpPr>
        <p:spPr>
          <a:xfrm>
            <a:off x="714348" y="214290"/>
            <a:ext cx="3286148" cy="584775"/>
          </a:xfrm>
          <a:prstGeom prst="rect">
            <a:avLst/>
          </a:prstGeom>
          <a:noFill/>
        </p:spPr>
        <p:txBody>
          <a:bodyPr wrap="square" rtlCol="0">
            <a:spAutoFit/>
          </a:bodyPr>
          <a:lstStyle/>
          <a:p>
            <a:r>
              <a:rPr lang="ru-RU" sz="3200" b="1" dirty="0" smtClean="0">
                <a:solidFill>
                  <a:srgbClr val="800000"/>
                </a:solidFill>
              </a:rPr>
              <a:t>Заключения </a:t>
            </a:r>
            <a:endParaRPr lang="ru-RU" sz="3200" b="1" dirty="0">
              <a:solidFill>
                <a:srgbClr val="8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357166"/>
            <a:ext cx="6553200" cy="508000"/>
          </a:xfrm>
        </p:spPr>
        <p:txBody>
          <a:bodyPr/>
          <a:lstStyle/>
          <a:p>
            <a:r>
              <a:rPr lang="ru-RU" sz="4400" b="1" dirty="0" smtClean="0">
                <a:solidFill>
                  <a:srgbClr val="800000"/>
                </a:solidFill>
                <a:latin typeface="Century Gothic" pitchFamily="34" charset="0"/>
                <a:cs typeface="Times New Roman" pitchFamily="18" charset="0"/>
              </a:rPr>
              <a:t>Задачи проекта:</a:t>
            </a:r>
            <a:endParaRPr lang="ru-RU" sz="4400" b="1" dirty="0">
              <a:solidFill>
                <a:srgbClr val="800000"/>
              </a:solidFill>
              <a:latin typeface="Century Gothic" pitchFamily="34" charset="0"/>
              <a:cs typeface="Times New Roman" pitchFamily="18" charset="0"/>
            </a:endParaRPr>
          </a:p>
        </p:txBody>
      </p:sp>
      <p:sp>
        <p:nvSpPr>
          <p:cNvPr id="3" name="Содержимое 2"/>
          <p:cNvSpPr>
            <a:spLocks noGrp="1"/>
          </p:cNvSpPr>
          <p:nvPr>
            <p:ph idx="1"/>
          </p:nvPr>
        </p:nvSpPr>
        <p:spPr>
          <a:xfrm>
            <a:off x="642910" y="1071546"/>
            <a:ext cx="8143878" cy="5572164"/>
          </a:xfrm>
        </p:spPr>
        <p:txBody>
          <a:bodyPr/>
          <a:lstStyle/>
          <a:p>
            <a:pPr lvl="0"/>
            <a:r>
              <a:rPr lang="ru-RU" b="1" dirty="0" smtClean="0">
                <a:solidFill>
                  <a:schemeClr val="accent1">
                    <a:lumMod val="50000"/>
                  </a:schemeClr>
                </a:solidFill>
                <a:latin typeface="Century Gothic" pitchFamily="34" charset="0"/>
              </a:rPr>
              <a:t>Охарактеризовать причины зависимости детей и подростков от компьютерных игр.</a:t>
            </a:r>
          </a:p>
          <a:p>
            <a:pPr lvl="0"/>
            <a:r>
              <a:rPr lang="ru-RU" b="1" dirty="0" smtClean="0">
                <a:solidFill>
                  <a:schemeClr val="accent1">
                    <a:lumMod val="50000"/>
                  </a:schemeClr>
                </a:solidFill>
                <a:latin typeface="Century Gothic" pitchFamily="34" charset="0"/>
              </a:rPr>
              <a:t>Выявить основные подходы к классификации компьютерных игр.</a:t>
            </a:r>
          </a:p>
          <a:p>
            <a:pPr lvl="0"/>
            <a:r>
              <a:rPr lang="ru-RU" b="1" dirty="0" smtClean="0">
                <a:solidFill>
                  <a:schemeClr val="accent1">
                    <a:lumMod val="50000"/>
                  </a:schemeClr>
                </a:solidFill>
                <a:latin typeface="Century Gothic" pitchFamily="34" charset="0"/>
              </a:rPr>
              <a:t>Описать симптомы </a:t>
            </a:r>
            <a:r>
              <a:rPr lang="ru-RU" b="1" dirty="0" smtClean="0">
                <a:solidFill>
                  <a:schemeClr val="accent1">
                    <a:lumMod val="50000"/>
                  </a:schemeClr>
                </a:solidFill>
                <a:latin typeface="Century Gothic" pitchFamily="34" charset="0"/>
              </a:rPr>
              <a:t>психологической </a:t>
            </a:r>
            <a:r>
              <a:rPr lang="ru-RU" b="1" dirty="0" smtClean="0">
                <a:solidFill>
                  <a:schemeClr val="accent1">
                    <a:lumMod val="50000"/>
                  </a:schemeClr>
                </a:solidFill>
                <a:latin typeface="Century Gothic" pitchFamily="34" charset="0"/>
              </a:rPr>
              <a:t>зависимости от компьютерных игр</a:t>
            </a:r>
            <a:r>
              <a:rPr lang="ru-RU" b="1" dirty="0" smtClean="0">
                <a:solidFill>
                  <a:schemeClr val="accent1">
                    <a:lumMod val="50000"/>
                  </a:schemeClr>
                </a:solidFill>
                <a:latin typeface="Century Gothic" pitchFamily="34" charset="0"/>
              </a:rPr>
              <a:t>.</a:t>
            </a:r>
            <a:endParaRPr lang="ru-RU" sz="1200" b="1" dirty="0" smtClean="0">
              <a:solidFill>
                <a:schemeClr val="accent1">
                  <a:lumMod val="50000"/>
                </a:schemeClr>
              </a:solidFill>
              <a:latin typeface="Century Gothic" pitchFamily="34" charset="0"/>
            </a:endParaRPr>
          </a:p>
          <a:p>
            <a:pPr lvl="0"/>
            <a:r>
              <a:rPr lang="ru-RU" b="1" dirty="0" smtClean="0">
                <a:solidFill>
                  <a:schemeClr val="accent1">
                    <a:lumMod val="50000"/>
                  </a:schemeClr>
                </a:solidFill>
                <a:latin typeface="Century Gothic" pitchFamily="34" charset="0"/>
              </a:rPr>
              <a:t>Создать  </a:t>
            </a:r>
            <a:r>
              <a:rPr lang="ru-RU" b="1" dirty="0" smtClean="0">
                <a:solidFill>
                  <a:schemeClr val="accent1">
                    <a:lumMod val="50000"/>
                  </a:schemeClr>
                </a:solidFill>
                <a:latin typeface="Century Gothic" pitchFamily="34" charset="0"/>
              </a:rPr>
              <a:t>рекомендациями для детей и их родителей о том, как, играя на компьютере не принести вред своему здоровью.</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Безымянный.bmp"/>
          <p:cNvPicPr>
            <a:picLocks noChangeAspect="1"/>
          </p:cNvPicPr>
          <p:nvPr/>
        </p:nvPicPr>
        <p:blipFill>
          <a:blip r:embed="rId2"/>
          <a:stretch>
            <a:fillRect/>
          </a:stretch>
        </p:blipFill>
        <p:spPr>
          <a:xfrm>
            <a:off x="3786182" y="3232542"/>
            <a:ext cx="5357818" cy="3625457"/>
          </a:xfrm>
          <a:prstGeom prst="rect">
            <a:avLst/>
          </a:prstGeom>
        </p:spPr>
      </p:pic>
      <p:sp>
        <p:nvSpPr>
          <p:cNvPr id="5" name="TextBox 4"/>
          <p:cNvSpPr txBox="1"/>
          <p:nvPr/>
        </p:nvSpPr>
        <p:spPr>
          <a:xfrm>
            <a:off x="1000100" y="2571744"/>
            <a:ext cx="5500726" cy="369332"/>
          </a:xfrm>
          <a:prstGeom prst="rect">
            <a:avLst/>
          </a:prstGeom>
          <a:noFill/>
        </p:spPr>
        <p:txBody>
          <a:bodyPr wrap="square" rtlCol="0">
            <a:spAutoFit/>
          </a:bodyPr>
          <a:lstStyle/>
          <a:p>
            <a:endParaRPr lang="ru-RU" dirty="0"/>
          </a:p>
        </p:txBody>
      </p:sp>
      <p:sp>
        <p:nvSpPr>
          <p:cNvPr id="1026" name="Rectangle 2"/>
          <p:cNvSpPr>
            <a:spLocks noChangeArrowheads="1"/>
          </p:cNvSpPr>
          <p:nvPr/>
        </p:nvSpPr>
        <p:spPr bwMode="auto">
          <a:xfrm>
            <a:off x="0" y="785794"/>
            <a:ext cx="8215337" cy="37364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indent="-342900" defTabSz="914400" fontAlgn="base" latinLnBrk="0">
              <a:lnSpc>
                <a:spcPct val="100000"/>
              </a:lnSpc>
              <a:spcBef>
                <a:spcPct val="20000"/>
              </a:spcBef>
              <a:spcAft>
                <a:spcPct val="0"/>
              </a:spcAft>
              <a:buClrTx/>
              <a:buSzTx/>
              <a:tabLst/>
            </a:pPr>
            <a:r>
              <a:rPr lang="ru-RU" sz="3200" b="1" dirty="0" smtClean="0">
                <a:solidFill>
                  <a:schemeClr val="accent1">
                    <a:lumMod val="50000"/>
                  </a:schemeClr>
                </a:solidFill>
                <a:latin typeface="Century Gothic" pitchFamily="34" charset="0"/>
              </a:rPr>
              <a:t>Основной гипотезой исследования послужило предположение, что дети и  подростки в современном обществе подвержены  компьютерной зависимости </a:t>
            </a:r>
          </a:p>
          <a:p>
            <a:pPr marL="342900" marR="0" indent="-342900" defTabSz="914400" fontAlgn="base" latinLnBrk="0">
              <a:lnSpc>
                <a:spcPct val="100000"/>
              </a:lnSpc>
              <a:spcBef>
                <a:spcPct val="20000"/>
              </a:spcBef>
              <a:spcAft>
                <a:spcPct val="0"/>
              </a:spcAft>
              <a:buClrTx/>
              <a:buSzTx/>
              <a:tabLst/>
            </a:pPr>
            <a:r>
              <a:rPr lang="ru-RU" sz="3200" b="1" dirty="0" smtClean="0">
                <a:solidFill>
                  <a:schemeClr val="accent1">
                    <a:lumMod val="50000"/>
                  </a:schemeClr>
                </a:solidFill>
                <a:latin typeface="Century Gothic" pitchFamily="34" charset="0"/>
              </a:rPr>
              <a:t>   от компьютерных</a:t>
            </a:r>
          </a:p>
          <a:p>
            <a:pPr marL="342900" marR="0" indent="-342900" defTabSz="914400" fontAlgn="base" latinLnBrk="0">
              <a:lnSpc>
                <a:spcPct val="100000"/>
              </a:lnSpc>
              <a:spcBef>
                <a:spcPct val="20000"/>
              </a:spcBef>
              <a:spcAft>
                <a:spcPct val="0"/>
              </a:spcAft>
              <a:buClrTx/>
              <a:buSzTx/>
              <a:tabLst/>
            </a:pPr>
            <a:r>
              <a:rPr lang="ru-RU" sz="3200" b="1" dirty="0" smtClean="0">
                <a:solidFill>
                  <a:schemeClr val="accent1">
                    <a:lumMod val="50000"/>
                  </a:schemeClr>
                </a:solidFill>
                <a:latin typeface="Century Gothic" pitchFamily="34" charset="0"/>
              </a:rPr>
              <a:t>   игр.</a:t>
            </a:r>
          </a:p>
        </p:txBody>
      </p:sp>
      <p:sp>
        <p:nvSpPr>
          <p:cNvPr id="9" name="Заголовок 1"/>
          <p:cNvSpPr>
            <a:spLocks noGrp="1"/>
          </p:cNvSpPr>
          <p:nvPr>
            <p:ph type="title"/>
          </p:nvPr>
        </p:nvSpPr>
        <p:spPr>
          <a:xfrm>
            <a:off x="785786" y="142852"/>
            <a:ext cx="6553200" cy="508000"/>
          </a:xfrm>
        </p:spPr>
        <p:txBody>
          <a:bodyPr/>
          <a:lstStyle/>
          <a:p>
            <a:r>
              <a:rPr lang="ru-RU" sz="4000" b="1" dirty="0" smtClean="0">
                <a:solidFill>
                  <a:srgbClr val="800000"/>
                </a:solidFill>
                <a:latin typeface="Century Gothic" pitchFamily="34" charset="0"/>
                <a:cs typeface="Times New Roman" pitchFamily="18" charset="0"/>
              </a:rPr>
              <a:t>Гипотеза проекта:</a:t>
            </a:r>
            <a:endParaRPr lang="ru-RU" sz="4000" b="1" dirty="0">
              <a:solidFill>
                <a:srgbClr val="800000"/>
              </a:solidFill>
              <a:latin typeface="Century Gothic"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285728"/>
            <a:ext cx="8429684" cy="2308324"/>
          </a:xfrm>
          <a:prstGeom prst="rect">
            <a:avLst/>
          </a:prstGeom>
          <a:noFill/>
        </p:spPr>
        <p:txBody>
          <a:bodyPr wrap="square" rtlCol="0">
            <a:spAutoFit/>
          </a:bodyPr>
          <a:lstStyle/>
          <a:p>
            <a:r>
              <a:rPr lang="ru-RU" sz="2400" b="1" dirty="0" smtClean="0">
                <a:solidFill>
                  <a:srgbClr val="002060"/>
                </a:solidFill>
              </a:rPr>
              <a:t>В современном мире с появлением компьютеров появились новые игры - компьютерные, которые сразу же нашли массу поклонников. С совершенствованием компьютеров совершенствовались и игры, привлекая все больше и больше людей.</a:t>
            </a:r>
            <a:endParaRPr lang="ru-RU" sz="2400" b="1" dirty="0">
              <a:solidFill>
                <a:srgbClr val="002060"/>
              </a:solidFill>
            </a:endParaRPr>
          </a:p>
        </p:txBody>
      </p:sp>
      <p:pic>
        <p:nvPicPr>
          <p:cNvPr id="3" name="Picture 5" descr="Картинка 89 из 450">
            <a:hlinkClick r:id="rId2"/>
          </p:cNvPr>
          <p:cNvPicPr>
            <a:picLocks noChangeAspect="1" noChangeArrowheads="1"/>
          </p:cNvPicPr>
          <p:nvPr/>
        </p:nvPicPr>
        <p:blipFill>
          <a:blip r:embed="rId3"/>
          <a:srcRect/>
          <a:stretch>
            <a:fillRect/>
          </a:stretch>
        </p:blipFill>
        <p:spPr bwMode="auto">
          <a:xfrm>
            <a:off x="5143504" y="2285992"/>
            <a:ext cx="3741739" cy="2800410"/>
          </a:xfrm>
          <a:prstGeom prst="rect">
            <a:avLst/>
          </a:prstGeom>
          <a:noFill/>
          <a:ln w="9525">
            <a:noFill/>
            <a:miter lim="800000"/>
            <a:headEnd/>
            <a:tailEnd/>
          </a:ln>
        </p:spPr>
      </p:pic>
      <p:pic>
        <p:nvPicPr>
          <p:cNvPr id="5" name="Рисунок 4" descr="1270540410_2-kompjuternye-igry.jpg"/>
          <p:cNvPicPr>
            <a:picLocks noChangeAspect="1"/>
          </p:cNvPicPr>
          <p:nvPr/>
        </p:nvPicPr>
        <p:blipFill>
          <a:blip r:embed="rId4"/>
          <a:stretch>
            <a:fillRect/>
          </a:stretch>
        </p:blipFill>
        <p:spPr>
          <a:xfrm>
            <a:off x="571472" y="2714620"/>
            <a:ext cx="4418079" cy="372885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6" descr="547281449.jpg"/>
          <p:cNvPicPr>
            <a:picLocks noChangeAspect="1"/>
          </p:cNvPicPr>
          <p:nvPr/>
        </p:nvPicPr>
        <p:blipFill>
          <a:blip r:embed="rId2"/>
          <a:srcRect/>
          <a:stretch>
            <a:fillRect/>
          </a:stretch>
        </p:blipFill>
        <p:spPr>
          <a:xfrm>
            <a:off x="5072066" y="3857628"/>
            <a:ext cx="3794278" cy="2846384"/>
          </a:xfrm>
          <a:prstGeom prst="rect">
            <a:avLst/>
          </a:prstGeom>
        </p:spPr>
      </p:pic>
      <p:pic>
        <p:nvPicPr>
          <p:cNvPr id="3" name="Рисунок 2" descr="2_1.jpg"/>
          <p:cNvPicPr>
            <a:picLocks noChangeAspect="1"/>
          </p:cNvPicPr>
          <p:nvPr/>
        </p:nvPicPr>
        <p:blipFill>
          <a:blip r:embed="rId3"/>
          <a:stretch>
            <a:fillRect/>
          </a:stretch>
        </p:blipFill>
        <p:spPr>
          <a:xfrm>
            <a:off x="500034" y="3071810"/>
            <a:ext cx="4119570" cy="3089678"/>
          </a:xfrm>
          <a:prstGeom prst="rect">
            <a:avLst/>
          </a:prstGeom>
        </p:spPr>
      </p:pic>
      <p:sp>
        <p:nvSpPr>
          <p:cNvPr id="4" name="TextBox 3"/>
          <p:cNvSpPr txBox="1"/>
          <p:nvPr/>
        </p:nvSpPr>
        <p:spPr>
          <a:xfrm>
            <a:off x="285720" y="0"/>
            <a:ext cx="8715436" cy="923330"/>
          </a:xfrm>
          <a:prstGeom prst="rect">
            <a:avLst/>
          </a:prstGeom>
          <a:noFill/>
        </p:spPr>
        <p:txBody>
          <a:bodyPr wrap="square" rtlCol="0">
            <a:spAutoFit/>
          </a:bodyPr>
          <a:lstStyle/>
          <a:p>
            <a:r>
              <a:rPr lang="ru-RU" sz="3600" b="1" dirty="0" smtClean="0">
                <a:solidFill>
                  <a:srgbClr val="800000"/>
                </a:solidFill>
                <a:ea typeface="+mj-ea"/>
                <a:cs typeface="Times New Roman" pitchFamily="18" charset="0"/>
              </a:rPr>
              <a:t>Классификация компьютерных игр</a:t>
            </a:r>
          </a:p>
          <a:p>
            <a:endParaRPr lang="ru-RU" dirty="0"/>
          </a:p>
        </p:txBody>
      </p:sp>
      <p:sp>
        <p:nvSpPr>
          <p:cNvPr id="1025" name="Rectangle 1"/>
          <p:cNvSpPr>
            <a:spLocks noChangeArrowheads="1"/>
          </p:cNvSpPr>
          <p:nvPr/>
        </p:nvSpPr>
        <p:spPr bwMode="auto">
          <a:xfrm>
            <a:off x="357158" y="642918"/>
            <a:ext cx="864399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ru-RU" sz="3200" b="1" i="0" u="sng" strike="noStrike" cap="none" normalizeH="0" baseline="0" dirty="0" err="1" smtClean="0">
                <a:ln>
                  <a:noFill/>
                </a:ln>
                <a:solidFill>
                  <a:srgbClr val="002060"/>
                </a:solidFill>
                <a:effectLst/>
                <a:ea typeface="Calibri" pitchFamily="34" charset="0"/>
                <a:cs typeface="Times New Roman" pitchFamily="18" charset="0"/>
              </a:rPr>
              <a:t>Экшен</a:t>
            </a:r>
            <a:r>
              <a:rPr kumimoji="0" lang="ru-RU" sz="3200" b="1" i="0" u="sng" strike="noStrike" cap="none" normalizeH="0" baseline="0" dirty="0" smtClean="0">
                <a:ln>
                  <a:noFill/>
                </a:ln>
                <a:solidFill>
                  <a:srgbClr val="002060"/>
                </a:solidFill>
                <a:effectLst/>
                <a:ea typeface="Calibri" pitchFamily="34" charset="0"/>
                <a:cs typeface="Times New Roman" pitchFamily="18" charset="0"/>
              </a:rPr>
              <a:t> </a:t>
            </a:r>
            <a:r>
              <a:rPr kumimoji="0" lang="ru-RU" sz="2400" b="1" i="0" u="none" strike="noStrike" cap="none" normalizeH="0" baseline="0" dirty="0" smtClean="0">
                <a:ln>
                  <a:noFill/>
                </a:ln>
                <a:solidFill>
                  <a:srgbClr val="002060"/>
                </a:solidFill>
                <a:effectLst/>
                <a:ea typeface="Calibri" pitchFamily="34" charset="0"/>
                <a:cs typeface="Times New Roman" pitchFamily="18" charset="0"/>
              </a:rPr>
              <a:t>- </a:t>
            </a:r>
            <a:r>
              <a:rPr kumimoji="0" lang="ru-RU" sz="2400" b="1" i="0" u="none" strike="noStrike" cap="none" normalizeH="0" baseline="0" dirty="0" smtClean="0">
                <a:ln>
                  <a:noFill/>
                </a:ln>
                <a:solidFill>
                  <a:srgbClr val="002060"/>
                </a:solidFill>
                <a:effectLst/>
                <a:ea typeface="Times New Roman" pitchFamily="18" charset="0"/>
                <a:cs typeface="Times New Roman" pitchFamily="18" charset="0"/>
              </a:rPr>
              <a:t>«</a:t>
            </a:r>
            <a:r>
              <a:rPr kumimoji="0" lang="ru-RU" sz="2400" b="1" i="0" u="none" strike="noStrike" cap="none" normalizeH="0" baseline="0" dirty="0" err="1" smtClean="0">
                <a:ln>
                  <a:noFill/>
                </a:ln>
                <a:solidFill>
                  <a:srgbClr val="002060"/>
                </a:solidFill>
                <a:effectLst/>
                <a:ea typeface="Times New Roman" pitchFamily="18" charset="0"/>
                <a:cs typeface="Times New Roman" pitchFamily="18" charset="0"/>
              </a:rPr>
              <a:t>бродилки-стрелялки</a:t>
            </a:r>
            <a:r>
              <a:rPr kumimoji="0" lang="ru-RU" sz="2400" b="1" i="0" u="none" strike="noStrike" cap="none" normalizeH="0" baseline="0" dirty="0" smtClean="0">
                <a:ln>
                  <a:noFill/>
                </a:ln>
                <a:solidFill>
                  <a:srgbClr val="002060"/>
                </a:solidFill>
                <a:effectLst/>
                <a:ea typeface="Times New Roman" pitchFamily="18" charset="0"/>
                <a:cs typeface="Times New Roman" pitchFamily="18" charset="0"/>
              </a:rPr>
              <a:t>»</a:t>
            </a:r>
            <a:r>
              <a:rPr kumimoji="0" lang="ru-RU" sz="2400" b="1" i="0" u="none" strike="noStrike" cap="none" normalizeH="0" baseline="0" dirty="0" smtClean="0">
                <a:ln>
                  <a:noFill/>
                </a:ln>
                <a:solidFill>
                  <a:srgbClr val="002060"/>
                </a:solidFill>
                <a:effectLst/>
                <a:ea typeface="Calibri" pitchFamily="34" charset="0"/>
                <a:cs typeface="Times New Roman" pitchFamily="18" charset="0"/>
              </a:rPr>
              <a:t> Это динамические игры, от них очень тяжело оторваться ввиду их безостановочного сюжета. Смысл их заключается в том, чтобы как можно быстрее и больше убить или взорвать. В этих игрушках кровь льётся вёдрами, а информационной начинки практически никакой</a:t>
            </a:r>
            <a:r>
              <a:rPr kumimoji="0" lang="ru-RU" sz="2400"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  </a:t>
            </a:r>
          </a:p>
          <a:p>
            <a:pPr fontAlgn="base">
              <a:spcBef>
                <a:spcPct val="0"/>
              </a:spcBef>
              <a:spcAft>
                <a:spcPct val="0"/>
              </a:spcAft>
            </a:pPr>
            <a:r>
              <a:rPr lang="ru-RU" sz="2400" b="1" dirty="0" smtClean="0">
                <a:solidFill>
                  <a:srgbClr val="002060"/>
                </a:solidFill>
                <a:latin typeface="Calibri" pitchFamily="34" charset="0"/>
                <a:ea typeface="Calibri" pitchFamily="34" charset="0"/>
                <a:cs typeface="Times New Roman" pitchFamily="18" charset="0"/>
              </a:rPr>
              <a:t>                                                             </a:t>
            </a:r>
            <a:r>
              <a:rPr kumimoji="0" lang="ru-RU" sz="2400"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     </a:t>
            </a:r>
            <a:r>
              <a:rPr lang="ru-RU" sz="2000" dirty="0" smtClean="0">
                <a:solidFill>
                  <a:srgbClr val="800000"/>
                </a:solidFill>
              </a:rPr>
              <a:t>Самой вредной считается </a:t>
            </a:r>
          </a:p>
          <a:p>
            <a:pPr fontAlgn="base">
              <a:spcBef>
                <a:spcPct val="0"/>
              </a:spcBef>
              <a:spcAft>
                <a:spcPct val="0"/>
              </a:spcAft>
            </a:pPr>
            <a:r>
              <a:rPr lang="ru-RU" sz="2000" dirty="0" smtClean="0">
                <a:solidFill>
                  <a:srgbClr val="800000"/>
                </a:solidFill>
              </a:rPr>
              <a:t>                                                                    </a:t>
            </a:r>
            <a:r>
              <a:rPr lang="ru-RU" sz="2400" b="1" dirty="0" smtClean="0">
                <a:solidFill>
                  <a:srgbClr val="800000"/>
                </a:solidFill>
              </a:rPr>
              <a:t>«</a:t>
            </a:r>
            <a:r>
              <a:rPr lang="ru-RU" sz="2400" b="1" dirty="0" err="1" smtClean="0">
                <a:solidFill>
                  <a:srgbClr val="800000"/>
                </a:solidFill>
              </a:rPr>
              <a:t>Counter-Strike</a:t>
            </a:r>
            <a:r>
              <a:rPr lang="ru-RU" sz="2400" b="1" dirty="0" smtClean="0">
                <a:solidFill>
                  <a:srgbClr val="800000"/>
                </a:solidFill>
              </a:rPr>
              <a:t>».</a:t>
            </a:r>
          </a:p>
          <a:p>
            <a:pPr marL="0" marR="0" lvl="0" indent="0"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lumMod val="50000"/>
                </a:schemeClr>
              </a:solidFill>
              <a:effectLst/>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8215370" cy="3046988"/>
          </a:xfrm>
          <a:prstGeom prst="rect">
            <a:avLst/>
          </a:prstGeom>
        </p:spPr>
        <p:txBody>
          <a:bodyPr wrap="square">
            <a:spAutoFit/>
          </a:bodyPr>
          <a:lstStyle/>
          <a:p>
            <a:r>
              <a:rPr lang="ru-RU" sz="2400" b="1" u="sng" dirty="0" smtClean="0">
                <a:solidFill>
                  <a:srgbClr val="002060"/>
                </a:solidFill>
              </a:rPr>
              <a:t>Стратегии</a:t>
            </a:r>
            <a:r>
              <a:rPr lang="ru-RU" b="1" dirty="0" smtClean="0">
                <a:solidFill>
                  <a:srgbClr val="002060"/>
                </a:solidFill>
              </a:rPr>
              <a:t>  - </a:t>
            </a:r>
            <a:r>
              <a:rPr lang="ru-RU" sz="2400" b="1" dirty="0" smtClean="0">
                <a:solidFill>
                  <a:srgbClr val="002060"/>
                </a:solidFill>
              </a:rPr>
              <a:t>еще один класс компьютерных игр. Эти виды игрушек признаны большинством не только не вредными, но даже полезными! Характер их предусматривает проблему, которая должна решаться не за счёт быстрого и точного нажатия клавиш, а за счёт выбора верной стратегии и тактики ведения действий, то есть самого настоящего интеллекта, мозгов игрока.</a:t>
            </a:r>
            <a:endParaRPr lang="ru-RU" sz="2400" b="1" dirty="0">
              <a:solidFill>
                <a:srgbClr val="002060"/>
              </a:solidFill>
            </a:endParaRPr>
          </a:p>
        </p:txBody>
      </p:sp>
      <p:pic>
        <p:nvPicPr>
          <p:cNvPr id="3" name="Рисунок 2" descr="0007rz5r.jpg"/>
          <p:cNvPicPr>
            <a:picLocks noChangeAspect="1"/>
          </p:cNvPicPr>
          <p:nvPr/>
        </p:nvPicPr>
        <p:blipFill>
          <a:blip r:embed="rId2"/>
          <a:stretch>
            <a:fillRect/>
          </a:stretch>
        </p:blipFill>
        <p:spPr>
          <a:xfrm>
            <a:off x="4429124" y="3714752"/>
            <a:ext cx="3929090" cy="2945221"/>
          </a:xfrm>
          <a:prstGeom prst="rect">
            <a:avLst/>
          </a:prstGeom>
        </p:spPr>
      </p:pic>
      <p:pic>
        <p:nvPicPr>
          <p:cNvPr id="4" name="Рисунок 3" descr="3_civ4_city.jpg"/>
          <p:cNvPicPr>
            <a:picLocks noChangeAspect="1"/>
          </p:cNvPicPr>
          <p:nvPr/>
        </p:nvPicPr>
        <p:blipFill>
          <a:blip r:embed="rId3"/>
          <a:stretch>
            <a:fillRect/>
          </a:stretch>
        </p:blipFill>
        <p:spPr>
          <a:xfrm>
            <a:off x="500034" y="3286124"/>
            <a:ext cx="4143384" cy="310753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571472" y="142852"/>
            <a:ext cx="8143932"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sng" strike="noStrike" cap="none" normalizeH="0" baseline="0" dirty="0" smtClean="0">
                <a:ln>
                  <a:noFill/>
                </a:ln>
                <a:solidFill>
                  <a:srgbClr val="002060"/>
                </a:solidFill>
                <a:effectLst/>
                <a:ea typeface="Calibri" pitchFamily="34" charset="0"/>
                <a:cs typeface="Times New Roman" pitchFamily="18" charset="0"/>
              </a:rPr>
              <a:t>Спортивные</a:t>
            </a:r>
            <a:r>
              <a:rPr kumimoji="0" lang="ru-RU" sz="2400" b="1" i="0" u="none" strike="noStrike" cap="none" normalizeH="0" baseline="0" dirty="0" smtClean="0">
                <a:ln>
                  <a:noFill/>
                </a:ln>
                <a:solidFill>
                  <a:srgbClr val="002060"/>
                </a:solidFill>
                <a:effectLst/>
                <a:ea typeface="Calibri" pitchFamily="34" charset="0"/>
                <a:cs typeface="Times New Roman" pitchFamily="18" charset="0"/>
              </a:rPr>
              <a:t> </a:t>
            </a:r>
            <a:r>
              <a:rPr kumimoji="0" lang="ru-RU" sz="2800" b="1" i="0" u="none" strike="noStrike" cap="none" normalizeH="0" baseline="0" dirty="0" smtClean="0">
                <a:ln>
                  <a:noFill/>
                </a:ln>
                <a:solidFill>
                  <a:srgbClr val="002060"/>
                </a:solidFill>
                <a:effectLst/>
                <a:ea typeface="Calibri" pitchFamily="34" charset="0"/>
                <a:cs typeface="Times New Roman" pitchFamily="18" charset="0"/>
              </a:rPr>
              <a:t>игры. К ним же относятся «гонки». Эти игры по психическому воздействию примерно нейтральны – вреда не приносят, но и пользы от них тоже никакой, только напрасная трата времени.</a:t>
            </a:r>
            <a:endParaRPr kumimoji="0" lang="ru-RU" sz="2800" b="1" i="0" u="none" strike="noStrike" cap="none" normalizeH="0" baseline="0" dirty="0" smtClean="0">
              <a:ln>
                <a:noFill/>
              </a:ln>
              <a:solidFill>
                <a:srgbClr val="002060"/>
              </a:solidFill>
              <a:effectLst/>
            </a:endParaRPr>
          </a:p>
        </p:txBody>
      </p:sp>
      <p:pic>
        <p:nvPicPr>
          <p:cNvPr id="3" name="Picture 13" descr="1midmad2_b"/>
          <p:cNvPicPr>
            <a:picLocks noChangeAspect="1" noChangeArrowheads="1"/>
          </p:cNvPicPr>
          <p:nvPr/>
        </p:nvPicPr>
        <p:blipFill>
          <a:blip r:embed="rId2"/>
          <a:srcRect/>
          <a:stretch>
            <a:fillRect/>
          </a:stretch>
        </p:blipFill>
        <p:spPr bwMode="auto">
          <a:xfrm>
            <a:off x="428596" y="3071810"/>
            <a:ext cx="4189217" cy="3143272"/>
          </a:xfrm>
          <a:prstGeom prst="rect">
            <a:avLst/>
          </a:prstGeom>
          <a:noFill/>
          <a:ln w="9525">
            <a:noFill/>
            <a:miter lim="800000"/>
            <a:headEnd/>
            <a:tailEnd/>
          </a:ln>
        </p:spPr>
      </p:pic>
      <p:pic>
        <p:nvPicPr>
          <p:cNvPr id="5" name="Рисунок 4" descr="pro_soccer_cup_2002_6.jpg"/>
          <p:cNvPicPr>
            <a:picLocks noChangeAspect="1"/>
          </p:cNvPicPr>
          <p:nvPr/>
        </p:nvPicPr>
        <p:blipFill>
          <a:blip r:embed="rId3"/>
          <a:stretch>
            <a:fillRect/>
          </a:stretch>
        </p:blipFill>
        <p:spPr>
          <a:xfrm>
            <a:off x="4143372" y="2571744"/>
            <a:ext cx="4500594" cy="337544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new_5"/>
          <p:cNvPicPr>
            <a:picLocks noChangeAspect="1" noChangeArrowheads="1"/>
          </p:cNvPicPr>
          <p:nvPr/>
        </p:nvPicPr>
        <p:blipFill>
          <a:blip r:embed="rId2"/>
          <a:srcRect/>
          <a:stretch>
            <a:fillRect/>
          </a:stretch>
        </p:blipFill>
        <p:spPr bwMode="auto">
          <a:xfrm>
            <a:off x="5286380" y="2143116"/>
            <a:ext cx="3732222" cy="2799167"/>
          </a:xfrm>
          <a:prstGeom prst="rect">
            <a:avLst/>
          </a:prstGeom>
          <a:noFill/>
          <a:ln w="9525">
            <a:noFill/>
            <a:miter lim="800000"/>
            <a:headEnd/>
            <a:tailEnd/>
          </a:ln>
        </p:spPr>
      </p:pic>
      <p:pic>
        <p:nvPicPr>
          <p:cNvPr id="4" name="Picture 10" descr="3c61aaecf54910967c4310050d9a"/>
          <p:cNvPicPr>
            <a:picLocks noChangeAspect="1" noChangeArrowheads="1"/>
          </p:cNvPicPr>
          <p:nvPr/>
        </p:nvPicPr>
        <p:blipFill>
          <a:blip r:embed="rId3"/>
          <a:srcRect/>
          <a:stretch>
            <a:fillRect/>
          </a:stretch>
        </p:blipFill>
        <p:spPr bwMode="auto">
          <a:xfrm>
            <a:off x="142844" y="2428868"/>
            <a:ext cx="3500462" cy="3482254"/>
          </a:xfrm>
          <a:prstGeom prst="rect">
            <a:avLst/>
          </a:prstGeom>
          <a:noFill/>
          <a:ln w="9525">
            <a:noFill/>
            <a:miter lim="800000"/>
            <a:headEnd/>
            <a:tailEnd/>
          </a:ln>
        </p:spPr>
      </p:pic>
      <p:pic>
        <p:nvPicPr>
          <p:cNvPr id="3" name="Picture 12" descr="11"/>
          <p:cNvPicPr>
            <a:picLocks noChangeAspect="1" noChangeArrowheads="1"/>
          </p:cNvPicPr>
          <p:nvPr/>
        </p:nvPicPr>
        <p:blipFill>
          <a:blip r:embed="rId4"/>
          <a:srcRect/>
          <a:stretch>
            <a:fillRect/>
          </a:stretch>
        </p:blipFill>
        <p:spPr bwMode="auto">
          <a:xfrm>
            <a:off x="3143240" y="4000504"/>
            <a:ext cx="3665544" cy="2606704"/>
          </a:xfrm>
          <a:prstGeom prst="rect">
            <a:avLst/>
          </a:prstGeom>
          <a:noFill/>
          <a:ln w="9525">
            <a:noFill/>
            <a:miter lim="800000"/>
            <a:headEnd/>
            <a:tailEnd/>
          </a:ln>
        </p:spPr>
      </p:pic>
      <p:sp>
        <p:nvSpPr>
          <p:cNvPr id="5" name="Прямоугольник 4"/>
          <p:cNvSpPr/>
          <p:nvPr/>
        </p:nvSpPr>
        <p:spPr>
          <a:xfrm>
            <a:off x="214282" y="214290"/>
            <a:ext cx="8715436" cy="2123658"/>
          </a:xfrm>
          <a:prstGeom prst="rect">
            <a:avLst/>
          </a:prstGeom>
        </p:spPr>
        <p:txBody>
          <a:bodyPr wrap="square">
            <a:spAutoFit/>
          </a:bodyPr>
          <a:lstStyle/>
          <a:p>
            <a:r>
              <a:rPr lang="ru-RU" sz="3200" b="1" u="sng" dirty="0" smtClean="0">
                <a:solidFill>
                  <a:srgbClr val="002060"/>
                </a:solidFill>
              </a:rPr>
              <a:t>Логические</a:t>
            </a:r>
            <a:r>
              <a:rPr lang="ru-RU" sz="3200" b="1" dirty="0" smtClean="0">
                <a:solidFill>
                  <a:srgbClr val="002060"/>
                </a:solidFill>
              </a:rPr>
              <a:t>.</a:t>
            </a:r>
            <a:r>
              <a:rPr lang="ru-RU" sz="2000" b="1" dirty="0" smtClean="0">
                <a:solidFill>
                  <a:srgbClr val="002060"/>
                </a:solidFill>
              </a:rPr>
              <a:t> Полезность логических игр в том, что они развивают навыки логического мышления. Чаще всего такая игра представляет собой одну задачу или набор нескольких головоломок, которые необходимо решить. Типичными представителями этого жанра являются разнообразные задачи на перестановку фигур или составление рисунка.</a:t>
            </a:r>
            <a:endParaRPr lang="ru-RU" sz="2000" b="1" dirty="0">
              <a:solidFill>
                <a:srgbClr val="00206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500034" y="214290"/>
            <a:ext cx="821537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rgbClr val="800000"/>
                </a:solidFill>
                <a:effectLst/>
                <a:ea typeface="Calibri" pitchFamily="34" charset="0"/>
                <a:cs typeface="Times New Roman" pitchFamily="18" charset="0"/>
              </a:rPr>
              <a:t>К</a:t>
            </a:r>
            <a:r>
              <a:rPr kumimoji="0" lang="ru-RU" sz="3600" b="1" i="0" u="none" strike="noStrike" cap="none" normalizeH="0" baseline="0" dirty="0" smtClean="0" bmk="">
                <a:ln>
                  <a:noFill/>
                </a:ln>
                <a:solidFill>
                  <a:srgbClr val="800000"/>
                </a:solidFill>
                <a:effectLst/>
                <a:ea typeface="Calibri" pitchFamily="34" charset="0"/>
                <a:cs typeface="Times New Roman" pitchFamily="18" charset="0"/>
              </a:rPr>
              <a:t>омпьютерная игра – это хорошо или плохо?</a:t>
            </a:r>
            <a:endParaRPr kumimoji="0" lang="ru-RU" sz="3600" b="1" i="1" u="none" strike="noStrike" cap="none" normalizeH="0" baseline="0" dirty="0" smtClean="0">
              <a:ln>
                <a:noFill/>
              </a:ln>
              <a:solidFill>
                <a:srgbClr val="800000"/>
              </a:solidFill>
              <a:effectLst/>
              <a:ea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3" name="Прямоугольник 2"/>
          <p:cNvSpPr/>
          <p:nvPr/>
        </p:nvSpPr>
        <p:spPr>
          <a:xfrm>
            <a:off x="357158" y="1285861"/>
            <a:ext cx="5214974" cy="5632311"/>
          </a:xfrm>
          <a:prstGeom prst="rect">
            <a:avLst/>
          </a:prstGeom>
        </p:spPr>
        <p:txBody>
          <a:bodyPr wrap="square">
            <a:spAutoFit/>
          </a:bodyPr>
          <a:lstStyle/>
          <a:p>
            <a:r>
              <a:rPr lang="ru-RU" sz="2400" b="1" dirty="0" smtClean="0">
                <a:solidFill>
                  <a:srgbClr val="002060"/>
                </a:solidFill>
                <a:cs typeface="Times New Roman" pitchFamily="18" charset="0"/>
              </a:rPr>
              <a:t>Если использовать компьютерные игры в разумных пределах и не в ущерб другим сторонам жизни ребенка, то они могут принести положительный результат. Вместе с тем, ребенок, который всем остальным развлечениям и увлечениям предпочитает </a:t>
            </a:r>
            <a:endParaRPr lang="ru-RU" sz="2400" b="1" dirty="0" smtClean="0">
              <a:solidFill>
                <a:srgbClr val="002060"/>
              </a:solidFill>
              <a:cs typeface="Times New Roman" pitchFamily="18" charset="0"/>
            </a:endParaRPr>
          </a:p>
          <a:p>
            <a:r>
              <a:rPr lang="ru-RU" sz="2400" b="1" dirty="0" smtClean="0">
                <a:solidFill>
                  <a:srgbClr val="002060"/>
                </a:solidFill>
                <a:cs typeface="Times New Roman" pitchFamily="18" charset="0"/>
              </a:rPr>
              <a:t>лишь </a:t>
            </a:r>
            <a:r>
              <a:rPr lang="ru-RU" sz="2400" b="1" dirty="0" smtClean="0">
                <a:solidFill>
                  <a:srgbClr val="002060"/>
                </a:solidFill>
                <a:cs typeface="Times New Roman" pitchFamily="18" charset="0"/>
              </a:rPr>
              <a:t>компьютерные игры, </a:t>
            </a:r>
            <a:endParaRPr lang="ru-RU" sz="2400" b="1" dirty="0" smtClean="0">
              <a:solidFill>
                <a:srgbClr val="002060"/>
              </a:solidFill>
              <a:cs typeface="Times New Roman" pitchFamily="18" charset="0"/>
            </a:endParaRPr>
          </a:p>
          <a:p>
            <a:r>
              <a:rPr lang="ru-RU" sz="2400" b="1" dirty="0" smtClean="0">
                <a:solidFill>
                  <a:srgbClr val="002060"/>
                </a:solidFill>
                <a:cs typeface="Times New Roman" pitchFamily="18" charset="0"/>
              </a:rPr>
              <a:t>пусть </a:t>
            </a:r>
            <a:r>
              <a:rPr lang="ru-RU" sz="2400" b="1" dirty="0" smtClean="0">
                <a:solidFill>
                  <a:srgbClr val="002060"/>
                </a:solidFill>
                <a:cs typeface="Times New Roman" pitchFamily="18" charset="0"/>
              </a:rPr>
              <a:t>даже </a:t>
            </a:r>
            <a:r>
              <a:rPr lang="ru-RU" sz="2400" b="1" dirty="0" smtClean="0">
                <a:solidFill>
                  <a:srgbClr val="002060"/>
                </a:solidFill>
                <a:cs typeface="Times New Roman" pitchFamily="18" charset="0"/>
              </a:rPr>
              <a:t>и развивающие</a:t>
            </a:r>
            <a:r>
              <a:rPr lang="ru-RU" sz="2400" b="1" dirty="0" smtClean="0">
                <a:solidFill>
                  <a:srgbClr val="002060"/>
                </a:solidFill>
                <a:cs typeface="Times New Roman" pitchFamily="18" charset="0"/>
              </a:rPr>
              <a:t>, подвергается риску возникновения многих серьезных проблем. </a:t>
            </a:r>
            <a:endParaRPr lang="ru-RU" sz="2400" b="1" dirty="0">
              <a:solidFill>
                <a:srgbClr val="002060"/>
              </a:solidFill>
              <a:cs typeface="Times New Roman" pitchFamily="18" charset="0"/>
            </a:endParaRPr>
          </a:p>
        </p:txBody>
      </p:sp>
      <p:pic>
        <p:nvPicPr>
          <p:cNvPr id="4" name="Рисунок 3" descr="1.bmp"/>
          <p:cNvPicPr>
            <a:picLocks noChangeAspect="1"/>
          </p:cNvPicPr>
          <p:nvPr/>
        </p:nvPicPr>
        <p:blipFill>
          <a:blip r:embed="rId2"/>
          <a:stretch>
            <a:fillRect/>
          </a:stretch>
        </p:blipFill>
        <p:spPr>
          <a:xfrm>
            <a:off x="5715008" y="1285859"/>
            <a:ext cx="3143252" cy="4693923"/>
          </a:xfrm>
          <a:prstGeom prst="rect">
            <a:avLst/>
          </a:prstGeom>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Тема7">
  <a:themeElements>
    <a:clrScheme name="00001 4">
      <a:dk1>
        <a:srgbClr val="4D4D4D"/>
      </a:dk1>
      <a:lt1>
        <a:srgbClr val="FFFFFF"/>
      </a:lt1>
      <a:dk2>
        <a:srgbClr val="4D4D4D"/>
      </a:dk2>
      <a:lt2>
        <a:srgbClr val="6600CC"/>
      </a:lt2>
      <a:accent1>
        <a:srgbClr val="51358C"/>
      </a:accent1>
      <a:accent2>
        <a:srgbClr val="FF5050"/>
      </a:accent2>
      <a:accent3>
        <a:srgbClr val="FFFFFF"/>
      </a:accent3>
      <a:accent4>
        <a:srgbClr val="404040"/>
      </a:accent4>
      <a:accent5>
        <a:srgbClr val="B3AEC5"/>
      </a:accent5>
      <a:accent6>
        <a:srgbClr val="E74848"/>
      </a:accent6>
      <a:hlink>
        <a:srgbClr val="CCCCFF"/>
      </a:hlink>
      <a:folHlink>
        <a:srgbClr val="DDDDDD"/>
      </a:folHlink>
    </a:clrScheme>
    <a:fontScheme name="00001">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0001 1">
        <a:dk1>
          <a:srgbClr val="4D4D4D"/>
        </a:dk1>
        <a:lt1>
          <a:srgbClr val="FFFFFF"/>
        </a:lt1>
        <a:dk2>
          <a:srgbClr val="4D4D4D"/>
        </a:dk2>
        <a:lt2>
          <a:srgbClr val="000000"/>
        </a:lt2>
        <a:accent1>
          <a:srgbClr val="0066CC"/>
        </a:accent1>
        <a:accent2>
          <a:srgbClr val="3399FF"/>
        </a:accent2>
        <a:accent3>
          <a:srgbClr val="FFFFFF"/>
        </a:accent3>
        <a:accent4>
          <a:srgbClr val="404040"/>
        </a:accent4>
        <a:accent5>
          <a:srgbClr val="AAB8E2"/>
        </a:accent5>
        <a:accent6>
          <a:srgbClr val="2D8AE7"/>
        </a:accent6>
        <a:hlink>
          <a:srgbClr val="CC99FF"/>
        </a:hlink>
        <a:folHlink>
          <a:srgbClr val="CCECFF"/>
        </a:folHlink>
      </a:clrScheme>
      <a:clrMap bg1="lt1" tx1="dk1" bg2="lt2" tx2="dk2" accent1="accent1" accent2="accent2" accent3="accent3" accent4="accent4" accent5="accent5" accent6="accent6" hlink="hlink" folHlink="folHlink"/>
    </a:extraClrScheme>
    <a:extraClrScheme>
      <a:clrScheme name="00001 2">
        <a:dk1>
          <a:srgbClr val="4D4D4D"/>
        </a:dk1>
        <a:lt1>
          <a:srgbClr val="FFFFFF"/>
        </a:lt1>
        <a:dk2>
          <a:srgbClr val="4D4D4D"/>
        </a:dk2>
        <a:lt2>
          <a:srgbClr val="000000"/>
        </a:lt2>
        <a:accent1>
          <a:srgbClr val="6666FF"/>
        </a:accent1>
        <a:accent2>
          <a:srgbClr val="6699FF"/>
        </a:accent2>
        <a:accent3>
          <a:srgbClr val="FFFFFF"/>
        </a:accent3>
        <a:accent4>
          <a:srgbClr val="404040"/>
        </a:accent4>
        <a:accent5>
          <a:srgbClr val="B8B8FF"/>
        </a:accent5>
        <a:accent6>
          <a:srgbClr val="5C8AE7"/>
        </a:accent6>
        <a:hlink>
          <a:srgbClr val="9999FF"/>
        </a:hlink>
        <a:folHlink>
          <a:srgbClr val="DDDDDD"/>
        </a:folHlink>
      </a:clrScheme>
      <a:clrMap bg1="lt1" tx1="dk1" bg2="lt2" tx2="dk2" accent1="accent1" accent2="accent2" accent3="accent3" accent4="accent4" accent5="accent5" accent6="accent6" hlink="hlink" folHlink="folHlink"/>
    </a:extraClrScheme>
    <a:extraClrScheme>
      <a:clrScheme name="00001 3">
        <a:dk1>
          <a:srgbClr val="4D4D4D"/>
        </a:dk1>
        <a:lt1>
          <a:srgbClr val="FFFFFF"/>
        </a:lt1>
        <a:dk2>
          <a:srgbClr val="4D4D4D"/>
        </a:dk2>
        <a:lt2>
          <a:srgbClr val="000000"/>
        </a:lt2>
        <a:accent1>
          <a:srgbClr val="6600CC"/>
        </a:accent1>
        <a:accent2>
          <a:srgbClr val="FF5050"/>
        </a:accent2>
        <a:accent3>
          <a:srgbClr val="FFFFFF"/>
        </a:accent3>
        <a:accent4>
          <a:srgbClr val="404040"/>
        </a:accent4>
        <a:accent5>
          <a:srgbClr val="B8AAE2"/>
        </a:accent5>
        <a:accent6>
          <a:srgbClr val="E74848"/>
        </a:accent6>
        <a:hlink>
          <a:srgbClr val="CC99FF"/>
        </a:hlink>
        <a:folHlink>
          <a:srgbClr val="DDDDDD"/>
        </a:folHlink>
      </a:clrScheme>
      <a:clrMap bg1="lt1" tx1="dk1" bg2="lt2" tx2="dk2" accent1="accent1" accent2="accent2" accent3="accent3" accent4="accent4" accent5="accent5" accent6="accent6" hlink="hlink" folHlink="folHlink"/>
    </a:extraClrScheme>
    <a:extraClrScheme>
      <a:clrScheme name="00001 4">
        <a:dk1>
          <a:srgbClr val="4D4D4D"/>
        </a:dk1>
        <a:lt1>
          <a:srgbClr val="FFFFFF"/>
        </a:lt1>
        <a:dk2>
          <a:srgbClr val="4D4D4D"/>
        </a:dk2>
        <a:lt2>
          <a:srgbClr val="6600CC"/>
        </a:lt2>
        <a:accent1>
          <a:srgbClr val="51358C"/>
        </a:accent1>
        <a:accent2>
          <a:srgbClr val="FF5050"/>
        </a:accent2>
        <a:accent3>
          <a:srgbClr val="FFFFFF"/>
        </a:accent3>
        <a:accent4>
          <a:srgbClr val="404040"/>
        </a:accent4>
        <a:accent5>
          <a:srgbClr val="B3AEC5"/>
        </a:accent5>
        <a:accent6>
          <a:srgbClr val="E74848"/>
        </a:accent6>
        <a:hlink>
          <a:srgbClr val="CCCCF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Яркая">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386</TotalTime>
  <Words>795</Words>
  <Application>Microsoft Office PowerPoint</Application>
  <PresentationFormat>Экран (4:3)</PresentationFormat>
  <Paragraphs>65</Paragraphs>
  <Slides>17</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17</vt:i4>
      </vt:variant>
    </vt:vector>
  </HeadingPairs>
  <TitlesOfParts>
    <vt:vector size="19" baseType="lpstr">
      <vt:lpstr>Тема7</vt:lpstr>
      <vt:lpstr>Яркая</vt:lpstr>
      <vt:lpstr>Слайд 1</vt:lpstr>
      <vt:lpstr>Задачи проекта:</vt:lpstr>
      <vt:lpstr>Гипотеза проекта:</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dom</dc:creator>
  <cp:lastModifiedBy>dom</cp:lastModifiedBy>
  <cp:revision>50</cp:revision>
  <dcterms:created xsi:type="dcterms:W3CDTF">2011-01-31T09:10:54Z</dcterms:created>
  <dcterms:modified xsi:type="dcterms:W3CDTF">2011-02-15T13:35:25Z</dcterms:modified>
</cp:coreProperties>
</file>