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8456" autoAdjust="0"/>
  </p:normalViewPr>
  <p:slideViewPr>
    <p:cSldViewPr>
      <p:cViewPr varScale="1">
        <p:scale>
          <a:sx n="71" d="100"/>
          <a:sy n="71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AAE88-F28A-41FD-8E79-95CFE800715C}" type="doc">
      <dgm:prSet loTypeId="urn:microsoft.com/office/officeart/2008/layout/RadialCluster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9F23ADA-C883-45F7-8134-3ED25E9DDC97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И . п.</a:t>
          </a:r>
          <a:endParaRPr lang="ru-RU" dirty="0">
            <a:solidFill>
              <a:srgbClr val="FF0000"/>
            </a:solidFill>
          </a:endParaRPr>
        </a:p>
      </dgm:t>
    </dgm:pt>
    <dgm:pt modelId="{DC8BFB29-C2D1-4675-91D1-728C0E76DABD}" type="parTrans" cxnId="{D90704AD-34E7-4597-8CA7-A9ADE4DEADCD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D1C86026-2BE6-453C-BEFB-3024E0D7D47C}" type="sibTrans" cxnId="{D90704AD-34E7-4597-8CA7-A9ADE4DEADCD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8D29AAC6-0397-43AF-AD88-6CD6232A511A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FF0000"/>
              </a:solidFill>
            </a:rPr>
            <a:t>Положения</a:t>
          </a:r>
        </a:p>
        <a:p>
          <a:r>
            <a:rPr lang="ru-RU" sz="1400" dirty="0" smtClean="0">
              <a:solidFill>
                <a:srgbClr val="FF0000"/>
              </a:solidFill>
            </a:rPr>
            <a:t>лежа</a:t>
          </a:r>
          <a:endParaRPr lang="ru-RU" sz="1400" dirty="0">
            <a:solidFill>
              <a:srgbClr val="FF0000"/>
            </a:solidFill>
          </a:endParaRPr>
        </a:p>
      </dgm:t>
    </dgm:pt>
    <dgm:pt modelId="{154E470A-E136-473D-8071-E29CA972F667}" type="parTrans" cxnId="{0A62B014-0C86-409E-BFF9-BB48F598CE39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23D7CBA3-7C58-493E-9968-630CEE231D0E}" type="sibTrans" cxnId="{0A62B014-0C86-409E-BFF9-BB48F598CE39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0E8F9668-0E29-4A1A-99E5-7761CCA63D21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FF0000"/>
              </a:solidFill>
            </a:rPr>
            <a:t>приседы</a:t>
          </a:r>
          <a:endParaRPr lang="ru-RU" sz="1200" dirty="0">
            <a:solidFill>
              <a:srgbClr val="FF0000"/>
            </a:solidFill>
          </a:endParaRPr>
        </a:p>
      </dgm:t>
    </dgm:pt>
    <dgm:pt modelId="{4D9D6C00-1AA1-4443-9B52-A2085CE95DE7}" type="parTrans" cxnId="{1417A46B-8848-4B11-A51F-C126E52B0C92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4A50D553-AC5D-4E21-8164-AA057047925B}" type="sibTrans" cxnId="{1417A46B-8848-4B11-A51F-C126E52B0C92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2D580908-6616-4DF8-B956-C0F425BCC8B7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FF0000"/>
              </a:solidFill>
            </a:rPr>
            <a:t>седы</a:t>
          </a:r>
          <a:endParaRPr lang="ru-RU" sz="1600" dirty="0">
            <a:solidFill>
              <a:srgbClr val="FF0000"/>
            </a:solidFill>
          </a:endParaRPr>
        </a:p>
      </dgm:t>
    </dgm:pt>
    <dgm:pt modelId="{78994003-6E8A-4D22-A44A-F7E65494FEFF}" type="parTrans" cxnId="{62CE4DA3-B1B2-44E3-9360-513198721A88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7BE3DB8F-6386-4EC6-BD4C-A8769A1CBFBE}" type="sibTrans" cxnId="{62CE4DA3-B1B2-44E3-9360-513198721A88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F4188039-5BDB-41D1-967B-F5913BE9AD07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наклоны</a:t>
          </a:r>
          <a:endParaRPr lang="ru-RU" dirty="0">
            <a:solidFill>
              <a:srgbClr val="FF0000"/>
            </a:solidFill>
          </a:endParaRPr>
        </a:p>
      </dgm:t>
    </dgm:pt>
    <dgm:pt modelId="{ED4D402A-C007-407A-B5DE-1A91D608969D}" type="parTrans" cxnId="{88C8C1F0-5DB9-47AD-8889-CA6609B1B494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29FB581F-F4E5-4DC9-9C81-802E10719D02}" type="sibTrans" cxnId="{88C8C1F0-5DB9-47AD-8889-CA6609B1B494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005D89BA-1DB4-4F1D-9BF2-A235B7B50EE1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упоры</a:t>
          </a:r>
          <a:endParaRPr lang="ru-RU" dirty="0">
            <a:solidFill>
              <a:srgbClr val="FF0000"/>
            </a:solidFill>
          </a:endParaRPr>
        </a:p>
      </dgm:t>
    </dgm:pt>
    <dgm:pt modelId="{B069FB6C-3577-4C87-A872-896CB7259DD0}" type="parTrans" cxnId="{4CB51DC4-C9D6-440D-B9F1-95E0A708C106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4444956F-5770-4B5F-87F7-C7CD69CBBC28}" type="sibTrans" cxnId="{4CB51DC4-C9D6-440D-B9F1-95E0A708C106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FF76FEC3-083B-4DEB-90AC-0EADB934CDAC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выпады</a:t>
          </a:r>
          <a:endParaRPr lang="ru-RU" dirty="0">
            <a:solidFill>
              <a:srgbClr val="FF0000"/>
            </a:solidFill>
          </a:endParaRPr>
        </a:p>
      </dgm:t>
    </dgm:pt>
    <dgm:pt modelId="{911108DA-9447-4970-9311-6E0BD7A5A3AB}" type="parTrans" cxnId="{C032E525-EE56-49C5-9846-CC39E3018DC6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91227044-06D4-498F-A8EB-4641CDBC0050}" type="sibTrans" cxnId="{C032E525-EE56-49C5-9846-CC39E3018DC6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AEFD80B8-514F-4AA7-985B-770AE7723967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стойки</a:t>
          </a:r>
          <a:endParaRPr lang="ru-RU" dirty="0">
            <a:solidFill>
              <a:srgbClr val="FF0000"/>
            </a:solidFill>
          </a:endParaRPr>
        </a:p>
      </dgm:t>
    </dgm:pt>
    <dgm:pt modelId="{13ACCF47-E70C-4DEE-9982-DD4D5FB37396}" type="parTrans" cxnId="{D81DD1CD-F728-4709-A9E5-2E85FC2E14BB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11801B9B-5C52-44FC-9651-57544D582F4C}" type="sibTrans" cxnId="{D81DD1CD-F728-4709-A9E5-2E85FC2E14BB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8374DC9-B3ED-4E5C-8CE5-73C85D18EC2E}" type="pres">
      <dgm:prSet presAssocID="{693AAE88-F28A-41FD-8E79-95CFE800715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67265B1-1FF1-4026-9CD5-94415CF13877}" type="pres">
      <dgm:prSet presAssocID="{99F23ADA-C883-45F7-8134-3ED25E9DDC97}" presName="singleCycle" presStyleCnt="0"/>
      <dgm:spPr/>
    </dgm:pt>
    <dgm:pt modelId="{6079FD44-F41A-4CC6-AFAB-BE9A71D652AA}" type="pres">
      <dgm:prSet presAssocID="{99F23ADA-C883-45F7-8134-3ED25E9DDC97}" presName="singleCenter" presStyleLbl="node1" presStyleIdx="0" presStyleCnt="8" custLinFactNeighborX="1892" custLinFactNeighborY="1341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BF5AE81-7E57-409A-90D7-C3458BBA7A83}" type="pres">
      <dgm:prSet presAssocID="{154E470A-E136-473D-8071-E29CA972F667}" presName="Name56" presStyleLbl="parChTrans1D2" presStyleIdx="0" presStyleCnt="7"/>
      <dgm:spPr/>
      <dgm:t>
        <a:bodyPr/>
        <a:lstStyle/>
        <a:p>
          <a:endParaRPr lang="ru-RU"/>
        </a:p>
      </dgm:t>
    </dgm:pt>
    <dgm:pt modelId="{3302BB58-1160-4C2E-ABA8-846FD6747EAA}" type="pres">
      <dgm:prSet presAssocID="{8D29AAC6-0397-43AF-AD88-6CD6232A511A}" presName="text0" presStyleLbl="node1" presStyleIdx="1" presStyleCnt="8" custScaleX="165563" custRadScaleRad="107405" custRadScaleInc="161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9F30A5-E5CC-4EF7-ACE7-1D4938D2D696}" type="pres">
      <dgm:prSet presAssocID="{4D9D6C00-1AA1-4443-9B52-A2085CE95DE7}" presName="Name56" presStyleLbl="parChTrans1D2" presStyleIdx="1" presStyleCnt="7"/>
      <dgm:spPr/>
      <dgm:t>
        <a:bodyPr/>
        <a:lstStyle/>
        <a:p>
          <a:endParaRPr lang="ru-RU"/>
        </a:p>
      </dgm:t>
    </dgm:pt>
    <dgm:pt modelId="{7F8F8687-BE8D-41A8-8234-8A773A7623FE}" type="pres">
      <dgm:prSet presAssocID="{0E8F9668-0E29-4A1A-99E5-7761CCA63D21}" presName="text0" presStyleLbl="node1" presStyleIdx="2" presStyleCnt="8" custScaleX="100001" custRadScaleRad="112657" custRadScaleInc="-23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C435C8-864C-4ACC-A48F-A672B7D44448}" type="pres">
      <dgm:prSet presAssocID="{78994003-6E8A-4D22-A44A-F7E65494FEFF}" presName="Name56" presStyleLbl="parChTrans1D2" presStyleIdx="2" presStyleCnt="7"/>
      <dgm:spPr/>
      <dgm:t>
        <a:bodyPr/>
        <a:lstStyle/>
        <a:p>
          <a:endParaRPr lang="ru-RU"/>
        </a:p>
      </dgm:t>
    </dgm:pt>
    <dgm:pt modelId="{21A23016-727B-498F-B46F-D3BF258617E7}" type="pres">
      <dgm:prSet presAssocID="{2D580908-6616-4DF8-B956-C0F425BCC8B7}" presName="text0" presStyleLbl="node1" presStyleIdx="3" presStyleCnt="8" custRadScaleRad="105948" custRadScaleInc="-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68248B-1CEC-49B2-8C01-5213E81A1C05}" type="pres">
      <dgm:prSet presAssocID="{ED4D402A-C007-407A-B5DE-1A91D608969D}" presName="Name56" presStyleLbl="parChTrans1D2" presStyleIdx="3" presStyleCnt="7"/>
      <dgm:spPr/>
      <dgm:t>
        <a:bodyPr/>
        <a:lstStyle/>
        <a:p>
          <a:endParaRPr lang="ru-RU"/>
        </a:p>
      </dgm:t>
    </dgm:pt>
    <dgm:pt modelId="{37E074A0-435E-4A6F-8AEA-6ACFB7491820}" type="pres">
      <dgm:prSet presAssocID="{F4188039-5BDB-41D1-967B-F5913BE9AD07}" presName="text0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134BC-D183-4ED8-B0E9-15B2F4EDEB27}" type="pres">
      <dgm:prSet presAssocID="{B069FB6C-3577-4C87-A872-896CB7259DD0}" presName="Name56" presStyleLbl="parChTrans1D2" presStyleIdx="4" presStyleCnt="7"/>
      <dgm:spPr/>
      <dgm:t>
        <a:bodyPr/>
        <a:lstStyle/>
        <a:p>
          <a:endParaRPr lang="ru-RU"/>
        </a:p>
      </dgm:t>
    </dgm:pt>
    <dgm:pt modelId="{3A457897-A177-4C7C-BF33-BAAA0CADAFDC}" type="pres">
      <dgm:prSet presAssocID="{005D89BA-1DB4-4F1D-9BF2-A235B7B50EE1}" presName="text0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C1AC72-46D0-4B5B-9EA7-EA6BA45DD6BA}" type="pres">
      <dgm:prSet presAssocID="{911108DA-9447-4970-9311-6E0BD7A5A3AB}" presName="Name56" presStyleLbl="parChTrans1D2" presStyleIdx="5" presStyleCnt="7"/>
      <dgm:spPr/>
      <dgm:t>
        <a:bodyPr/>
        <a:lstStyle/>
        <a:p>
          <a:endParaRPr lang="ru-RU"/>
        </a:p>
      </dgm:t>
    </dgm:pt>
    <dgm:pt modelId="{FAB2FC6C-0A7A-431C-ADD7-18782B9AD199}" type="pres">
      <dgm:prSet presAssocID="{FF76FEC3-083B-4DEB-90AC-0EADB934CDAC}" presName="text0" presStyleLbl="node1" presStyleIdx="6" presStyleCnt="8" custRadScaleRad="99450" custRadScaleInc="-23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6908F-E526-4D94-8384-5BE6C7BE9FCB}" type="pres">
      <dgm:prSet presAssocID="{13ACCF47-E70C-4DEE-9982-DD4D5FB37396}" presName="Name56" presStyleLbl="parChTrans1D2" presStyleIdx="6" presStyleCnt="7"/>
      <dgm:spPr/>
      <dgm:t>
        <a:bodyPr/>
        <a:lstStyle/>
        <a:p>
          <a:endParaRPr lang="ru-RU"/>
        </a:p>
      </dgm:t>
    </dgm:pt>
    <dgm:pt modelId="{0F40CE97-8B0E-405B-A824-950802C1C527}" type="pres">
      <dgm:prSet presAssocID="{AEFD80B8-514F-4AA7-985B-770AE7723967}" presName="text0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1DD1CD-F728-4709-A9E5-2E85FC2E14BB}" srcId="{99F23ADA-C883-45F7-8134-3ED25E9DDC97}" destId="{AEFD80B8-514F-4AA7-985B-770AE7723967}" srcOrd="6" destOrd="0" parTransId="{13ACCF47-E70C-4DEE-9982-DD4D5FB37396}" sibTransId="{11801B9B-5C52-44FC-9651-57544D582F4C}"/>
    <dgm:cxn modelId="{44CD1C70-0C41-4ED5-8753-64977A74BCD4}" type="presOf" srcId="{0E8F9668-0E29-4A1A-99E5-7761CCA63D21}" destId="{7F8F8687-BE8D-41A8-8234-8A773A7623FE}" srcOrd="0" destOrd="0" presId="urn:microsoft.com/office/officeart/2008/layout/RadialCluster"/>
    <dgm:cxn modelId="{0C51BBB5-242F-4676-BE9E-304C033CAF0D}" type="presOf" srcId="{8D29AAC6-0397-43AF-AD88-6CD6232A511A}" destId="{3302BB58-1160-4C2E-ABA8-846FD6747EAA}" srcOrd="0" destOrd="0" presId="urn:microsoft.com/office/officeart/2008/layout/RadialCluster"/>
    <dgm:cxn modelId="{DF5CF8B4-F26B-4EDA-89B2-4559390BF510}" type="presOf" srcId="{693AAE88-F28A-41FD-8E79-95CFE800715C}" destId="{E8374DC9-B3ED-4E5C-8CE5-73C85D18EC2E}" srcOrd="0" destOrd="0" presId="urn:microsoft.com/office/officeart/2008/layout/RadialCluster"/>
    <dgm:cxn modelId="{D7383A45-1B50-4448-A56E-4F78F419FF60}" type="presOf" srcId="{4D9D6C00-1AA1-4443-9B52-A2085CE95DE7}" destId="{7D9F30A5-E5CC-4EF7-ACE7-1D4938D2D696}" srcOrd="0" destOrd="0" presId="urn:microsoft.com/office/officeart/2008/layout/RadialCluster"/>
    <dgm:cxn modelId="{57F48573-4A33-4EDD-BBA4-A203E9089272}" type="presOf" srcId="{13ACCF47-E70C-4DEE-9982-DD4D5FB37396}" destId="{D0D6908F-E526-4D94-8384-5BE6C7BE9FCB}" srcOrd="0" destOrd="0" presId="urn:microsoft.com/office/officeart/2008/layout/RadialCluster"/>
    <dgm:cxn modelId="{0A62B014-0C86-409E-BFF9-BB48F598CE39}" srcId="{99F23ADA-C883-45F7-8134-3ED25E9DDC97}" destId="{8D29AAC6-0397-43AF-AD88-6CD6232A511A}" srcOrd="0" destOrd="0" parTransId="{154E470A-E136-473D-8071-E29CA972F667}" sibTransId="{23D7CBA3-7C58-493E-9968-630CEE231D0E}"/>
    <dgm:cxn modelId="{40733901-CAAF-409F-8347-35AA00D9B383}" type="presOf" srcId="{FF76FEC3-083B-4DEB-90AC-0EADB934CDAC}" destId="{FAB2FC6C-0A7A-431C-ADD7-18782B9AD199}" srcOrd="0" destOrd="0" presId="urn:microsoft.com/office/officeart/2008/layout/RadialCluster"/>
    <dgm:cxn modelId="{A1C391E6-AB84-4AD4-ADB3-E6B6847F0964}" type="presOf" srcId="{B069FB6C-3577-4C87-A872-896CB7259DD0}" destId="{EF8134BC-D183-4ED8-B0E9-15B2F4EDEB27}" srcOrd="0" destOrd="0" presId="urn:microsoft.com/office/officeart/2008/layout/RadialCluster"/>
    <dgm:cxn modelId="{62CE4DA3-B1B2-44E3-9360-513198721A88}" srcId="{99F23ADA-C883-45F7-8134-3ED25E9DDC97}" destId="{2D580908-6616-4DF8-B956-C0F425BCC8B7}" srcOrd="2" destOrd="0" parTransId="{78994003-6E8A-4D22-A44A-F7E65494FEFF}" sibTransId="{7BE3DB8F-6386-4EC6-BD4C-A8769A1CBFBE}"/>
    <dgm:cxn modelId="{37B2FFE8-1FC3-4162-A120-2438B05D10F3}" type="presOf" srcId="{911108DA-9447-4970-9311-6E0BD7A5A3AB}" destId="{90C1AC72-46D0-4B5B-9EA7-EA6BA45DD6BA}" srcOrd="0" destOrd="0" presId="urn:microsoft.com/office/officeart/2008/layout/RadialCluster"/>
    <dgm:cxn modelId="{1417A46B-8848-4B11-A51F-C126E52B0C92}" srcId="{99F23ADA-C883-45F7-8134-3ED25E9DDC97}" destId="{0E8F9668-0E29-4A1A-99E5-7761CCA63D21}" srcOrd="1" destOrd="0" parTransId="{4D9D6C00-1AA1-4443-9B52-A2085CE95DE7}" sibTransId="{4A50D553-AC5D-4E21-8164-AA057047925B}"/>
    <dgm:cxn modelId="{0D34A5B5-B180-4C46-AEBE-32ABC09BC067}" type="presOf" srcId="{005D89BA-1DB4-4F1D-9BF2-A235B7B50EE1}" destId="{3A457897-A177-4C7C-BF33-BAAA0CADAFDC}" srcOrd="0" destOrd="0" presId="urn:microsoft.com/office/officeart/2008/layout/RadialCluster"/>
    <dgm:cxn modelId="{52C0FF80-4D79-476C-B3EC-482AB0F75C83}" type="presOf" srcId="{2D580908-6616-4DF8-B956-C0F425BCC8B7}" destId="{21A23016-727B-498F-B46F-D3BF258617E7}" srcOrd="0" destOrd="0" presId="urn:microsoft.com/office/officeart/2008/layout/RadialCluster"/>
    <dgm:cxn modelId="{C032E525-EE56-49C5-9846-CC39E3018DC6}" srcId="{99F23ADA-C883-45F7-8134-3ED25E9DDC97}" destId="{FF76FEC3-083B-4DEB-90AC-0EADB934CDAC}" srcOrd="5" destOrd="0" parTransId="{911108DA-9447-4970-9311-6E0BD7A5A3AB}" sibTransId="{91227044-06D4-498F-A8EB-4641CDBC0050}"/>
    <dgm:cxn modelId="{B6C130FE-03D7-4BA4-A2CE-1B37B8AD392B}" type="presOf" srcId="{99F23ADA-C883-45F7-8134-3ED25E9DDC97}" destId="{6079FD44-F41A-4CC6-AFAB-BE9A71D652AA}" srcOrd="0" destOrd="0" presId="urn:microsoft.com/office/officeart/2008/layout/RadialCluster"/>
    <dgm:cxn modelId="{7CA27544-CA51-4070-A6F2-928BF60FD9DA}" type="presOf" srcId="{AEFD80B8-514F-4AA7-985B-770AE7723967}" destId="{0F40CE97-8B0E-405B-A824-950802C1C527}" srcOrd="0" destOrd="0" presId="urn:microsoft.com/office/officeart/2008/layout/RadialCluster"/>
    <dgm:cxn modelId="{E09BF18E-6A18-4D71-BA91-12718C817186}" type="presOf" srcId="{F4188039-5BDB-41D1-967B-F5913BE9AD07}" destId="{37E074A0-435E-4A6F-8AEA-6ACFB7491820}" srcOrd="0" destOrd="0" presId="urn:microsoft.com/office/officeart/2008/layout/RadialCluster"/>
    <dgm:cxn modelId="{3C04A7C7-3EB8-4BFC-9846-D5F2ED9415E5}" type="presOf" srcId="{154E470A-E136-473D-8071-E29CA972F667}" destId="{0BF5AE81-7E57-409A-90D7-C3458BBA7A83}" srcOrd="0" destOrd="0" presId="urn:microsoft.com/office/officeart/2008/layout/RadialCluster"/>
    <dgm:cxn modelId="{5B9A1FFA-2854-4FC5-A409-43ECECCAC890}" type="presOf" srcId="{78994003-6E8A-4D22-A44A-F7E65494FEFF}" destId="{45C435C8-864C-4ACC-A48F-A672B7D44448}" srcOrd="0" destOrd="0" presId="urn:microsoft.com/office/officeart/2008/layout/RadialCluster"/>
    <dgm:cxn modelId="{88C8C1F0-5DB9-47AD-8889-CA6609B1B494}" srcId="{99F23ADA-C883-45F7-8134-3ED25E9DDC97}" destId="{F4188039-5BDB-41D1-967B-F5913BE9AD07}" srcOrd="3" destOrd="0" parTransId="{ED4D402A-C007-407A-B5DE-1A91D608969D}" sibTransId="{29FB581F-F4E5-4DC9-9C81-802E10719D02}"/>
    <dgm:cxn modelId="{34070B4A-20D7-4545-B178-4B7FA3698A70}" type="presOf" srcId="{ED4D402A-C007-407A-B5DE-1A91D608969D}" destId="{3068248B-1CEC-49B2-8C01-5213E81A1C05}" srcOrd="0" destOrd="0" presId="urn:microsoft.com/office/officeart/2008/layout/RadialCluster"/>
    <dgm:cxn modelId="{D90704AD-34E7-4597-8CA7-A9ADE4DEADCD}" srcId="{693AAE88-F28A-41FD-8E79-95CFE800715C}" destId="{99F23ADA-C883-45F7-8134-3ED25E9DDC97}" srcOrd="0" destOrd="0" parTransId="{DC8BFB29-C2D1-4675-91D1-728C0E76DABD}" sibTransId="{D1C86026-2BE6-453C-BEFB-3024E0D7D47C}"/>
    <dgm:cxn modelId="{4CB51DC4-C9D6-440D-B9F1-95E0A708C106}" srcId="{99F23ADA-C883-45F7-8134-3ED25E9DDC97}" destId="{005D89BA-1DB4-4F1D-9BF2-A235B7B50EE1}" srcOrd="4" destOrd="0" parTransId="{B069FB6C-3577-4C87-A872-896CB7259DD0}" sibTransId="{4444956F-5770-4B5F-87F7-C7CD69CBBC28}"/>
    <dgm:cxn modelId="{F2D6F6EC-6CF4-4D76-AD6A-8F5009555232}" type="presParOf" srcId="{E8374DC9-B3ED-4E5C-8CE5-73C85D18EC2E}" destId="{767265B1-1FF1-4026-9CD5-94415CF13877}" srcOrd="0" destOrd="0" presId="urn:microsoft.com/office/officeart/2008/layout/RadialCluster"/>
    <dgm:cxn modelId="{CABCC379-6002-49AE-8384-218F4CB59814}" type="presParOf" srcId="{767265B1-1FF1-4026-9CD5-94415CF13877}" destId="{6079FD44-F41A-4CC6-AFAB-BE9A71D652AA}" srcOrd="0" destOrd="0" presId="urn:microsoft.com/office/officeart/2008/layout/RadialCluster"/>
    <dgm:cxn modelId="{4849E1DD-D96A-4EAB-854C-A040582B807D}" type="presParOf" srcId="{767265B1-1FF1-4026-9CD5-94415CF13877}" destId="{0BF5AE81-7E57-409A-90D7-C3458BBA7A83}" srcOrd="1" destOrd="0" presId="urn:microsoft.com/office/officeart/2008/layout/RadialCluster"/>
    <dgm:cxn modelId="{C87DF1B3-D834-475E-B7E5-218FD41E6DF4}" type="presParOf" srcId="{767265B1-1FF1-4026-9CD5-94415CF13877}" destId="{3302BB58-1160-4C2E-ABA8-846FD6747EAA}" srcOrd="2" destOrd="0" presId="urn:microsoft.com/office/officeart/2008/layout/RadialCluster"/>
    <dgm:cxn modelId="{0C5BEFD2-D163-4D45-A251-6E64DD7ECA62}" type="presParOf" srcId="{767265B1-1FF1-4026-9CD5-94415CF13877}" destId="{7D9F30A5-E5CC-4EF7-ACE7-1D4938D2D696}" srcOrd="3" destOrd="0" presId="urn:microsoft.com/office/officeart/2008/layout/RadialCluster"/>
    <dgm:cxn modelId="{8714B139-2AF7-4468-A86E-C2267E3112F0}" type="presParOf" srcId="{767265B1-1FF1-4026-9CD5-94415CF13877}" destId="{7F8F8687-BE8D-41A8-8234-8A773A7623FE}" srcOrd="4" destOrd="0" presId="urn:microsoft.com/office/officeart/2008/layout/RadialCluster"/>
    <dgm:cxn modelId="{187FF1AA-8C66-4DEF-A505-0E3A4B9345A7}" type="presParOf" srcId="{767265B1-1FF1-4026-9CD5-94415CF13877}" destId="{45C435C8-864C-4ACC-A48F-A672B7D44448}" srcOrd="5" destOrd="0" presId="urn:microsoft.com/office/officeart/2008/layout/RadialCluster"/>
    <dgm:cxn modelId="{336E309A-3D5A-40C1-A806-6D0F317FB331}" type="presParOf" srcId="{767265B1-1FF1-4026-9CD5-94415CF13877}" destId="{21A23016-727B-498F-B46F-D3BF258617E7}" srcOrd="6" destOrd="0" presId="urn:microsoft.com/office/officeart/2008/layout/RadialCluster"/>
    <dgm:cxn modelId="{3C0DE270-D9BB-44D6-95DC-D94E28F05D86}" type="presParOf" srcId="{767265B1-1FF1-4026-9CD5-94415CF13877}" destId="{3068248B-1CEC-49B2-8C01-5213E81A1C05}" srcOrd="7" destOrd="0" presId="urn:microsoft.com/office/officeart/2008/layout/RadialCluster"/>
    <dgm:cxn modelId="{EEE5C230-DA59-4A45-947D-F1832017AEB1}" type="presParOf" srcId="{767265B1-1FF1-4026-9CD5-94415CF13877}" destId="{37E074A0-435E-4A6F-8AEA-6ACFB7491820}" srcOrd="8" destOrd="0" presId="urn:microsoft.com/office/officeart/2008/layout/RadialCluster"/>
    <dgm:cxn modelId="{F4D76933-E7FD-49F4-A780-72E5B06F1E91}" type="presParOf" srcId="{767265B1-1FF1-4026-9CD5-94415CF13877}" destId="{EF8134BC-D183-4ED8-B0E9-15B2F4EDEB27}" srcOrd="9" destOrd="0" presId="urn:microsoft.com/office/officeart/2008/layout/RadialCluster"/>
    <dgm:cxn modelId="{DCD0B1F9-C34E-4C00-A0BC-A55A88BAC09B}" type="presParOf" srcId="{767265B1-1FF1-4026-9CD5-94415CF13877}" destId="{3A457897-A177-4C7C-BF33-BAAA0CADAFDC}" srcOrd="10" destOrd="0" presId="urn:microsoft.com/office/officeart/2008/layout/RadialCluster"/>
    <dgm:cxn modelId="{787EF377-AC6E-47CF-B180-5A5ACFC547AA}" type="presParOf" srcId="{767265B1-1FF1-4026-9CD5-94415CF13877}" destId="{90C1AC72-46D0-4B5B-9EA7-EA6BA45DD6BA}" srcOrd="11" destOrd="0" presId="urn:microsoft.com/office/officeart/2008/layout/RadialCluster"/>
    <dgm:cxn modelId="{62D7DA23-F55C-4040-AC46-59065BD4957B}" type="presParOf" srcId="{767265B1-1FF1-4026-9CD5-94415CF13877}" destId="{FAB2FC6C-0A7A-431C-ADD7-18782B9AD199}" srcOrd="12" destOrd="0" presId="urn:microsoft.com/office/officeart/2008/layout/RadialCluster"/>
    <dgm:cxn modelId="{61AB9C3B-15C9-4D19-8632-F4CB71447DD2}" type="presParOf" srcId="{767265B1-1FF1-4026-9CD5-94415CF13877}" destId="{D0D6908F-E526-4D94-8384-5BE6C7BE9FCB}" srcOrd="13" destOrd="0" presId="urn:microsoft.com/office/officeart/2008/layout/RadialCluster"/>
    <dgm:cxn modelId="{949B10DC-B0EF-4A00-80AE-04208836F604}" type="presParOf" srcId="{767265B1-1FF1-4026-9CD5-94415CF13877}" destId="{0F40CE97-8B0E-405B-A824-950802C1C527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9FD44-F41A-4CC6-AFAB-BE9A71D652AA}">
      <dsp:nvSpPr>
        <dsp:cNvPr id="0" name=""/>
        <dsp:cNvSpPr/>
      </dsp:nvSpPr>
      <dsp:spPr>
        <a:xfrm>
          <a:off x="3196393" y="1440173"/>
          <a:ext cx="1133184" cy="113318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FF0000"/>
              </a:solidFill>
            </a:rPr>
            <a:t>И . п.</a:t>
          </a:r>
          <a:endParaRPr lang="ru-RU" sz="3100" kern="1200" dirty="0">
            <a:solidFill>
              <a:srgbClr val="FF0000"/>
            </a:solidFill>
          </a:endParaRPr>
        </a:p>
      </dsp:txBody>
      <dsp:txXfrm>
        <a:off x="3251710" y="1495490"/>
        <a:ext cx="1022550" cy="1022550"/>
      </dsp:txXfrm>
    </dsp:sp>
    <dsp:sp modelId="{0BF5AE81-7E57-409A-90D7-C3458BBA7A83}">
      <dsp:nvSpPr>
        <dsp:cNvPr id="0" name=""/>
        <dsp:cNvSpPr/>
      </dsp:nvSpPr>
      <dsp:spPr>
        <a:xfrm rot="16330766">
          <a:off x="3456789" y="1099703"/>
          <a:ext cx="6814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81432" y="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02BB58-1160-4C2E-ABA8-846FD6747EAA}">
      <dsp:nvSpPr>
        <dsp:cNvPr id="0" name=""/>
        <dsp:cNvSpPr/>
      </dsp:nvSpPr>
      <dsp:spPr>
        <a:xfrm>
          <a:off x="3196404" y="0"/>
          <a:ext cx="1257010" cy="759233"/>
        </a:xfrm>
        <a:prstGeom prst="roundRect">
          <a:avLst/>
        </a:prstGeom>
        <a:solidFill>
          <a:schemeClr val="accent5">
            <a:hueOff val="1167422"/>
            <a:satOff val="797"/>
            <a:lumOff val="-22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Положения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лежа</a:t>
          </a:r>
          <a:endParaRPr lang="ru-RU" sz="1400" kern="1200" dirty="0">
            <a:solidFill>
              <a:srgbClr val="FF0000"/>
            </a:solidFill>
          </a:endParaRPr>
        </a:p>
      </dsp:txBody>
      <dsp:txXfrm>
        <a:off x="3233467" y="37063"/>
        <a:ext cx="1182884" cy="685107"/>
      </dsp:txXfrm>
    </dsp:sp>
    <dsp:sp modelId="{7D9F30A5-E5CC-4EF7-ACE7-1D4938D2D696}">
      <dsp:nvSpPr>
        <dsp:cNvPr id="0" name=""/>
        <dsp:cNvSpPr/>
      </dsp:nvSpPr>
      <dsp:spPr>
        <a:xfrm rot="18779411">
          <a:off x="4221379" y="1279725"/>
          <a:ext cx="4386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8697" y="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8F8687-BE8D-41A8-8234-8A773A7623FE}">
      <dsp:nvSpPr>
        <dsp:cNvPr id="0" name=""/>
        <dsp:cNvSpPr/>
      </dsp:nvSpPr>
      <dsp:spPr>
        <a:xfrm>
          <a:off x="4564552" y="360044"/>
          <a:ext cx="759241" cy="759233"/>
        </a:xfrm>
        <a:prstGeom prst="roundRect">
          <a:avLst/>
        </a:prstGeom>
        <a:solidFill>
          <a:schemeClr val="accent5">
            <a:hueOff val="2334845"/>
            <a:satOff val="1593"/>
            <a:lumOff val="-448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FF0000"/>
              </a:solidFill>
            </a:rPr>
            <a:t>приседы</a:t>
          </a:r>
          <a:endParaRPr lang="ru-RU" sz="1200" kern="1200" dirty="0">
            <a:solidFill>
              <a:srgbClr val="FF0000"/>
            </a:solidFill>
          </a:endParaRPr>
        </a:p>
      </dsp:txBody>
      <dsp:txXfrm>
        <a:off x="4601615" y="397107"/>
        <a:ext cx="685115" cy="685107"/>
      </dsp:txXfrm>
    </dsp:sp>
    <dsp:sp modelId="{45C435C8-864C-4ACC-A48F-A672B7D44448}">
      <dsp:nvSpPr>
        <dsp:cNvPr id="0" name=""/>
        <dsp:cNvSpPr/>
      </dsp:nvSpPr>
      <dsp:spPr>
        <a:xfrm rot="697489">
          <a:off x="4323347" y="2184530"/>
          <a:ext cx="60747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478" y="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A23016-727B-498F-B46F-D3BF258617E7}">
      <dsp:nvSpPr>
        <dsp:cNvPr id="0" name=""/>
        <dsp:cNvSpPr/>
      </dsp:nvSpPr>
      <dsp:spPr>
        <a:xfrm>
          <a:off x="4924596" y="1944212"/>
          <a:ext cx="759233" cy="759233"/>
        </a:xfrm>
        <a:prstGeom prst="roundRect">
          <a:avLst/>
        </a:prstGeom>
        <a:solidFill>
          <a:schemeClr val="accent5">
            <a:hueOff val="3502267"/>
            <a:satOff val="2390"/>
            <a:lumOff val="-672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0000"/>
              </a:solidFill>
            </a:rPr>
            <a:t>седы</a:t>
          </a:r>
          <a:endParaRPr lang="ru-RU" sz="1600" kern="1200" dirty="0">
            <a:solidFill>
              <a:srgbClr val="FF0000"/>
            </a:solidFill>
          </a:endParaRPr>
        </a:p>
      </dsp:txBody>
      <dsp:txXfrm>
        <a:off x="4961659" y="1981275"/>
        <a:ext cx="685107" cy="685107"/>
      </dsp:txXfrm>
    </dsp:sp>
    <dsp:sp modelId="{3068248B-1CEC-49B2-8C01-5213E81A1C05}">
      <dsp:nvSpPr>
        <dsp:cNvPr id="0" name=""/>
        <dsp:cNvSpPr/>
      </dsp:nvSpPr>
      <dsp:spPr>
        <a:xfrm rot="3937591">
          <a:off x="3888642" y="2776596"/>
          <a:ext cx="4462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6248" y="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074A0-435E-4A6F-8AEA-6ACFB7491820}">
      <dsp:nvSpPr>
        <dsp:cNvPr id="0" name=""/>
        <dsp:cNvSpPr/>
      </dsp:nvSpPr>
      <dsp:spPr>
        <a:xfrm>
          <a:off x="3996219" y="2979834"/>
          <a:ext cx="759233" cy="759233"/>
        </a:xfrm>
        <a:prstGeom prst="roundRect">
          <a:avLst/>
        </a:prstGeom>
        <a:solidFill>
          <a:schemeClr val="accent5">
            <a:hueOff val="4669689"/>
            <a:satOff val="3187"/>
            <a:lumOff val="-89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rgbClr val="FF0000"/>
              </a:solidFill>
            </a:rPr>
            <a:t>наклоны</a:t>
          </a:r>
          <a:endParaRPr lang="ru-RU" sz="1300" kern="1200" dirty="0">
            <a:solidFill>
              <a:srgbClr val="FF0000"/>
            </a:solidFill>
          </a:endParaRPr>
        </a:p>
      </dsp:txBody>
      <dsp:txXfrm>
        <a:off x="4033282" y="3016897"/>
        <a:ext cx="685107" cy="685107"/>
      </dsp:txXfrm>
    </dsp:sp>
    <dsp:sp modelId="{EF8134BC-D183-4ED8-B0E9-15B2F4EDEB27}">
      <dsp:nvSpPr>
        <dsp:cNvPr id="0" name=""/>
        <dsp:cNvSpPr/>
      </dsp:nvSpPr>
      <dsp:spPr>
        <a:xfrm rot="7101178">
          <a:off x="3116613" y="2776596"/>
          <a:ext cx="4618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61884" y="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457897-A177-4C7C-BF33-BAAA0CADAFDC}">
      <dsp:nvSpPr>
        <dsp:cNvPr id="0" name=""/>
        <dsp:cNvSpPr/>
      </dsp:nvSpPr>
      <dsp:spPr>
        <a:xfrm>
          <a:off x="2653408" y="2979834"/>
          <a:ext cx="759233" cy="759233"/>
        </a:xfrm>
        <a:prstGeom prst="roundRect">
          <a:avLst/>
        </a:prstGeom>
        <a:solidFill>
          <a:schemeClr val="accent5">
            <a:hueOff val="5837112"/>
            <a:satOff val="3984"/>
            <a:lumOff val="-1120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FF0000"/>
              </a:solidFill>
            </a:rPr>
            <a:t>упоры</a:t>
          </a:r>
          <a:endParaRPr lang="ru-RU" sz="1700" kern="1200" dirty="0">
            <a:solidFill>
              <a:srgbClr val="FF0000"/>
            </a:solidFill>
          </a:endParaRPr>
        </a:p>
      </dsp:txBody>
      <dsp:txXfrm>
        <a:off x="2690471" y="3016897"/>
        <a:ext cx="685107" cy="685107"/>
      </dsp:txXfrm>
    </dsp:sp>
    <dsp:sp modelId="{90C1AC72-46D0-4B5B-9EA7-EA6BA45DD6BA}">
      <dsp:nvSpPr>
        <dsp:cNvPr id="0" name=""/>
        <dsp:cNvSpPr/>
      </dsp:nvSpPr>
      <dsp:spPr>
        <a:xfrm rot="10108569">
          <a:off x="2581219" y="2184359"/>
          <a:ext cx="6214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21437" y="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B2FC6C-0A7A-431C-ADD7-18782B9AD199}">
      <dsp:nvSpPr>
        <dsp:cNvPr id="0" name=""/>
        <dsp:cNvSpPr/>
      </dsp:nvSpPr>
      <dsp:spPr>
        <a:xfrm>
          <a:off x="1828249" y="1944215"/>
          <a:ext cx="759233" cy="759233"/>
        </a:xfrm>
        <a:prstGeom prst="roundRect">
          <a:avLst/>
        </a:prstGeom>
        <a:solidFill>
          <a:schemeClr val="accent5">
            <a:hueOff val="7004534"/>
            <a:satOff val="4780"/>
            <a:lumOff val="-1344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выпады</a:t>
          </a:r>
          <a:endParaRPr lang="ru-RU" sz="1400" kern="1200" dirty="0">
            <a:solidFill>
              <a:srgbClr val="FF0000"/>
            </a:solidFill>
          </a:endParaRPr>
        </a:p>
      </dsp:txBody>
      <dsp:txXfrm>
        <a:off x="1865312" y="1981278"/>
        <a:ext cx="685107" cy="685107"/>
      </dsp:txXfrm>
    </dsp:sp>
    <dsp:sp modelId="{D0D6908F-E526-4D94-8384-5BE6C7BE9FCB}">
      <dsp:nvSpPr>
        <dsp:cNvPr id="0" name=""/>
        <dsp:cNvSpPr/>
      </dsp:nvSpPr>
      <dsp:spPr>
        <a:xfrm rot="13105664">
          <a:off x="2829676" y="1429439"/>
          <a:ext cx="4112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1257" y="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40CE97-8B0E-405B-A824-950802C1C527}">
      <dsp:nvSpPr>
        <dsp:cNvPr id="0" name=""/>
        <dsp:cNvSpPr/>
      </dsp:nvSpPr>
      <dsp:spPr>
        <a:xfrm>
          <a:off x="2114983" y="620838"/>
          <a:ext cx="759233" cy="759233"/>
        </a:xfrm>
        <a:prstGeom prst="roundRect">
          <a:avLst/>
        </a:prstGeom>
        <a:solidFill>
          <a:schemeClr val="accent5">
            <a:hueOff val="8171956"/>
            <a:satOff val="5577"/>
            <a:lumOff val="-156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FF0000"/>
              </a:solidFill>
            </a:rPr>
            <a:t>стойки</a:t>
          </a:r>
          <a:endParaRPr lang="ru-RU" sz="1500" kern="1200" dirty="0">
            <a:solidFill>
              <a:srgbClr val="FF0000"/>
            </a:solidFill>
          </a:endParaRPr>
        </a:p>
      </dsp:txBody>
      <dsp:txXfrm>
        <a:off x="2152046" y="657901"/>
        <a:ext cx="685107" cy="685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F161F-8DE1-48A0-808A-45D511C0102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C223F-E26D-4AA7-873B-85BF8780F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178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223F-E26D-4AA7-873B-85BF8780FE4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2282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223F-E26D-4AA7-873B-85BF8780FE4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8821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223F-E26D-4AA7-873B-85BF8780FE4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4308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1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223F-E26D-4AA7-873B-85BF8780FE4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4069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223F-E26D-4AA7-873B-85BF8780FE4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6906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223F-E26D-4AA7-873B-85BF8780FE42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4096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223F-E26D-4AA7-873B-85BF8780FE42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1042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244827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Презентация «Исходные положения</a:t>
            </a:r>
            <a:r>
              <a:rPr lang="ru-RU" dirty="0" smtClean="0">
                <a:solidFill>
                  <a:srgbClr val="00B0F0"/>
                </a:solidFill>
              </a:rPr>
              <a:t>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284984"/>
            <a:ext cx="4320480" cy="23538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Выполнил ученик   6 «В» класса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МОУ «Лицей №1 пос. Львовский»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Руководитель: Галкина Л.В,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учитель физкультуры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564904"/>
            <a:ext cx="385192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874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19256" cy="5001419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Основная</a:t>
            </a:r>
          </a:p>
          <a:p>
            <a:r>
              <a:rPr lang="ru-RU" dirty="0" smtClean="0"/>
              <a:t>Стойка ноги врозь, руки на поясе</a:t>
            </a:r>
          </a:p>
          <a:p>
            <a:r>
              <a:rPr lang="ru-RU" dirty="0" smtClean="0"/>
              <a:t>Широкая стойка ноги врозь, руки на поясе</a:t>
            </a:r>
          </a:p>
          <a:p>
            <a:r>
              <a:rPr lang="ru-RU" dirty="0" smtClean="0"/>
              <a:t>Стойка </a:t>
            </a:r>
            <a:r>
              <a:rPr lang="ru-RU" dirty="0" err="1" smtClean="0"/>
              <a:t>скрестно</a:t>
            </a:r>
            <a:r>
              <a:rPr lang="ru-RU" dirty="0" smtClean="0"/>
              <a:t>,  руки на поясе</a:t>
            </a:r>
          </a:p>
          <a:p>
            <a:r>
              <a:rPr lang="ru-RU" dirty="0" smtClean="0"/>
              <a:t>Стойка ноги врозь правой, руки на поясе.</a:t>
            </a:r>
          </a:p>
          <a:p>
            <a:r>
              <a:rPr lang="ru-RU" dirty="0" smtClean="0"/>
              <a:t>Сомкнутая стойка</a:t>
            </a:r>
          </a:p>
          <a:p>
            <a:r>
              <a:rPr lang="ru-RU" dirty="0" smtClean="0"/>
              <a:t>Стойка на правом(левом) колене, руки на поясе</a:t>
            </a:r>
          </a:p>
          <a:p>
            <a:r>
              <a:rPr lang="ru-RU" dirty="0" smtClean="0"/>
              <a:t>Стойка на коленях, руки на поясе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Стойки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092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51763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Соответствует строевой: </a:t>
            </a:r>
          </a:p>
          <a:p>
            <a:pPr marL="0" indent="0">
              <a:buNone/>
            </a:pPr>
            <a:r>
              <a:rPr lang="ru-RU" dirty="0" smtClean="0"/>
              <a:t>прямые ноги вместе, </a:t>
            </a:r>
          </a:p>
          <a:p>
            <a:pPr marL="0" indent="0">
              <a:buNone/>
            </a:pPr>
            <a:r>
              <a:rPr lang="ru-RU" dirty="0" smtClean="0"/>
              <a:t>носки слегка разведены,</a:t>
            </a:r>
          </a:p>
          <a:p>
            <a:pPr marL="0" indent="0">
              <a:buNone/>
            </a:pPr>
            <a:r>
              <a:rPr lang="ru-RU" dirty="0" smtClean="0"/>
              <a:t>плечи развернуты,</a:t>
            </a:r>
          </a:p>
          <a:p>
            <a:pPr marL="0" indent="0">
              <a:buNone/>
            </a:pPr>
            <a:r>
              <a:rPr lang="ru-RU" dirty="0" smtClean="0"/>
              <a:t>живот подобран,</a:t>
            </a:r>
          </a:p>
          <a:p>
            <a:pPr marL="0" indent="0">
              <a:buNone/>
            </a:pPr>
            <a:r>
              <a:rPr lang="ru-RU" dirty="0" smtClean="0"/>
              <a:t>руки внизу, </a:t>
            </a:r>
          </a:p>
          <a:p>
            <a:pPr marL="0" indent="0">
              <a:buNone/>
            </a:pPr>
            <a:r>
              <a:rPr lang="ru-RU" dirty="0" smtClean="0"/>
              <a:t>полусогнутые пальцы</a:t>
            </a:r>
          </a:p>
          <a:p>
            <a:pPr marL="0" indent="0">
              <a:buNone/>
            </a:pPr>
            <a:r>
              <a:rPr lang="ru-RU" dirty="0" smtClean="0"/>
              <a:t>касаются бедер,</a:t>
            </a:r>
          </a:p>
          <a:p>
            <a:pPr marL="0" indent="0">
              <a:buNone/>
            </a:pPr>
            <a:r>
              <a:rPr lang="ru-RU" dirty="0" smtClean="0"/>
              <a:t>голову держат прямо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Основная стойка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74890" y="1484784"/>
            <a:ext cx="4680520" cy="511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16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Ноги расставлены </a:t>
            </a:r>
          </a:p>
          <a:p>
            <a:pPr marL="0" indent="0">
              <a:buNone/>
            </a:pPr>
            <a:r>
              <a:rPr lang="ru-RU" dirty="0" smtClean="0"/>
              <a:t>врозь на расстоянии,</a:t>
            </a:r>
          </a:p>
          <a:p>
            <a:pPr marL="0" indent="0">
              <a:buNone/>
            </a:pPr>
            <a:r>
              <a:rPr lang="ru-RU" dirty="0" smtClean="0"/>
              <a:t>равном длине ступни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0"/>
            <a:ext cx="8208912" cy="1066130"/>
          </a:xfrm>
        </p:spPr>
        <p:txBody>
          <a:bodyPr/>
          <a:lstStyle/>
          <a:p>
            <a:r>
              <a:rPr lang="ru-RU" dirty="0" smtClean="0"/>
              <a:t>Узкая сойка ноги врозь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958320"/>
            <a:ext cx="4860032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309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" y="2404045"/>
            <a:ext cx="8301608" cy="44539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Руки расставлены</a:t>
            </a:r>
          </a:p>
          <a:p>
            <a:pPr marL="0" indent="0">
              <a:buNone/>
            </a:pPr>
            <a:r>
              <a:rPr lang="ru-RU" dirty="0" smtClean="0"/>
              <a:t>на ширине плеч (шаг),</a:t>
            </a:r>
          </a:p>
          <a:p>
            <a:pPr marL="0" indent="0">
              <a:buNone/>
            </a:pPr>
            <a:r>
              <a:rPr lang="ru-RU" dirty="0" smtClean="0"/>
              <a:t>носки слегка развернуты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0"/>
            <a:ext cx="8229600" cy="2334890"/>
          </a:xfrm>
        </p:spPr>
        <p:txBody>
          <a:bodyPr>
            <a:normAutofit/>
          </a:bodyPr>
          <a:lstStyle/>
          <a:p>
            <a:r>
              <a:rPr lang="ru-RU" dirty="0" smtClean="0"/>
              <a:t>Стойка ноги врозь, руки на поясе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3667" y="1484784"/>
            <a:ext cx="4392488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641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20378"/>
            <a:ext cx="8229600" cy="5001419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Ноги широко</a:t>
            </a:r>
          </a:p>
          <a:p>
            <a:pPr marL="0" indent="0">
              <a:buNone/>
            </a:pPr>
            <a:r>
              <a:rPr lang="ru-RU" dirty="0" smtClean="0"/>
              <a:t> разведены в</a:t>
            </a:r>
          </a:p>
          <a:p>
            <a:pPr marL="0" indent="0">
              <a:buNone/>
            </a:pPr>
            <a:r>
              <a:rPr lang="ru-RU" dirty="0" smtClean="0"/>
              <a:t> стороны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Широкая стойка ноги врозь ,руки</a:t>
            </a:r>
            <a:br>
              <a:rPr lang="ru-RU" dirty="0" smtClean="0"/>
            </a:br>
            <a:r>
              <a:rPr lang="ru-RU" dirty="0" smtClean="0"/>
              <a:t>на поясе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700808"/>
            <a:ext cx="6840760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4986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579296" cy="521744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Одна нога находится перед другой </a:t>
            </a:r>
            <a:r>
              <a:rPr lang="ru-RU" dirty="0" err="1" smtClean="0"/>
              <a:t>скрестно</a:t>
            </a:r>
            <a:r>
              <a:rPr lang="ru-RU" dirty="0" smtClean="0"/>
              <a:t> и касается колена опорной ноги, ступни параллельны-на расстоянии10-15 см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СТОЙКА НОГИ ВРОЗЬ ПРАВОЙ,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РУКИ НА ПОЯСЕ</a:t>
            </a:r>
          </a:p>
          <a:p>
            <a:pPr marL="0" indent="0">
              <a:buNone/>
            </a:pPr>
            <a:r>
              <a:rPr lang="ru-RU" dirty="0" smtClean="0"/>
              <a:t>Правая нога находится </a:t>
            </a:r>
          </a:p>
          <a:p>
            <a:pPr marL="0" indent="0">
              <a:buNone/>
            </a:pPr>
            <a:r>
              <a:rPr lang="ru-RU" dirty="0" smtClean="0"/>
              <a:t>на шаг впереди левой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867"/>
            <a:ext cx="8229600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Стойка </a:t>
            </a:r>
            <a:r>
              <a:rPr lang="ru-RU" dirty="0" err="1" smtClean="0"/>
              <a:t>скрестно</a:t>
            </a:r>
            <a:r>
              <a:rPr lang="ru-RU" dirty="0" smtClean="0"/>
              <a:t>, руки на поясе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910119"/>
            <a:ext cx="4283968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012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" y="152479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В отличии от основной стойки</a:t>
            </a:r>
          </a:p>
          <a:p>
            <a:pPr marL="0" indent="0">
              <a:buNone/>
            </a:pPr>
            <a:r>
              <a:rPr lang="ru-RU" dirty="0" smtClean="0"/>
              <a:t> ступни сомкнуты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СТОЙКА НА ПРАВОМ(ЛЕВОМ 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КОЛЕНЕ,РУКИ НА ПОЯСЕ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Колено, голень вытянуты,</a:t>
            </a:r>
          </a:p>
          <a:p>
            <a:pPr marL="0" indent="0">
              <a:buNone/>
            </a:pPr>
            <a:r>
              <a:rPr lang="ru-RU" dirty="0"/>
              <a:t>н</a:t>
            </a:r>
            <a:r>
              <a:rPr lang="ru-RU" dirty="0" smtClean="0"/>
              <a:t>осок правой(левой )</a:t>
            </a:r>
          </a:p>
          <a:p>
            <a:pPr marL="0" indent="0">
              <a:buNone/>
            </a:pPr>
            <a:r>
              <a:rPr lang="ru-RU" dirty="0" smtClean="0"/>
              <a:t>ноги опирается на пол.</a:t>
            </a:r>
          </a:p>
          <a:p>
            <a:pPr marL="0" indent="0">
              <a:buNone/>
            </a:pPr>
            <a:r>
              <a:rPr lang="ru-RU" dirty="0" smtClean="0"/>
              <a:t>Левая(правая )нога </a:t>
            </a:r>
          </a:p>
          <a:p>
            <a:pPr marL="0" indent="0">
              <a:buNone/>
            </a:pPr>
            <a:r>
              <a:rPr lang="ru-RU" dirty="0" smtClean="0"/>
              <a:t>согнута в колене с </a:t>
            </a:r>
          </a:p>
          <a:p>
            <a:pPr marL="0" indent="0">
              <a:buNone/>
            </a:pPr>
            <a:r>
              <a:rPr lang="ru-RU" dirty="0" smtClean="0"/>
              <a:t>опорой на всю ступню, </a:t>
            </a:r>
          </a:p>
          <a:p>
            <a:pPr marL="0" indent="0">
              <a:buNone/>
            </a:pPr>
            <a:r>
              <a:rPr lang="ru-RU" dirty="0" smtClean="0"/>
              <a:t>голень левой</a:t>
            </a:r>
            <a:r>
              <a:rPr lang="ru-RU" dirty="0"/>
              <a:t> </a:t>
            </a:r>
            <a:r>
              <a:rPr lang="ru-RU" dirty="0" smtClean="0"/>
              <a:t>(правой)</a:t>
            </a:r>
          </a:p>
          <a:p>
            <a:pPr marL="0" indent="0">
              <a:buNone/>
            </a:pPr>
            <a:r>
              <a:rPr lang="ru-RU" dirty="0" smtClean="0"/>
              <a:t>и бедро  левой (правой)</a:t>
            </a:r>
          </a:p>
          <a:p>
            <a:pPr marL="0" indent="0">
              <a:buNone/>
            </a:pPr>
            <a:r>
              <a:rPr lang="ru-RU" dirty="0" smtClean="0"/>
              <a:t>ног перпендикулярны полу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dirty="0" smtClean="0"/>
              <a:t>Сомкнутая стойка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1116" y="1556792"/>
            <a:ext cx="453650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096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3589859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Колени,голени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и вытянутые носки</a:t>
            </a:r>
          </a:p>
          <a:p>
            <a:pPr marL="0" indent="0">
              <a:buNone/>
            </a:pPr>
            <a:r>
              <a:rPr lang="ru-RU" dirty="0" smtClean="0"/>
              <a:t> ног упираются в пол, </a:t>
            </a:r>
          </a:p>
          <a:p>
            <a:pPr marL="0" indent="0">
              <a:buNone/>
            </a:pPr>
            <a:r>
              <a:rPr lang="ru-RU" dirty="0" smtClean="0"/>
              <a:t>туловище перпендикулярно</a:t>
            </a:r>
          </a:p>
          <a:p>
            <a:pPr marL="0" indent="0">
              <a:buNone/>
            </a:pPr>
            <a:r>
              <a:rPr lang="ru-RU" dirty="0" smtClean="0"/>
              <a:t> полу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Стойка на коленях, руки на поясе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1844824"/>
            <a:ext cx="4608512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42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04864"/>
            <a:ext cx="7408333" cy="3450696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Выполняется из основной стойки,</a:t>
            </a:r>
          </a:p>
          <a:p>
            <a:pPr marL="0" indent="0">
              <a:buNone/>
            </a:pPr>
            <a:r>
              <a:rPr lang="ru-RU" dirty="0" smtClean="0"/>
              <a:t> на носках до полного сгибания </a:t>
            </a:r>
          </a:p>
          <a:p>
            <a:pPr marL="0" indent="0">
              <a:buNone/>
            </a:pPr>
            <a:r>
              <a:rPr lang="ru-RU" dirty="0" smtClean="0"/>
              <a:t> ног ,руки на поясе.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Приседы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204864"/>
            <a:ext cx="4316114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2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>
            <a:normAutofit/>
          </a:bodyPr>
          <a:lstStyle/>
          <a:p>
            <a:r>
              <a:rPr lang="ru-RU" dirty="0" smtClean="0"/>
              <a:t>Круглый </a:t>
            </a:r>
            <a:r>
              <a:rPr lang="ru-RU" dirty="0" err="1" smtClean="0"/>
              <a:t>полуприсед</a:t>
            </a:r>
            <a:endParaRPr lang="ru-RU" dirty="0" smtClean="0"/>
          </a:p>
          <a:p>
            <a:r>
              <a:rPr lang="ru-RU" dirty="0" err="1" smtClean="0"/>
              <a:t>Полуприсед</a:t>
            </a:r>
            <a:endParaRPr lang="ru-RU" dirty="0" smtClean="0"/>
          </a:p>
          <a:p>
            <a:r>
              <a:rPr lang="ru-RU" dirty="0" smtClean="0"/>
              <a:t>Присед на одной ноге.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КРУГЛЫЙ ПРИСЕД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Колени вместе,</a:t>
            </a:r>
          </a:p>
          <a:p>
            <a:pPr marL="0" indent="0">
              <a:buNone/>
            </a:pPr>
            <a:r>
              <a:rPr lang="ru-RU" dirty="0" smtClean="0"/>
              <a:t>спина круглая,</a:t>
            </a:r>
          </a:p>
          <a:p>
            <a:pPr marL="0" indent="0">
              <a:buNone/>
            </a:pPr>
            <a:r>
              <a:rPr lang="ru-RU" dirty="0" smtClean="0"/>
              <a:t> голова опущена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ПРИСЕД НА ОДНОЙ НОГЕ</a:t>
            </a:r>
          </a:p>
          <a:p>
            <a:pPr marL="0" indent="0">
              <a:buNone/>
            </a:pPr>
            <a:r>
              <a:rPr lang="ru-RU" dirty="0" smtClean="0"/>
              <a:t>Выполняется с указанием положения правой(левой)ноги и рук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Приседы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325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Положение туловища  с  которого начинается выполнение упражнения.</a:t>
            </a:r>
          </a:p>
          <a:p>
            <a:r>
              <a:rPr lang="ru-RU" dirty="0" smtClean="0"/>
              <a:t>Обозначается- И. п.</a:t>
            </a:r>
          </a:p>
          <a:p>
            <a:r>
              <a:rPr lang="ru-RU" dirty="0" smtClean="0"/>
              <a:t>В процессе  выполнения упражнений встретятся разные положения рук, ног, головы , туловища в трех основных плоскостях (лицевой, боковой, горизонтальной  )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ИСХОДНОЕ ПОЛОЖЕНИЕ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550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2276872"/>
            <a:ext cx="8229600" cy="5073427"/>
          </a:xfrm>
        </p:spPr>
        <p:txBody>
          <a:bodyPr/>
          <a:lstStyle/>
          <a:p>
            <a:r>
              <a:rPr lang="ru-RU" dirty="0" smtClean="0"/>
              <a:t> Приседание на половину</a:t>
            </a:r>
          </a:p>
          <a:p>
            <a:r>
              <a:rPr lang="ru-RU" dirty="0" smtClean="0"/>
              <a:t>  амплитуды с различным</a:t>
            </a:r>
          </a:p>
          <a:p>
            <a:r>
              <a:rPr lang="ru-RU" dirty="0" smtClean="0"/>
              <a:t>  положением рук.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Полуприсед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4680" y="2370239"/>
            <a:ext cx="518457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60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7687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Сед на полу</a:t>
            </a:r>
          </a:p>
          <a:p>
            <a:r>
              <a:rPr lang="ru-RU" dirty="0" smtClean="0"/>
              <a:t>Сед под углом</a:t>
            </a:r>
          </a:p>
          <a:p>
            <a:r>
              <a:rPr lang="ru-RU" dirty="0" smtClean="0"/>
              <a:t>Сед высоким углом</a:t>
            </a:r>
          </a:p>
          <a:p>
            <a:r>
              <a:rPr lang="ru-RU" dirty="0" smtClean="0"/>
              <a:t>Сед на пятках</a:t>
            </a:r>
          </a:p>
          <a:p>
            <a:pPr marL="0" indent="0">
              <a:buNone/>
            </a:pPr>
            <a:r>
              <a:rPr lang="ru-RU" dirty="0" smtClean="0"/>
              <a:t>    СЕД НА ПОЛУ:НОГИ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ПРЯМЫЕ ВМЕСТЕ( или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врозь) положение рук</a:t>
            </a:r>
          </a:p>
          <a:p>
            <a:pPr marL="0" indent="0">
              <a:buNone/>
            </a:pPr>
            <a:r>
              <a:rPr lang="ru-RU" dirty="0" smtClean="0"/>
              <a:t>     может меняться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93"/>
            <a:ext cx="8229600" cy="1143000"/>
          </a:xfrm>
        </p:spPr>
        <p:txBody>
          <a:bodyPr/>
          <a:lstStyle/>
          <a:p>
            <a:r>
              <a:rPr lang="ru-RU" dirty="0" smtClean="0"/>
              <a:t>СЕДЫ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484784"/>
            <a:ext cx="4032448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241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СЕД УГЛОМ </a:t>
            </a:r>
          </a:p>
          <a:p>
            <a:pPr marL="0" indent="0">
              <a:buNone/>
            </a:pPr>
            <a:r>
              <a:rPr lang="ru-RU" dirty="0" smtClean="0"/>
              <a:t>Ноги прямые вместе(или врозь) вытянуты вперед или подняты под углом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СЕД ВЫСОКИМ УГЛОМ</a:t>
            </a:r>
          </a:p>
          <a:p>
            <a:pPr marL="0" indent="0">
              <a:buNone/>
            </a:pPr>
            <a:r>
              <a:rPr lang="ru-RU" dirty="0" smtClean="0"/>
              <a:t>Прямые руки упираются ладонями в пол, ноги прямые вместе подняты вверх.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52728"/>
          </a:xfrm>
        </p:spPr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еды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837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Туловище прямое, положение рук может меняться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Сед на пятках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9623" y="2276872"/>
            <a:ext cx="6925056" cy="432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936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Упор на коленях</a:t>
            </a:r>
          </a:p>
          <a:p>
            <a:r>
              <a:rPr lang="ru-RU" dirty="0" smtClean="0"/>
              <a:t>Упор лежа</a:t>
            </a:r>
          </a:p>
          <a:p>
            <a:r>
              <a:rPr lang="ru-RU" dirty="0" smtClean="0"/>
              <a:t>Упор лежа на бедрах</a:t>
            </a:r>
          </a:p>
          <a:p>
            <a:r>
              <a:rPr lang="ru-RU" dirty="0" smtClean="0"/>
              <a:t>Упор присев на правой ноге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УПОР НА КОЛЕНЯХ</a:t>
            </a:r>
          </a:p>
          <a:p>
            <a:pPr marL="0" indent="0">
              <a:buNone/>
            </a:pPr>
            <a:r>
              <a:rPr lang="ru-RU" dirty="0" smtClean="0"/>
              <a:t>Тело опирается  руками</a:t>
            </a:r>
          </a:p>
          <a:p>
            <a:pPr marL="0" indent="0">
              <a:buNone/>
            </a:pPr>
            <a:r>
              <a:rPr lang="ru-RU" dirty="0" smtClean="0"/>
              <a:t> на правое (левое) колено,</a:t>
            </a:r>
          </a:p>
          <a:p>
            <a:pPr marL="0" indent="0">
              <a:buNone/>
            </a:pPr>
            <a:r>
              <a:rPr lang="ru-RU" dirty="0" smtClean="0"/>
              <a:t>носки вытянуты. </a:t>
            </a:r>
          </a:p>
          <a:p>
            <a:pPr marL="0" indent="0">
              <a:buNone/>
            </a:pPr>
            <a:r>
              <a:rPr lang="ru-RU" dirty="0" smtClean="0"/>
              <a:t>Возможен упор на оба колена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Упоры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6173" y="1556792"/>
            <a:ext cx="3428315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714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Угол между телом и плоскостью опоры не мене 45 градусов.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Упор лежа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52244" y="2564904"/>
            <a:ext cx="5239512" cy="40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637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Ноги прямые вместе на полу, тело максимально прогнуто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dirty="0" smtClean="0"/>
              <a:t>Упор лежа на бедрах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2276872"/>
            <a:ext cx="692505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242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628800"/>
            <a:ext cx="6034617" cy="49685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Упор присев на правой ноге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228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340768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Максимальное сгибание тела в тазобедренных суставах в любых направлениях (вперед, назад, в стороны)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Наклон вперед, руки не касаются пола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267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Наклоны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3539" y="2772391"/>
            <a:ext cx="6925056" cy="37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120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566124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*</a:t>
            </a:r>
            <a:r>
              <a:rPr lang="ru-RU" dirty="0" smtClean="0">
                <a:solidFill>
                  <a:srgbClr val="FF0000"/>
                </a:solidFill>
              </a:rPr>
              <a:t>ПРОГНУВШИСЬ</a:t>
            </a:r>
          </a:p>
          <a:p>
            <a:pPr marL="0" indent="0">
              <a:buNone/>
            </a:pPr>
            <a:r>
              <a:rPr lang="ru-RU" dirty="0" smtClean="0"/>
              <a:t>Туловище прогнуто, голова наклонена назад, руки на поясе, положение рук может меняться.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*НАКЛОН ВПЕРЕД В ШИРОКОЙ СТОЙКЕ,РУКИ В СТОРОНЫ </a:t>
            </a:r>
            <a:r>
              <a:rPr lang="ru-RU" dirty="0" smtClean="0"/>
              <a:t>(положение рук может меняться)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524"/>
            <a:ext cx="8229600" cy="972204"/>
          </a:xfrm>
        </p:spPr>
        <p:txBody>
          <a:bodyPr/>
          <a:lstStyle/>
          <a:p>
            <a:r>
              <a:rPr lang="ru-RU" dirty="0" smtClean="0"/>
              <a:t>Наклоны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0704" y="3834601"/>
            <a:ext cx="5550760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47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1294" y="3789040"/>
            <a:ext cx="1944216" cy="2664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917" y="-67757"/>
            <a:ext cx="8454065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Разные положения рук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918" y="3717032"/>
            <a:ext cx="2088232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48745"/>
            <a:ext cx="2076646" cy="23042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139369"/>
            <a:ext cx="2023422" cy="23042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788024" y="1085614"/>
            <a:ext cx="1944216" cy="23301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5762" y="3717032"/>
            <a:ext cx="194421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288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Шаг ногой в любом направлении с одновременным сгибанием ее, туловище находится в вертикальном положении</a:t>
            </a:r>
          </a:p>
          <a:p>
            <a:pPr marL="0" indent="0">
              <a:buNone/>
            </a:pPr>
            <a:r>
              <a:rPr lang="ru-RU" dirty="0" smtClean="0"/>
              <a:t>*Выпад левой(правой)</a:t>
            </a:r>
          </a:p>
          <a:p>
            <a:pPr marL="0" indent="0">
              <a:buNone/>
            </a:pPr>
            <a:r>
              <a:rPr lang="ru-RU" dirty="0" smtClean="0"/>
              <a:t>*Глубокий выпад левой</a:t>
            </a:r>
          </a:p>
          <a:p>
            <a:pPr marL="0" indent="0">
              <a:buNone/>
            </a:pPr>
            <a:r>
              <a:rPr lang="ru-RU" dirty="0" smtClean="0"/>
              <a:t>*Выпад наклонно</a:t>
            </a:r>
          </a:p>
          <a:p>
            <a:pPr marL="0" indent="0">
              <a:buNone/>
            </a:pPr>
            <a:r>
              <a:rPr lang="ru-RU" dirty="0" smtClean="0"/>
              <a:t>*Выпад с наклонами</a:t>
            </a:r>
          </a:p>
          <a:p>
            <a:pPr marL="0" indent="0">
              <a:buNone/>
            </a:pPr>
            <a:r>
              <a:rPr lang="ru-RU" dirty="0" smtClean="0"/>
              <a:t>*Выпад левой вправо.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rmAutofit/>
          </a:bodyPr>
          <a:lstStyle/>
          <a:p>
            <a:r>
              <a:rPr lang="ru-RU" dirty="0" smtClean="0"/>
              <a:t>Выпады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0419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229600" cy="51845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Шаг ногой вперед</a:t>
            </a:r>
          </a:p>
          <a:p>
            <a:pPr marL="0" indent="0">
              <a:buNone/>
            </a:pPr>
            <a:r>
              <a:rPr lang="ru-RU" dirty="0" smtClean="0"/>
              <a:t>с одновременным</a:t>
            </a:r>
          </a:p>
          <a:p>
            <a:pPr marL="0" indent="0">
              <a:buNone/>
            </a:pPr>
            <a:r>
              <a:rPr lang="ru-RU" dirty="0" smtClean="0"/>
              <a:t>сгибанием ее, </a:t>
            </a:r>
          </a:p>
          <a:p>
            <a:pPr marL="0" indent="0">
              <a:buNone/>
            </a:pPr>
            <a:r>
              <a:rPr lang="ru-RU" dirty="0" smtClean="0"/>
              <a:t>колено находится</a:t>
            </a:r>
          </a:p>
          <a:p>
            <a:pPr marL="0" indent="0">
              <a:buNone/>
            </a:pPr>
            <a:r>
              <a:rPr lang="ru-RU" dirty="0" smtClean="0"/>
              <a:t>на уровне носка, ступня</a:t>
            </a:r>
          </a:p>
          <a:p>
            <a:pPr marL="0" indent="0">
              <a:buNone/>
            </a:pPr>
            <a:r>
              <a:rPr lang="ru-RU" dirty="0" smtClean="0"/>
              <a:t>сзади стоящей ноги</a:t>
            </a:r>
          </a:p>
          <a:p>
            <a:pPr marL="0" indent="0">
              <a:buNone/>
            </a:pPr>
            <a:r>
              <a:rPr lang="ru-RU" dirty="0" smtClean="0"/>
              <a:t>развернута наружу ,</a:t>
            </a:r>
          </a:p>
          <a:p>
            <a:pPr marL="0" indent="0">
              <a:buNone/>
            </a:pPr>
            <a:r>
              <a:rPr lang="ru-RU" dirty="0" smtClean="0"/>
              <a:t>руки на поясе или</a:t>
            </a:r>
          </a:p>
          <a:p>
            <a:pPr marL="0" indent="0">
              <a:buNone/>
            </a:pPr>
            <a:r>
              <a:rPr lang="ru-RU" dirty="0" smtClean="0"/>
              <a:t>в другом положении.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Выпад левой(правой)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233052"/>
            <a:ext cx="3528392" cy="478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568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" y="1628800"/>
            <a:ext cx="8229600" cy="44973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Выпад с максимальным</a:t>
            </a:r>
          </a:p>
          <a:p>
            <a:pPr marL="0" indent="0">
              <a:buNone/>
            </a:pPr>
            <a:r>
              <a:rPr lang="ru-RU" dirty="0" smtClean="0"/>
              <a:t> разведением ног; </a:t>
            </a:r>
          </a:p>
          <a:p>
            <a:pPr marL="0" indent="0">
              <a:buNone/>
            </a:pPr>
            <a:r>
              <a:rPr lang="ru-RU" dirty="0" smtClean="0"/>
              <a:t>руки в стороны назад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*ВЫПАД НАКЛОННО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Туловище отклонено</a:t>
            </a:r>
          </a:p>
          <a:p>
            <a:pPr marL="0" indent="0">
              <a:buNone/>
            </a:pPr>
            <a:r>
              <a:rPr lang="ru-RU" dirty="0" smtClean="0"/>
              <a:t> по направлению </a:t>
            </a:r>
          </a:p>
          <a:p>
            <a:pPr marL="0" indent="0">
              <a:buNone/>
            </a:pPr>
            <a:r>
              <a:rPr lang="ru-RU" dirty="0" smtClean="0"/>
              <a:t>(вперед, влево, вправо),</a:t>
            </a:r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оставляет прямую </a:t>
            </a:r>
          </a:p>
          <a:p>
            <a:pPr marL="0" indent="0">
              <a:buNone/>
            </a:pPr>
            <a:r>
              <a:rPr lang="ru-RU" dirty="0" smtClean="0"/>
              <a:t>линию с прямой ногой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*Глубокий выпад левой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1412776"/>
            <a:ext cx="4332768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877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" y="19168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Выпад (вперед, </a:t>
            </a:r>
          </a:p>
          <a:p>
            <a:pPr marL="0" indent="0">
              <a:buNone/>
            </a:pPr>
            <a:r>
              <a:rPr lang="ru-RU" dirty="0" smtClean="0"/>
              <a:t>влево, вправо) </a:t>
            </a:r>
          </a:p>
          <a:p>
            <a:pPr marL="0" indent="0">
              <a:buNone/>
            </a:pPr>
            <a:r>
              <a:rPr lang="ru-RU" dirty="0" smtClean="0"/>
              <a:t>с одновременным</a:t>
            </a:r>
          </a:p>
          <a:p>
            <a:pPr marL="0" indent="0">
              <a:buNone/>
            </a:pPr>
            <a:r>
              <a:rPr lang="ru-RU" dirty="0" smtClean="0"/>
              <a:t>наклоном туловища </a:t>
            </a:r>
          </a:p>
          <a:p>
            <a:pPr marL="0" indent="0">
              <a:buNone/>
            </a:pPr>
            <a:r>
              <a:rPr lang="ru-RU" dirty="0" smtClean="0"/>
              <a:t>вперед, руки </a:t>
            </a:r>
            <a:r>
              <a:rPr lang="ru-RU" dirty="0" err="1" smtClean="0"/>
              <a:t>скрестно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184"/>
            <a:ext cx="8229600" cy="850106"/>
          </a:xfrm>
        </p:spPr>
        <p:txBody>
          <a:bodyPr>
            <a:normAutofit/>
          </a:bodyPr>
          <a:lstStyle/>
          <a:p>
            <a:r>
              <a:rPr lang="ru-RU" dirty="0" smtClean="0"/>
              <a:t>Выпад с наклонами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618628"/>
            <a:ext cx="4320480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914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848" y="198884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Руки в стороны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Выпад левой вправо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5356" y="1628800"/>
            <a:ext cx="5040560" cy="497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252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Вперед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Назад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Вправо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Влево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Разные наклоны туловища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8976" y="3621898"/>
            <a:ext cx="2382408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3621898"/>
            <a:ext cx="2376264" cy="2996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124744"/>
            <a:ext cx="2376264" cy="25202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8976" y="1124744"/>
            <a:ext cx="2382408" cy="252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090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013176"/>
            <a:ext cx="8085584" cy="135761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Вправо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Прямо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Влево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678" y="24432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Разные повороты туловища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1196752"/>
            <a:ext cx="2448272" cy="309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340768"/>
            <a:ext cx="2736304" cy="3096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196752"/>
            <a:ext cx="288032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515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16031373"/>
              </p:ext>
            </p:extLst>
          </p:nvPr>
        </p:nvGraphicFramePr>
        <p:xfrm>
          <a:off x="871538" y="2348880"/>
          <a:ext cx="7408862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Движения руками, ногами, туловищем принято делить на ряд групп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47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267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Лежа на спине</a:t>
            </a:r>
          </a:p>
          <a:p>
            <a:r>
              <a:rPr lang="ru-RU" dirty="0" smtClean="0"/>
              <a:t>Лежа на животе</a:t>
            </a:r>
          </a:p>
          <a:p>
            <a:r>
              <a:rPr lang="ru-RU" dirty="0" smtClean="0"/>
              <a:t>Прогнувшись</a:t>
            </a:r>
          </a:p>
          <a:p>
            <a:r>
              <a:rPr lang="ru-RU" dirty="0" smtClean="0"/>
              <a:t>Лежа боком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ЛЕЖА НА СПИНЕ. 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 smtClean="0"/>
              <a:t> Ноги прямые, сомкнуты,</a:t>
            </a:r>
          </a:p>
          <a:p>
            <a:pPr marL="0" indent="0">
              <a:buNone/>
            </a:pPr>
            <a:r>
              <a:rPr lang="ru-RU" dirty="0" smtClean="0"/>
              <a:t> носки вытянуты , руки</a:t>
            </a:r>
          </a:p>
          <a:p>
            <a:pPr marL="0" indent="0">
              <a:buNone/>
            </a:pPr>
            <a:r>
              <a:rPr lang="ru-RU" dirty="0" smtClean="0"/>
              <a:t> вытянуты вдоль туловища</a:t>
            </a:r>
          </a:p>
          <a:p>
            <a:pPr marL="0" indent="0">
              <a:buNone/>
            </a:pPr>
            <a:r>
              <a:rPr lang="ru-RU" dirty="0" smtClean="0"/>
              <a:t> или в других  положениях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Положения лежа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5103" y="1268760"/>
            <a:ext cx="4536504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242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178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Ноги прямые сомкнуты ,носки вытянуты, руки 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ытянуты вдоль туловища или в других положениях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Лежа на животе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9472" y="2708920"/>
            <a:ext cx="6925056" cy="389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441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В положении лежа</a:t>
            </a:r>
          </a:p>
          <a:p>
            <a:pPr marL="0" indent="0">
              <a:buNone/>
            </a:pPr>
            <a:r>
              <a:rPr lang="ru-RU" dirty="0" smtClean="0"/>
              <a:t>на животе-тело </a:t>
            </a:r>
          </a:p>
          <a:p>
            <a:pPr marL="0" indent="0">
              <a:buNone/>
            </a:pPr>
            <a:r>
              <a:rPr lang="ru-RU" dirty="0" smtClean="0"/>
              <a:t>максимально прогнуто, </a:t>
            </a:r>
          </a:p>
          <a:p>
            <a:pPr marL="0" indent="0">
              <a:buNone/>
            </a:pPr>
            <a:r>
              <a:rPr lang="ru-RU" dirty="0" smtClean="0"/>
              <a:t>голова приподнята,</a:t>
            </a:r>
          </a:p>
          <a:p>
            <a:pPr marL="0" indent="0">
              <a:buNone/>
            </a:pPr>
            <a:r>
              <a:rPr lang="ru-RU" dirty="0" smtClean="0"/>
              <a:t>руки могут быть</a:t>
            </a:r>
          </a:p>
          <a:p>
            <a:pPr marL="0" indent="0">
              <a:buNone/>
            </a:pPr>
            <a:r>
              <a:rPr lang="ru-RU" dirty="0" smtClean="0"/>
              <a:t> в любом положении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ЛЕЖА БОКОМ .</a:t>
            </a:r>
          </a:p>
          <a:p>
            <a:pPr marL="0" indent="0">
              <a:buNone/>
            </a:pPr>
            <a:r>
              <a:rPr lang="ru-RU" dirty="0" smtClean="0"/>
              <a:t>Положение  с опорой</a:t>
            </a:r>
          </a:p>
          <a:p>
            <a:pPr marL="0" indent="0">
              <a:buNone/>
            </a:pPr>
            <a:r>
              <a:rPr lang="ru-RU" dirty="0" smtClean="0"/>
              <a:t>левым (правым)</a:t>
            </a:r>
          </a:p>
          <a:p>
            <a:pPr marL="0" indent="0">
              <a:buNone/>
            </a:pPr>
            <a:r>
              <a:rPr lang="ru-RU" dirty="0" smtClean="0"/>
              <a:t>боком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Прогнувшись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1732" y="1268760"/>
            <a:ext cx="4680520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546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380</TotalTime>
  <Words>793</Words>
  <Application>Microsoft Office PowerPoint</Application>
  <PresentationFormat>Экран (4:3)</PresentationFormat>
  <Paragraphs>220</Paragraphs>
  <Slides>34</Slides>
  <Notes>7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Волна</vt:lpstr>
      <vt:lpstr>Презентация «Исходные положения»</vt:lpstr>
      <vt:lpstr>ИСХОДНОЕ ПОЛОЖЕНИЕ</vt:lpstr>
      <vt:lpstr>Разные положения рук</vt:lpstr>
      <vt:lpstr>Разные наклоны туловища </vt:lpstr>
      <vt:lpstr>Разные повороты туловища</vt:lpstr>
      <vt:lpstr>Движения руками, ногами, туловищем принято делить на ряд групп</vt:lpstr>
      <vt:lpstr>Положения лежа </vt:lpstr>
      <vt:lpstr>Лежа на животе</vt:lpstr>
      <vt:lpstr>Прогнувшись </vt:lpstr>
      <vt:lpstr>Стойки</vt:lpstr>
      <vt:lpstr>Основная стойка </vt:lpstr>
      <vt:lpstr>Узкая сойка ноги врозь</vt:lpstr>
      <vt:lpstr>Стойка ноги врозь, руки на поясе</vt:lpstr>
      <vt:lpstr>Широкая стойка ноги врозь ,руки на поясе</vt:lpstr>
      <vt:lpstr>Стойка скрестно, руки на поясе</vt:lpstr>
      <vt:lpstr>Сомкнутая стойка</vt:lpstr>
      <vt:lpstr>Стойка на коленях, руки на поясе</vt:lpstr>
      <vt:lpstr>Приседы</vt:lpstr>
      <vt:lpstr>Приседы</vt:lpstr>
      <vt:lpstr>Полуприсед</vt:lpstr>
      <vt:lpstr>СЕДЫ</vt:lpstr>
      <vt:lpstr>Седы</vt:lpstr>
      <vt:lpstr>Сед на пятках</vt:lpstr>
      <vt:lpstr>Упоры</vt:lpstr>
      <vt:lpstr>Упор лежа </vt:lpstr>
      <vt:lpstr>Упор лежа на бедрах </vt:lpstr>
      <vt:lpstr>Упор присев на правой ноге</vt:lpstr>
      <vt:lpstr>Наклоны </vt:lpstr>
      <vt:lpstr>Наклоны</vt:lpstr>
      <vt:lpstr>Выпады</vt:lpstr>
      <vt:lpstr>Выпад левой(правой)</vt:lpstr>
      <vt:lpstr>*Глубокий выпад левой</vt:lpstr>
      <vt:lpstr>Выпад с наклонами</vt:lpstr>
      <vt:lpstr>Выпад левой вправо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«Исходные положения»</dc:title>
  <dc:creator>NGalkins</dc:creator>
  <cp:lastModifiedBy>Олег Царёв</cp:lastModifiedBy>
  <cp:revision>67</cp:revision>
  <dcterms:created xsi:type="dcterms:W3CDTF">2012-03-08T18:38:02Z</dcterms:created>
  <dcterms:modified xsi:type="dcterms:W3CDTF">2012-03-14T06:48:18Z</dcterms:modified>
</cp:coreProperties>
</file>