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2402" autoAdjust="0"/>
    <p:restoredTop sz="93284" autoAdjust="0"/>
  </p:normalViewPr>
  <p:slideViewPr>
    <p:cSldViewPr>
      <p:cViewPr varScale="1">
        <p:scale>
          <a:sx n="71" d="100"/>
          <a:sy n="71" d="100"/>
        </p:scale>
        <p:origin x="-96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308EB6-2A8E-4D43-B3E8-A3B99B6E6669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6E83A9-728F-4B95-8B96-1D6C8988F7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5567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E83A9-728F-4B95-8B96-1D6C8988F7E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2271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E83A9-728F-4B95-8B96-1D6C8988F7E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6815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E83A9-728F-4B95-8B96-1D6C8988F7E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7060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E83A9-728F-4B95-8B96-1D6C8988F7E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82231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E83A9-728F-4B95-8B96-1D6C8988F7E3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5255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76672"/>
            <a:ext cx="7844408" cy="295232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«Работа с одарёнными учащимися  на уроках физкультуры  и во внеурочное время»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3933056"/>
            <a:ext cx="3992488" cy="1889223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МОУ «Лицей №1  пос. Львовский»  учителя физкультуры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Галкиной Л.В.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78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95936" y="2060848"/>
            <a:ext cx="4824536" cy="406531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Добиваемся того,  чтобы ученик умел самостоятельно ставить и решать поставленные задачи.</a:t>
            </a:r>
          </a:p>
          <a:p>
            <a:pPr marL="0" indent="0">
              <a:buNone/>
            </a:pPr>
            <a:r>
              <a:rPr lang="ru-RU" dirty="0" smtClean="0"/>
              <a:t>Стимулируем творческую активность, развивая самовоспитание </a:t>
            </a:r>
          </a:p>
          <a:p>
            <a:pPr marL="0" indent="0">
              <a:buNone/>
            </a:pPr>
            <a:r>
              <a:rPr lang="ru-RU" dirty="0" smtClean="0"/>
              <a:t>Стараемся следить за тем, чтобы интеллект развивался не в ущерб физическому, эмоциональному, личностному развитию учащегося .</a:t>
            </a:r>
          </a:p>
          <a:p>
            <a:pPr marL="0" indent="0">
              <a:buNone/>
            </a:pPr>
            <a:r>
              <a:rPr lang="ru-RU" dirty="0" smtClean="0"/>
              <a:t>Убеждаем ребят заниматься спортом в секциях в школе и внеурочное время.</a:t>
            </a:r>
          </a:p>
          <a:p>
            <a:pPr marL="0" indent="0">
              <a:buNone/>
            </a:pPr>
            <a:r>
              <a:rPr lang="ru-RU" dirty="0" smtClean="0"/>
              <a:t>По отдельным разделам программы разработаны презентации, рефераты и карточки с выполнением последовательности упражнений</a:t>
            </a:r>
          </a:p>
          <a:p>
            <a:pPr marL="0" indent="0">
              <a:buNone/>
            </a:pPr>
            <a:r>
              <a:rPr lang="ru-RU" dirty="0" smtClean="0"/>
              <a:t>Осуществление дифференцированного и индивидуального подхода в обучении.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Создание условий для всестороннего развития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988840"/>
            <a:ext cx="3600400" cy="23042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231123" y="4437112"/>
            <a:ext cx="3575751" cy="21275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764598"/>
            <a:ext cx="3620797" cy="289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34864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084168" y="1772816"/>
            <a:ext cx="2952328" cy="496855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Областные, районные,  поселковые соревнования</a:t>
            </a:r>
          </a:p>
          <a:p>
            <a:r>
              <a:rPr lang="ru-RU" dirty="0"/>
              <a:t>Ш</a:t>
            </a:r>
            <a:r>
              <a:rPr lang="ru-RU" dirty="0" smtClean="0"/>
              <a:t>кольные соревнования(соревнования по пионерболу между 5,6 классами ; соревнования по настольному теннису, посвященные 60-летию лицея, соревнования по мини-футболу между 6 классами)</a:t>
            </a:r>
          </a:p>
          <a:p>
            <a:r>
              <a:rPr lang="ru-RU" dirty="0" smtClean="0"/>
              <a:t>Дни здоровья</a:t>
            </a:r>
          </a:p>
          <a:p>
            <a:r>
              <a:rPr lang="ru-RU" dirty="0" smtClean="0"/>
              <a:t>Веселые старты «Веселые старты на спортивном поезде и мини-футбол»</a:t>
            </a:r>
          </a:p>
          <a:p>
            <a:r>
              <a:rPr lang="ru-RU" dirty="0" smtClean="0"/>
              <a:t>Спортивные праздники («Праздничный полет»</a:t>
            </a:r>
          </a:p>
          <a:p>
            <a:r>
              <a:rPr lang="ru-RU" dirty="0" smtClean="0"/>
              <a:t>Мониторинг на уроках</a:t>
            </a:r>
          </a:p>
          <a:p>
            <a:r>
              <a:rPr lang="ru-RU" dirty="0" smtClean="0"/>
              <a:t>Президентские состязания.</a:t>
            </a:r>
          </a:p>
          <a:p>
            <a:r>
              <a:rPr lang="ru-RU" dirty="0" smtClean="0"/>
              <a:t>Районные мероприятия (Слет «Патриоты Подолья», посвященного 70-летию битвы за Москву,  зарница «Последний рубеж»)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1379" y="18864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Мероприятия, способствующие развитию одаренности учащихся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0710" y="1556792"/>
            <a:ext cx="2952328" cy="20162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3933056"/>
            <a:ext cx="2952328" cy="2232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72043" y="1556792"/>
            <a:ext cx="2448272" cy="20235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72043" y="3933056"/>
            <a:ext cx="2448272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357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6529" y="2852936"/>
            <a:ext cx="7452816" cy="413732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районных соревнованиях заняли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1468752"/>
          </a:xfrm>
        </p:spPr>
        <p:txBody>
          <a:bodyPr>
            <a:noAutofit/>
          </a:bodyPr>
          <a:lstStyle/>
          <a:p>
            <a:r>
              <a:rPr lang="ru-RU" sz="2800" dirty="0" smtClean="0"/>
              <a:t>С 2007 года сборные команды по мини- футболу становились победителями и призерами районных, областных соревнований </a:t>
            </a:r>
            <a:br>
              <a:rPr lang="ru-RU" sz="2800" dirty="0" smtClean="0"/>
            </a:br>
            <a:r>
              <a:rPr lang="ru-RU" sz="2800" dirty="0" smtClean="0">
                <a:solidFill>
                  <a:srgbClr val="002060"/>
                </a:solidFill>
              </a:rPr>
              <a:t>В районных соревнованиях заняли</a:t>
            </a:r>
            <a:endParaRPr lang="ru-RU" sz="2800" dirty="0">
              <a:solidFill>
                <a:srgbClr val="00206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28837218"/>
              </p:ext>
            </p:extLst>
          </p:nvPr>
        </p:nvGraphicFramePr>
        <p:xfrm>
          <a:off x="179512" y="2031759"/>
          <a:ext cx="6840760" cy="2071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9881"/>
                <a:gridCol w="2199881"/>
                <a:gridCol w="2440998"/>
              </a:tblGrid>
              <a:tr h="608740">
                <a:tc>
                  <a:txBody>
                    <a:bodyPr/>
                    <a:lstStyle/>
                    <a:p>
                      <a:r>
                        <a:rPr lang="ru-RU" dirty="0" smtClean="0"/>
                        <a:t>Учебный</a:t>
                      </a:r>
                      <a:r>
                        <a:rPr lang="ru-RU" baseline="0" dirty="0" smtClean="0"/>
                        <a:t>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Год рождения</a:t>
                      </a:r>
                      <a:endParaRPr lang="ru-RU" dirty="0"/>
                    </a:p>
                  </a:txBody>
                  <a:tcPr/>
                </a:tc>
              </a:tr>
              <a:tr h="358488">
                <a:tc>
                  <a:txBody>
                    <a:bodyPr/>
                    <a:lstStyle/>
                    <a:p>
                      <a:r>
                        <a:rPr lang="ru-RU" dirty="0" smtClean="0"/>
                        <a:t>2007-2008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1995-1994</a:t>
                      </a:r>
                      <a:endParaRPr lang="ru-RU" dirty="0"/>
                    </a:p>
                  </a:txBody>
                  <a:tcPr/>
                </a:tc>
              </a:tr>
              <a:tr h="358488">
                <a:tc>
                  <a:txBody>
                    <a:bodyPr/>
                    <a:lstStyle/>
                    <a:p>
                      <a:r>
                        <a:rPr lang="ru-RU" dirty="0" smtClean="0"/>
                        <a:t>2007-2008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1993-1994</a:t>
                      </a:r>
                      <a:endParaRPr lang="ru-RU" dirty="0"/>
                    </a:p>
                  </a:txBody>
                  <a:tcPr/>
                </a:tc>
              </a:tr>
              <a:tr h="358488">
                <a:tc>
                  <a:txBody>
                    <a:bodyPr/>
                    <a:lstStyle/>
                    <a:p>
                      <a:r>
                        <a:rPr lang="ru-RU" dirty="0" smtClean="0"/>
                        <a:t>2008-2009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1994-1995</a:t>
                      </a:r>
                      <a:endParaRPr lang="ru-RU" dirty="0"/>
                    </a:p>
                  </a:txBody>
                  <a:tcPr/>
                </a:tc>
              </a:tr>
              <a:tr h="358488">
                <a:tc>
                  <a:txBody>
                    <a:bodyPr/>
                    <a:lstStyle/>
                    <a:p>
                      <a:r>
                        <a:rPr lang="ru-RU" dirty="0" smtClean="0"/>
                        <a:t>2010-2011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1997-2000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193704"/>
            <a:ext cx="3731155" cy="26642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4193704"/>
            <a:ext cx="3384376" cy="26642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76656" y="4077072"/>
            <a:ext cx="8041982" cy="53251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07696" y="4235418"/>
            <a:ext cx="2736304" cy="2622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37971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8879797"/>
              </p:ext>
            </p:extLst>
          </p:nvPr>
        </p:nvGraphicFramePr>
        <p:xfrm>
          <a:off x="755576" y="2204864"/>
          <a:ext cx="740886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9621"/>
                <a:gridCol w="2469621"/>
                <a:gridCol w="246962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Учебный год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Год рождения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2008-2009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1996-1997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2009-2010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1993-1994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2010-2011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1994-1995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2011-2012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1995-1996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 районных соревнованиях на приз Губернатора Московской области они </a:t>
            </a:r>
            <a:r>
              <a:rPr lang="ru-RU" sz="2800" dirty="0"/>
              <a:t>з</a:t>
            </a:r>
            <a:r>
              <a:rPr lang="ru-RU" sz="2800" dirty="0" smtClean="0"/>
              <a:t>аняли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5" y="4077072"/>
            <a:ext cx="3816423" cy="25922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4077073"/>
            <a:ext cx="4464496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26872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934969"/>
              </p:ext>
            </p:extLst>
          </p:nvPr>
        </p:nvGraphicFramePr>
        <p:xfrm>
          <a:off x="755650" y="1651888"/>
          <a:ext cx="7408863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9621"/>
                <a:gridCol w="2469621"/>
                <a:gridCol w="246962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Учебный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Год рождения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2008-2009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1996-1997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2009-2010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1993-1994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2010-2011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1994-1995</a:t>
                      </a:r>
                      <a:endParaRPr lang="ru-RU" dirty="0"/>
                    </a:p>
                  </a:txBody>
                  <a:tcPr/>
                </a:tc>
              </a:tr>
              <a:tr h="244410">
                <a:tc>
                  <a:txBody>
                    <a:bodyPr/>
                    <a:lstStyle/>
                    <a:p>
                      <a:r>
                        <a:rPr lang="ru-RU" dirty="0" smtClean="0"/>
                        <a:t>2011-2012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1995-1996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  областных соревнованиях на приз Губернатора Московской области заняли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547" y="3460689"/>
            <a:ext cx="5004048" cy="328498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1111" y="3460689"/>
            <a:ext cx="4536504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24466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7" y="1552836"/>
            <a:ext cx="4443443" cy="266429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Участие футболистов в семинаре директоров Подольского района на тему «Система работы с одаренными детьми в МОУ «Лицей №1 пос. Львовский»</a:t>
            </a:r>
            <a:endParaRPr lang="ru-RU" sz="2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17965" y="1263530"/>
            <a:ext cx="4752528" cy="28803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64043" y="4244412"/>
            <a:ext cx="4752528" cy="26135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275" y="4086378"/>
            <a:ext cx="4355976" cy="277162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17652" y="2192184"/>
            <a:ext cx="4158938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5936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1412776"/>
            <a:ext cx="7192309" cy="518457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3 место в районных соревнованиях по легкой атлетике(2008-2009у ч. год)</a:t>
            </a:r>
          </a:p>
          <a:p>
            <a:r>
              <a:rPr lang="ru-RU" dirty="0" smtClean="0"/>
              <a:t>2 место в районных соревнованиях «Шиповка юных»(2009-2010 уч. г.)</a:t>
            </a:r>
          </a:p>
          <a:p>
            <a:r>
              <a:rPr lang="ru-RU" dirty="0" smtClean="0"/>
              <a:t>1 место в  районных соревнованиях по настольному теннису(2011-2012 уч. г)</a:t>
            </a:r>
          </a:p>
          <a:p>
            <a:r>
              <a:rPr lang="ru-RU" dirty="0" smtClean="0"/>
              <a:t>Кубок за 1 место в спартакиаде , посвященной 105-</a:t>
            </a:r>
          </a:p>
          <a:p>
            <a:r>
              <a:rPr lang="ru-RU" dirty="0"/>
              <a:t>г</a:t>
            </a:r>
            <a:r>
              <a:rPr lang="ru-RU" dirty="0" smtClean="0"/>
              <a:t>одовщине образования пос. Львовский</a:t>
            </a:r>
          </a:p>
          <a:p>
            <a:r>
              <a:rPr lang="ru-RU" dirty="0" smtClean="0"/>
              <a:t>1 место на призы стадиона «Подолье», 1 место по шахматам среди школ пос. Львовский</a:t>
            </a:r>
          </a:p>
          <a:p>
            <a:r>
              <a:rPr lang="ru-RU" dirty="0" err="1" smtClean="0"/>
              <a:t>Лапшинов</a:t>
            </a:r>
            <a:r>
              <a:rPr lang="ru-RU" dirty="0" smtClean="0"/>
              <a:t> Вадим-победитель районной олимпиады  среди 7-8 классов в 2011-2012 </a:t>
            </a:r>
            <a:r>
              <a:rPr lang="ru-RU" dirty="0" err="1" smtClean="0"/>
              <a:t>уч.г</a:t>
            </a:r>
            <a:r>
              <a:rPr lang="ru-RU" dirty="0" smtClean="0"/>
              <a:t>., 2 место в прошлом году</a:t>
            </a:r>
          </a:p>
          <a:p>
            <a:r>
              <a:rPr lang="ru-RU" dirty="0" smtClean="0"/>
              <a:t>Новицкий Андрей занял 2 место в этом году, 3место в прошлом году среди 10-11 классов.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Достижения спортсменов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97416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489368"/>
            <a:ext cx="4817657" cy="252028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Достижения  </a:t>
            </a:r>
            <a:r>
              <a:rPr lang="ru-RU" dirty="0" err="1" smtClean="0"/>
              <a:t>спорсменов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42616" y="1463824"/>
            <a:ext cx="4578096" cy="2613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4031921"/>
            <a:ext cx="4163104" cy="28260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07716" y="4031920"/>
            <a:ext cx="4712996" cy="28260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43506" y="2492896"/>
            <a:ext cx="4176464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8798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75856" y="1628800"/>
            <a:ext cx="6112189" cy="522529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Предполагается использование множества различных источников информации</a:t>
            </a:r>
          </a:p>
          <a:p>
            <a:r>
              <a:rPr lang="ru-RU" dirty="0" smtClean="0"/>
              <a:t>Анализ процесса развития ученика на достаточно длительном времени(с 1 по 11 класс)</a:t>
            </a:r>
          </a:p>
          <a:p>
            <a:r>
              <a:rPr lang="ru-RU" dirty="0" smtClean="0"/>
              <a:t>Применение методов психодиагностики.</a:t>
            </a:r>
          </a:p>
          <a:p>
            <a:r>
              <a:rPr lang="ru-RU" dirty="0" smtClean="0"/>
              <a:t>Диагностика должна служить средством эффективного обучения и развития одаренного ребенка</a:t>
            </a:r>
          </a:p>
          <a:p>
            <a:r>
              <a:rPr lang="ru-RU" dirty="0" smtClean="0"/>
              <a:t>Предъявляются особые требования к специалистам , работающим с одаренными  учениками.</a:t>
            </a:r>
          </a:p>
          <a:p>
            <a:r>
              <a:rPr lang="ru-RU" dirty="0" smtClean="0"/>
              <a:t>Предполагаются соответствующие формы подготовки этих специалистов.</a:t>
            </a:r>
          </a:p>
          <a:p>
            <a:r>
              <a:rPr lang="ru-RU" dirty="0" smtClean="0"/>
              <a:t>Тесная взаимосвязь  с родителями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Детская одаренность-явление сложное и многоаспектное.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112268"/>
            <a:ext cx="3024336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454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Здоровьесберегающие</a:t>
            </a:r>
            <a:r>
              <a:rPr lang="ru-RU" dirty="0" smtClean="0"/>
              <a:t>,</a:t>
            </a:r>
          </a:p>
          <a:p>
            <a:r>
              <a:rPr lang="ru-RU" dirty="0"/>
              <a:t> </a:t>
            </a:r>
            <a:r>
              <a:rPr lang="ru-RU" dirty="0" smtClean="0"/>
              <a:t>ИКТ,</a:t>
            </a:r>
          </a:p>
          <a:p>
            <a:r>
              <a:rPr lang="ru-RU" dirty="0" smtClean="0"/>
              <a:t>игровые,</a:t>
            </a:r>
          </a:p>
          <a:p>
            <a:r>
              <a:rPr lang="ru-RU" dirty="0" smtClean="0"/>
              <a:t>индивидуализации обучения(</a:t>
            </a:r>
            <a:r>
              <a:rPr lang="ru-RU" dirty="0" err="1" smtClean="0"/>
              <a:t>И.Унт,АС.Границкая,В.Д.Шандриков</a:t>
            </a:r>
            <a:r>
              <a:rPr lang="ru-RU" dirty="0" smtClean="0"/>
              <a:t>),</a:t>
            </a:r>
          </a:p>
          <a:p>
            <a:r>
              <a:rPr lang="ru-RU" dirty="0" smtClean="0"/>
              <a:t>личностно-ориентированное развивающее обучение (И. С .</a:t>
            </a:r>
            <a:r>
              <a:rPr lang="ru-RU" dirty="0" err="1" smtClean="0"/>
              <a:t>Якиманская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 технологии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4145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3212976"/>
            <a:ext cx="7408333" cy="1905661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</a:t>
            </a:r>
            <a:r>
              <a:rPr lang="ru-RU" dirty="0" smtClean="0"/>
              <a:t>пособность к выдающимся достижениям в любой социально значимой сфере человеческой деятельности</a:t>
            </a:r>
            <a:r>
              <a:rPr lang="ru-RU" dirty="0"/>
              <a:t>. Работа с одарёнными детьми на уроках физкультуры  и во внеурочное время</a:t>
            </a:r>
            <a:endParaRPr lang="ru-RU" dirty="0" smtClean="0"/>
          </a:p>
          <a:p>
            <a:r>
              <a:rPr lang="ru-RU" dirty="0" smtClean="0"/>
              <a:t>Достижение и возможность достижения.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«Одарённость»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0322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1" y="4365105"/>
            <a:ext cx="7668840" cy="17610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Начиналось уже в начальной школе на основе наблюдения, изучения  психологических особенностей, речи, памяти, логического мышления, двигательной активности в урочное и внеурочное время.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Выявление одаренных детей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3801" y="1444127"/>
            <a:ext cx="3600400" cy="26632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1444127"/>
            <a:ext cx="3551037" cy="2663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7997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492896"/>
            <a:ext cx="7948405" cy="348925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Содержание работы с одаренными детьми настраивает учащихся на непрерывное обучение, процесс  познания становится самоценным, способствует постепенному переходу к обучению </a:t>
            </a:r>
            <a:r>
              <a:rPr lang="ru-RU" dirty="0"/>
              <a:t>и</a:t>
            </a:r>
            <a:r>
              <a:rPr lang="ru-RU" dirty="0" smtClean="0"/>
              <a:t>деям, способам, методам побуждающим  к самостоятельной работе, ориентирующим на  дальнейшее самосовершенствование и самообразование, постепенное проявление той цели, для достижения которой они прилагают столько духовных, интеллектуальных и физических усилий.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23921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11960" y="1556792"/>
            <a:ext cx="4600021" cy="468052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Одной из важнейших составляющих физического воспитания  является физкультурно-массовая, физкультурно-оздоровительная, физкультурно-просветительская работа.</a:t>
            </a:r>
          </a:p>
          <a:p>
            <a:pPr marL="0" indent="0">
              <a:buNone/>
            </a:pPr>
            <a:r>
              <a:rPr lang="ru-RU" dirty="0" smtClean="0"/>
              <a:t>В лицее приняты и утверждены Подольским РУНО школьные программы: «Здоровье» в 2008 году, срок реализации 5 лет,</a:t>
            </a:r>
          </a:p>
          <a:p>
            <a:pPr marL="0" indent="0">
              <a:buNone/>
            </a:pPr>
            <a:r>
              <a:rPr lang="ru-RU" dirty="0" smtClean="0"/>
              <a:t>Спортивно-оздоровительная программа для учащихся 11-17 лет» в 2009 году, срок реализации 3 года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836712"/>
            <a:ext cx="3435989" cy="24551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3320" y="3789040"/>
            <a:ext cx="3388205" cy="24482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8818" y="2488968"/>
            <a:ext cx="3452707" cy="259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91207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Секционные занятия по видам спорта</a:t>
            </a:r>
          </a:p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Занятия исследовательской деятельностью</a:t>
            </a:r>
          </a:p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Конкурсы</a:t>
            </a:r>
          </a:p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Участие в олимпиадах</a:t>
            </a:r>
          </a:p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Сотрудничество с другими школами</a:t>
            </a:r>
          </a:p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Работа по индивидуальным планам </a:t>
            </a:r>
          </a:p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Летние оздоровительные площадки</a:t>
            </a:r>
          </a:p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Соревнования</a:t>
            </a: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Формы работы с одаренными детьми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7168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>
            <a:normAutofit fontScale="90000"/>
          </a:bodyPr>
          <a:lstStyle/>
          <a:p>
            <a:r>
              <a:rPr lang="ru-RU" dirty="0"/>
              <a:t>Формы работы с одаренными детьми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626913"/>
            <a:ext cx="3056026" cy="22920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55576" y="4293096"/>
            <a:ext cx="3024336" cy="24482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1626914"/>
            <a:ext cx="3081414" cy="22920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13996" y="4149080"/>
            <a:ext cx="3081414" cy="24482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66805" y="2595753"/>
            <a:ext cx="4142204" cy="310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45028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0" y="2082821"/>
            <a:ext cx="3447893" cy="431479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Выявление одаренных детей</a:t>
            </a:r>
          </a:p>
          <a:p>
            <a:r>
              <a:rPr lang="ru-RU" dirty="0" smtClean="0"/>
              <a:t>Развитие творческих способностей на уроках</a:t>
            </a:r>
          </a:p>
          <a:p>
            <a:r>
              <a:rPr lang="ru-RU" dirty="0" smtClean="0"/>
              <a:t>Развитие способностей во внеурочной деятельности (олимпиады, секции, конкурсы, исследовательская работа)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Компоненты  системы работы</a:t>
            </a:r>
            <a:br>
              <a:rPr lang="ru-RU" dirty="0" smtClean="0"/>
            </a:br>
            <a:r>
              <a:rPr lang="ru-RU" dirty="0" smtClean="0"/>
              <a:t>с одаренными детьми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5458" y="2060849"/>
            <a:ext cx="2952327" cy="20162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 flipV="1">
            <a:off x="1115616" y="4437112"/>
            <a:ext cx="2952327" cy="197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889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700808"/>
            <a:ext cx="3377497" cy="253312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Компоненты системы работы с одаренными детьми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1710326"/>
            <a:ext cx="3744416" cy="25202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2662" y="4379527"/>
            <a:ext cx="3462528" cy="24482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4348605"/>
            <a:ext cx="3744416" cy="25101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2420888"/>
            <a:ext cx="4752528" cy="3295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826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601</TotalTime>
  <Words>729</Words>
  <Application>Microsoft Office PowerPoint</Application>
  <PresentationFormat>Экран (4:3)</PresentationFormat>
  <Paragraphs>122</Paragraphs>
  <Slides>19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«Работа с одарёнными учащимися  на уроках физкультуры  и во внеурочное время»</vt:lpstr>
      <vt:lpstr>Понятие «Одарённость»</vt:lpstr>
      <vt:lpstr>Выявление одаренных детей</vt:lpstr>
      <vt:lpstr>Слайд 4</vt:lpstr>
      <vt:lpstr>Слайд 5</vt:lpstr>
      <vt:lpstr>Формы работы с одаренными детьми</vt:lpstr>
      <vt:lpstr>Формы работы с одаренными детьми</vt:lpstr>
      <vt:lpstr>Компоненты  системы работы с одаренными детьми</vt:lpstr>
      <vt:lpstr>Компоненты системы работы с одаренными детьми</vt:lpstr>
      <vt:lpstr>Создание условий для всестороннего развития</vt:lpstr>
      <vt:lpstr>Мероприятия, способствующие развитию одаренности учащихся</vt:lpstr>
      <vt:lpstr>С 2007 года сборные команды по мини- футболу становились победителями и призерами районных, областных соревнований  В районных соревнованиях заняли</vt:lpstr>
      <vt:lpstr>В районных соревнованиях на приз Губернатора Московской области они заняли</vt:lpstr>
      <vt:lpstr>В  областных соревнованиях на приз Губернатора Московской области заняли</vt:lpstr>
      <vt:lpstr>Участие футболистов в семинаре директоров Подольского района на тему «Система работы с одаренными детьми в МОУ «Лицей №1 пос. Львовский»</vt:lpstr>
      <vt:lpstr>Достижения спортсменов</vt:lpstr>
      <vt:lpstr>Достижения  спорсменов</vt:lpstr>
      <vt:lpstr>Детская одаренность-явление сложное и многоаспектное.</vt:lpstr>
      <vt:lpstr>Используем технологии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NGalkins</dc:creator>
  <cp:lastModifiedBy>Олег Царёв</cp:lastModifiedBy>
  <cp:revision>78</cp:revision>
  <dcterms:created xsi:type="dcterms:W3CDTF">2012-01-07T15:07:09Z</dcterms:created>
  <dcterms:modified xsi:type="dcterms:W3CDTF">2012-03-14T07:12:53Z</dcterms:modified>
</cp:coreProperties>
</file>