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5116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494BA-A32E-4C80-B089-97CB4FA132A0}" type="datetimeFigureOut">
              <a:rPr lang="ru-RU" smtClean="0"/>
              <a:t>10.03.2012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D5DDC-FA9C-42E4-BA98-4DB5C7C19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084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5DDC-FA9C-42E4-BA98-4DB5C7C1911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141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5DDC-FA9C-42E4-BA98-4DB5C7C1911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569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5DDC-FA9C-42E4-BA98-4DB5C7C1911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164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5DDC-FA9C-42E4-BA98-4DB5C7C1911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478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844824"/>
            <a:ext cx="748883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Тест по теме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«Исходные </a:t>
            </a:r>
            <a:r>
              <a:rPr lang="ru-RU" sz="3600" b="1" dirty="0">
                <a:solidFill>
                  <a:srgbClr val="FF0000"/>
                </a:solidFill>
              </a:rPr>
              <a:t>положения</a:t>
            </a:r>
            <a:r>
              <a:rPr lang="ru-RU" sz="3600" b="1" dirty="0" smtClean="0">
                <a:solidFill>
                  <a:srgbClr val="FF0000"/>
                </a:solidFill>
              </a:rPr>
              <a:t>»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</a:rPr>
              <a:t>у</a:t>
            </a:r>
            <a:r>
              <a:rPr lang="ru-RU" sz="3600" b="1" dirty="0" smtClean="0">
                <a:solidFill>
                  <a:srgbClr val="FF0000"/>
                </a:solidFill>
              </a:rPr>
              <a:t>ченика 6 «В» класса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МОУ «Лицей №1 пос. Львовский»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Воронова Евгения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2011-2012 учебный год</a:t>
            </a:r>
          </a:p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4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46698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33CC"/>
                </a:solidFill>
              </a:rPr>
              <a:t>Найдите </a:t>
            </a:r>
            <a:r>
              <a:rPr lang="ru-RU" sz="2800" dirty="0" smtClean="0">
                <a:solidFill>
                  <a:srgbClr val="FF33CC"/>
                </a:solidFill>
              </a:rPr>
              <a:t>картинку приседа</a:t>
            </a:r>
            <a:endParaRPr lang="ru-RU" sz="2800" dirty="0">
              <a:solidFill>
                <a:srgbClr val="FF33CC"/>
              </a:solidFill>
            </a:endParaRPr>
          </a:p>
        </p:txBody>
      </p:sp>
      <p:pic>
        <p:nvPicPr>
          <p:cNvPr id="2052" name="Рисунок 9">
            <a:hlinkClick r:id="" action="ppaction://noaction">
              <a:snd r:embed="rId2" name="bomb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78" y="2204864"/>
            <a:ext cx="1518326" cy="187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Рисунок 6">
            <a:hlinkClick r:id="" action="ppaction://hlinkshowjump?jump=nextslide">
              <a:snd r:embed="rId4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340" y="2204864"/>
            <a:ext cx="1440160" cy="187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Рисунок 5">
            <a:hlinkClick r:id="" action="ppaction://noaction">
              <a:snd r:embed="rId2" name="bomb.wav"/>
            </a:hlinkClick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204864"/>
            <a:ext cx="1728192" cy="187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Рисунок 7">
            <a:hlinkClick r:id="" action="ppaction://noaction">
              <a:snd r:embed="rId2" name="bomb.wav"/>
            </a:hlinkClick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204864"/>
            <a:ext cx="1656184" cy="187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1609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</a:t>
            </a:r>
            <a:endParaRPr 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2762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</a:t>
            </a:r>
            <a:endParaRPr 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3924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</a:t>
            </a:r>
            <a:endParaRPr 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5048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03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33CC"/>
                </a:solidFill>
              </a:rPr>
              <a:t>Назовите основные плоскости ,в которых выполняются упражнения</a:t>
            </a:r>
            <a:endParaRPr lang="ru-RU" sz="2400" dirty="0">
              <a:solidFill>
                <a:srgbClr val="FF33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77281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hlinkClick r:id="" action="ppaction://hlinkshowjump?jump=nextslide">
                  <a:snd r:embed="rId3" name="applause.wav"/>
                </a:hlinkClick>
              </a:rPr>
              <a:t>А. </a:t>
            </a:r>
            <a:r>
              <a:rPr lang="ru-RU" sz="2400" dirty="0">
                <a:solidFill>
                  <a:srgbClr val="FF0000"/>
                </a:solidFill>
              </a:rPr>
              <a:t>Лицевая, </a:t>
            </a:r>
            <a:r>
              <a:rPr lang="ru-RU" sz="2400" dirty="0" err="1" smtClean="0">
                <a:solidFill>
                  <a:srgbClr val="FF0000"/>
                </a:solidFill>
              </a:rPr>
              <a:t>боковая,горизонтальная</a:t>
            </a:r>
            <a:r>
              <a:rPr lang="ru-RU" sz="2400" dirty="0" smtClean="0">
                <a:solidFill>
                  <a:srgbClr val="FF0000"/>
                </a:solidFill>
              </a:rPr>
              <a:t> ,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hlinkClick r:id="" action="ppaction://noaction">
                  <a:snd r:embed="rId4" name="bomb.wav"/>
                </a:hlinkClick>
              </a:rPr>
              <a:t>Б. </a:t>
            </a:r>
            <a:r>
              <a:rPr lang="ru-RU" sz="2400" dirty="0" smtClean="0">
                <a:solidFill>
                  <a:srgbClr val="FF0000"/>
                </a:solidFill>
              </a:rPr>
              <a:t>Лицевая</a:t>
            </a:r>
            <a:r>
              <a:rPr lang="ru-RU" sz="2400" dirty="0">
                <a:solidFill>
                  <a:srgbClr val="FF0000"/>
                </a:solidFill>
              </a:rPr>
              <a:t>, </a:t>
            </a:r>
            <a:r>
              <a:rPr lang="ru-RU" sz="2400" dirty="0" smtClean="0">
                <a:solidFill>
                  <a:srgbClr val="FF0000"/>
                </a:solidFill>
              </a:rPr>
              <a:t>боковая</a:t>
            </a:r>
            <a:r>
              <a:rPr lang="ru-RU" sz="2400" dirty="0">
                <a:solidFill>
                  <a:srgbClr val="FF0000"/>
                </a:solidFill>
              </a:rPr>
              <a:t>, вертикальная</a:t>
            </a:r>
          </a:p>
          <a:p>
            <a:r>
              <a:rPr lang="ru-RU" dirty="0">
                <a:hlinkClick r:id="" action="ppaction://noaction">
                  <a:snd r:embed="rId4" name="bomb.wav"/>
                </a:hlinkClick>
              </a:rPr>
              <a:t>В</a:t>
            </a:r>
            <a:r>
              <a:rPr lang="ru-RU" sz="2400" dirty="0">
                <a:solidFill>
                  <a:srgbClr val="FF0000"/>
                </a:solidFill>
                <a:hlinkClick r:id="" action="ppaction://noaction">
                  <a:snd r:embed="rId4" name="bomb.wav"/>
                </a:hlinkClick>
              </a:rPr>
              <a:t>. </a:t>
            </a:r>
            <a:r>
              <a:rPr lang="ru-RU" sz="2400" dirty="0">
                <a:solidFill>
                  <a:srgbClr val="FF0000"/>
                </a:solidFill>
              </a:rPr>
              <a:t>Лицевая, боковая, передняя</a:t>
            </a:r>
          </a:p>
          <a:p>
            <a:r>
              <a:rPr lang="ru-RU" dirty="0">
                <a:hlinkClick r:id="" action="ppaction://noaction">
                  <a:snd r:embed="rId4" name="bomb.wav"/>
                </a:hlinkClick>
              </a:rPr>
              <a:t>Г. </a:t>
            </a:r>
            <a:r>
              <a:rPr lang="ru-RU" sz="2400" dirty="0">
                <a:solidFill>
                  <a:srgbClr val="FF0000"/>
                </a:solidFill>
              </a:rPr>
              <a:t>Лицевая, боковая</a:t>
            </a:r>
          </a:p>
        </p:txBody>
      </p:sp>
      <p:pic>
        <p:nvPicPr>
          <p:cNvPr id="4" name="Рисунок 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764704"/>
            <a:ext cx="2232248" cy="4752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48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617232"/>
            <a:ext cx="7200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33CC"/>
                </a:solidFill>
              </a:rPr>
              <a:t>Молодцы!</a:t>
            </a:r>
          </a:p>
          <a:p>
            <a:r>
              <a:rPr lang="ru-RU" sz="6600" dirty="0" smtClean="0">
                <a:solidFill>
                  <a:srgbClr val="FF33CC"/>
                </a:solidFill>
              </a:rPr>
              <a:t>Удачи в спорте!</a:t>
            </a:r>
            <a:endParaRPr lang="ru-RU" sz="6600" dirty="0">
              <a:solidFill>
                <a:srgbClr val="FF33CC"/>
              </a:solidFill>
            </a:endParaRPr>
          </a:p>
        </p:txBody>
      </p:sp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1560" y="57332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4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67040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FF33CC"/>
                </a:solidFill>
              </a:rPr>
              <a:t>Исходное положение - это: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36912"/>
            <a:ext cx="68407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hlinkClick r:id="" action="ppaction://noaction">
                  <a:snd r:embed="rId2" name="bomb.wav"/>
                </a:hlinkClick>
              </a:rPr>
              <a:t>А. </a:t>
            </a:r>
            <a:r>
              <a:rPr lang="ru-RU" sz="2000" b="1" dirty="0">
                <a:solidFill>
                  <a:srgbClr val="7030A0"/>
                </a:solidFill>
              </a:rPr>
              <a:t>Музыкальное сопровождение</a:t>
            </a:r>
          </a:p>
          <a:p>
            <a:r>
              <a:rPr lang="ru-RU" sz="2000" b="1" dirty="0">
                <a:hlinkClick r:id="" action="ppaction://noaction">
                  <a:snd r:embed="rId2" name="bomb.wav"/>
                </a:hlinkClick>
              </a:rPr>
              <a:t>Б. </a:t>
            </a:r>
            <a:r>
              <a:rPr lang="ru-RU" sz="2000" b="1" dirty="0">
                <a:solidFill>
                  <a:srgbClr val="7030A0"/>
                </a:solidFill>
              </a:rPr>
              <a:t>Количество раз выполняемого упражнения</a:t>
            </a:r>
          </a:p>
          <a:p>
            <a:r>
              <a:rPr lang="ru-RU" sz="2000" b="1" dirty="0">
                <a:hlinkClick r:id="" action="ppaction://noaction">
                  <a:snd r:embed="rId2" name="bomb.wav"/>
                </a:hlinkClick>
              </a:rPr>
              <a:t>В.</a:t>
            </a:r>
            <a:r>
              <a:rPr lang="ru-RU" sz="2000" b="1" dirty="0">
                <a:hlinkClick r:id="" action="ppaction://hlinkshowjump?jump=nextslide">
                  <a:snd r:embed="rId2" name="bomb.wav"/>
                </a:hlinkClick>
              </a:rPr>
              <a:t> </a:t>
            </a:r>
            <a:r>
              <a:rPr lang="ru-RU" sz="2000" b="1" dirty="0">
                <a:solidFill>
                  <a:srgbClr val="7030A0"/>
                </a:solidFill>
              </a:rPr>
              <a:t>Показ упражнения</a:t>
            </a:r>
            <a:r>
              <a:rPr lang="ru-RU" sz="2000" b="1" dirty="0"/>
              <a:t>.</a:t>
            </a:r>
          </a:p>
          <a:p>
            <a:r>
              <a:rPr lang="ru-RU" sz="2000" b="1" dirty="0">
                <a:hlinkClick r:id="" action="ppaction://hlinkshowjump?jump=nextslide">
                  <a:snd r:embed="rId3" name="applause.wav"/>
                </a:hlinkClick>
              </a:rPr>
              <a:t>Г. </a:t>
            </a:r>
            <a:r>
              <a:rPr lang="ru-RU" sz="2000" b="1" dirty="0">
                <a:solidFill>
                  <a:srgbClr val="7030A0"/>
                </a:solidFill>
              </a:rPr>
              <a:t>Положение туловища, с которого начинается выполнение упражнения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4499438"/>
            <a:ext cx="1080121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9781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76672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Движения руками, ногами, туловищем, изучаемые в школе принято делить на ряд групп: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6088" y="1844824"/>
            <a:ext cx="71862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hlinkClick r:id="" action="ppaction://hlinkshowjump?jump=nextslide">
                  <a:snd r:embed="rId3" name="applause.wav"/>
                </a:hlinkClick>
              </a:rPr>
              <a:t>А. </a:t>
            </a:r>
            <a:r>
              <a:rPr lang="ru-RU" sz="2400" dirty="0">
                <a:solidFill>
                  <a:srgbClr val="0070C0"/>
                </a:solidFill>
              </a:rPr>
              <a:t>Стойки, положения лежа, приседы, седы, упоры, </a:t>
            </a:r>
            <a:r>
              <a:rPr lang="ru-RU" sz="2400" dirty="0" smtClean="0">
                <a:solidFill>
                  <a:srgbClr val="0070C0"/>
                </a:solidFill>
              </a:rPr>
              <a:t>наклоны</a:t>
            </a:r>
            <a:r>
              <a:rPr lang="ru-RU" sz="2400" dirty="0">
                <a:solidFill>
                  <a:srgbClr val="0070C0"/>
                </a:solidFill>
              </a:rPr>
              <a:t>, </a:t>
            </a:r>
            <a:r>
              <a:rPr lang="ru-RU" sz="2400" dirty="0" smtClean="0">
                <a:solidFill>
                  <a:srgbClr val="0070C0"/>
                </a:solidFill>
              </a:rPr>
              <a:t>выпады</a:t>
            </a:r>
            <a:r>
              <a:rPr lang="ru-RU" sz="2400" dirty="0">
                <a:solidFill>
                  <a:srgbClr val="0070C0"/>
                </a:solidFill>
              </a:rPr>
              <a:t>.</a:t>
            </a:r>
            <a:endParaRPr lang="ru-RU" sz="24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  <a:hlinkClick r:id="" action="ppaction://noaction">
                  <a:snd r:embed="rId4" name="bomb.wav"/>
                </a:hlinkClick>
              </a:rPr>
              <a:t>Б.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70C0"/>
                </a:solidFill>
              </a:rPr>
              <a:t>Физкультминутки.</a:t>
            </a:r>
          </a:p>
          <a:p>
            <a:r>
              <a:rPr lang="ru-RU" sz="2000" dirty="0">
                <a:hlinkClick r:id="" action="ppaction://noaction">
                  <a:snd r:embed="rId4" name="bomb.wav"/>
                </a:hlinkClick>
              </a:rPr>
              <a:t>В. </a:t>
            </a:r>
            <a:r>
              <a:rPr lang="ru-RU" sz="2400" dirty="0">
                <a:solidFill>
                  <a:srgbClr val="0070C0"/>
                </a:solidFill>
              </a:rPr>
              <a:t>Гимнастика для глаз.</a:t>
            </a:r>
          </a:p>
          <a:p>
            <a:r>
              <a:rPr lang="ru-RU" sz="2000" dirty="0" smtClean="0">
                <a:hlinkClick r:id="" action="ppaction://noaction">
                  <a:snd r:embed="rId4" name="bomb.wav"/>
                </a:hlinkClick>
              </a:rPr>
              <a:t>Г</a:t>
            </a:r>
            <a:r>
              <a:rPr lang="ru-RU" sz="2000" dirty="0">
                <a:hlinkClick r:id="" action="ppaction://noaction">
                  <a:snd r:embed="rId4" name="bomb.wav"/>
                </a:hlinkClick>
              </a:rPr>
              <a:t>. </a:t>
            </a:r>
            <a:r>
              <a:rPr lang="ru-RU" sz="2400" dirty="0">
                <a:solidFill>
                  <a:srgbClr val="0070C0"/>
                </a:solidFill>
              </a:rPr>
              <a:t>Гимнастика для пальчиков рук</a:t>
            </a:r>
          </a:p>
        </p:txBody>
      </p:sp>
      <p:pic>
        <p:nvPicPr>
          <p:cNvPr id="7" name="Рисунок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5" y="4581128"/>
            <a:ext cx="1368153" cy="1819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051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3520" y="692696"/>
            <a:ext cx="50273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33CC"/>
                </a:solidFill>
              </a:rPr>
              <a:t>Основная стойка-это:</a:t>
            </a:r>
            <a:endParaRPr lang="ru-RU" sz="3600" dirty="0">
              <a:solidFill>
                <a:srgbClr val="FF33CC"/>
              </a:solidFill>
            </a:endParaRPr>
          </a:p>
        </p:txBody>
      </p:sp>
      <p:pic>
        <p:nvPicPr>
          <p:cNvPr id="1028" name="Рисунок 4">
            <a:hlinkClick r:id="" action="ppaction://hlinkshowjump?jump=nextslide">
              <a:snd r:embed="rId2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20" y="1960267"/>
            <a:ext cx="936104" cy="244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Рисунок 3">
            <a:hlinkClick r:id="" action="ppaction://noaction">
              <a:snd r:embed="rId4" name="bomb.wav"/>
            </a:hlinkClick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79317"/>
            <a:ext cx="1119783" cy="2421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2">
            <a:hlinkClick r:id="" action="ppaction://noaction">
              <a:snd r:embed="rId4" name="bomb.wav"/>
            </a:hlinkClick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69792"/>
            <a:ext cx="919094" cy="2431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1">
            <a:hlinkClick r:id="" action="ppaction://noaction">
              <a:snd r:embed="rId4" name="bomb.wav"/>
            </a:hlinkClick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988841"/>
            <a:ext cx="1728192" cy="243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43934"/>
            <a:ext cx="2375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5901809"/>
            <a:ext cx="5597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7905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60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43172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solidFill>
                  <a:srgbClr val="7030A0"/>
                </a:solidFill>
              </a:rPr>
              <a:t>Присед - это</a:t>
            </a:r>
            <a:r>
              <a:rPr lang="ru-RU" dirty="0"/>
              <a:t>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09854" y="1628800"/>
            <a:ext cx="62664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" action="ppaction://noaction">
                  <a:snd r:embed="rId2" name="bomb.wav"/>
                </a:hlinkClick>
              </a:rPr>
              <a:t>А. </a:t>
            </a:r>
            <a:r>
              <a:rPr lang="ru-RU" dirty="0"/>
              <a:t>Вертикальное положение тела с различным положением рук и ног</a:t>
            </a:r>
          </a:p>
          <a:p>
            <a:r>
              <a:rPr lang="ru-RU" dirty="0">
                <a:hlinkClick r:id="" action="ppaction://noaction">
                  <a:snd r:embed="rId2" name="bomb.wav"/>
                </a:hlinkClick>
              </a:rPr>
              <a:t>Б. </a:t>
            </a:r>
            <a:r>
              <a:rPr lang="ru-RU" dirty="0"/>
              <a:t>Выполняется из исходного положения лежа</a:t>
            </a:r>
          </a:p>
          <a:p>
            <a:r>
              <a:rPr lang="ru-RU" dirty="0">
                <a:hlinkClick r:id="" action="ppaction://hlinkshowjump?jump=nextslide">
                  <a:snd r:embed="rId3" name="applause.wav"/>
                </a:hlinkClick>
              </a:rPr>
              <a:t>В. </a:t>
            </a:r>
            <a:r>
              <a:rPr lang="ru-RU" dirty="0"/>
              <a:t>Выполняется из основной стойки, на носках до полного сгибания ног. Руки на поясе</a:t>
            </a:r>
          </a:p>
          <a:p>
            <a:r>
              <a:rPr lang="ru-RU" dirty="0">
                <a:hlinkClick r:id="" action="ppaction://noaction">
                  <a:snd r:embed="rId2" name="bomb.wav"/>
                </a:hlinkClick>
              </a:rPr>
              <a:t>Г. </a:t>
            </a:r>
            <a:r>
              <a:rPr lang="ru-RU" dirty="0"/>
              <a:t>Шаг ногой в любом направлении с одновременным сгибанием ее. Туловище находится в вертикальном положении.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365104"/>
            <a:ext cx="1584175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478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46698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33CC"/>
                </a:solidFill>
              </a:rPr>
              <a:t>Найдите </a:t>
            </a:r>
            <a:r>
              <a:rPr lang="ru-RU" sz="2800" dirty="0" smtClean="0">
                <a:solidFill>
                  <a:srgbClr val="FF33CC"/>
                </a:solidFill>
              </a:rPr>
              <a:t>картинку приседа</a:t>
            </a:r>
            <a:endParaRPr lang="ru-RU" sz="2800" dirty="0">
              <a:solidFill>
                <a:srgbClr val="FF33CC"/>
              </a:solidFill>
            </a:endParaRPr>
          </a:p>
        </p:txBody>
      </p:sp>
      <p:pic>
        <p:nvPicPr>
          <p:cNvPr id="2052" name="Рисунок 9">
            <a:hlinkClick r:id="" action="ppaction://noaction">
              <a:snd r:embed="rId2" name="bomb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78" y="2204864"/>
            <a:ext cx="1518326" cy="187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Рисунок 6">
            <a:hlinkClick r:id="" action="ppaction://hlinkshowjump?jump=nextslide">
              <a:snd r:embed="rId4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340" y="2204864"/>
            <a:ext cx="1440160" cy="187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Рисунок 5">
            <a:hlinkClick r:id="" action="ppaction://noaction">
              <a:snd r:embed="rId2" name="bomb.wav"/>
            </a:hlinkClick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204864"/>
            <a:ext cx="1728192" cy="187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Рисунок 7">
            <a:hlinkClick r:id="" action="ppaction://noaction">
              <a:snd r:embed="rId2" name="bomb.wav"/>
            </a:hlinkClick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204864"/>
            <a:ext cx="1656184" cy="187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1609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2762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3924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5048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27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0920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33CC"/>
                </a:solidFill>
              </a:rPr>
              <a:t>Покажите рисунок, где изображен выпад</a:t>
            </a:r>
            <a:endParaRPr lang="ru-RU" sz="2800" dirty="0">
              <a:solidFill>
                <a:srgbClr val="FF33CC"/>
              </a:solidFill>
            </a:endParaRPr>
          </a:p>
        </p:txBody>
      </p:sp>
      <p:pic>
        <p:nvPicPr>
          <p:cNvPr id="3076" name="Рисунок 11">
            <a:hlinkClick r:id="" action="ppaction://noaction">
              <a:snd r:embed="rId2" name="bomb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594620"/>
            <a:ext cx="1434552" cy="224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Рисунок 12">
            <a:hlinkClick r:id="" action="ppaction://noaction">
              <a:snd r:embed="rId2" name="bomb.wav"/>
            </a:hlinkClick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628900"/>
            <a:ext cx="1373900" cy="220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Рисунок 8">
            <a:hlinkClick r:id="" action="ppaction://noaction">
              <a:snd r:embed="rId2" name="bomb.wav"/>
            </a:hlinkClick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2672"/>
            <a:ext cx="1304156" cy="13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Рисунок 10">
            <a:hlinkClick r:id="" action="ppaction://hlinkshowjump?jump=nextslide">
              <a:snd r:embed="rId6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162" y="1700808"/>
            <a:ext cx="1633339" cy="3134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1543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3714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153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43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0591" y="528410"/>
            <a:ext cx="41537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92D050"/>
                </a:solidFill>
              </a:rPr>
              <a:t>Какие седы вы знаете</a:t>
            </a:r>
            <a:r>
              <a:rPr lang="ru-RU" b="1" dirty="0"/>
              <a:t>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84784"/>
            <a:ext cx="554461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" action="ppaction://hlinkshowjump?jump=nextslide">
                  <a:snd r:embed="rId3" name="applause.wav"/>
                </a:hlinkClick>
              </a:rPr>
              <a:t>А. </a:t>
            </a:r>
            <a:r>
              <a:rPr lang="ru-RU" sz="2400" dirty="0">
                <a:solidFill>
                  <a:srgbClr val="7030A0"/>
                </a:solidFill>
              </a:rPr>
              <a:t>На полу, под углом, высоким углом, на пятках.</a:t>
            </a:r>
          </a:p>
          <a:p>
            <a:r>
              <a:rPr lang="ru-RU" dirty="0">
                <a:hlinkClick r:id="" action="ppaction://noaction">
                  <a:snd r:embed="rId4" name="bomb.wav"/>
                </a:hlinkClick>
              </a:rPr>
              <a:t>Б</a:t>
            </a:r>
            <a:r>
              <a:rPr lang="ru-RU" sz="2400" dirty="0">
                <a:hlinkClick r:id="" action="ppaction://noaction">
                  <a:snd r:embed="rId4" name="bomb.wav"/>
                </a:hlinkClick>
              </a:rPr>
              <a:t>. </a:t>
            </a:r>
            <a:r>
              <a:rPr lang="ru-RU" sz="2400" dirty="0">
                <a:solidFill>
                  <a:srgbClr val="7030A0"/>
                </a:solidFill>
              </a:rPr>
              <a:t>Лежа на спине, на животе,  прогнувшись, боком.</a:t>
            </a:r>
          </a:p>
          <a:p>
            <a:r>
              <a:rPr lang="ru-RU" dirty="0">
                <a:hlinkClick r:id="" action="ppaction://noaction">
                  <a:snd r:embed="rId4" name="bomb.wav"/>
                </a:hlinkClick>
              </a:rPr>
              <a:t>В.</a:t>
            </a:r>
            <a:r>
              <a:rPr lang="ru-RU" dirty="0"/>
              <a:t> </a:t>
            </a:r>
            <a:r>
              <a:rPr lang="ru-RU" sz="2400" dirty="0">
                <a:solidFill>
                  <a:srgbClr val="7030A0"/>
                </a:solidFill>
              </a:rPr>
              <a:t>Наклоны влево, прямо ,</a:t>
            </a:r>
            <a:r>
              <a:rPr lang="ru-RU" sz="2400" dirty="0" smtClean="0">
                <a:solidFill>
                  <a:srgbClr val="7030A0"/>
                </a:solidFill>
              </a:rPr>
              <a:t>вправо; вперед</a:t>
            </a:r>
            <a:r>
              <a:rPr lang="ru-RU" sz="2400" dirty="0">
                <a:solidFill>
                  <a:srgbClr val="7030A0"/>
                </a:solidFill>
              </a:rPr>
              <a:t>, не касаясь пола; прогнувшись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dirty="0" smtClean="0">
                <a:hlinkClick r:id="" action="ppaction://noaction">
                  <a:snd r:embed="rId4" name="bomb.wav"/>
                </a:hlinkClick>
              </a:rPr>
              <a:t>Г.</a:t>
            </a:r>
            <a:r>
              <a:rPr lang="ru-RU" dirty="0" smtClean="0"/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Повороты  </a:t>
            </a:r>
            <a:r>
              <a:rPr lang="ru-RU" sz="2400" dirty="0">
                <a:solidFill>
                  <a:srgbClr val="7030A0"/>
                </a:solidFill>
              </a:rPr>
              <a:t>влево, </a:t>
            </a:r>
            <a:r>
              <a:rPr lang="ru-RU" sz="2400" dirty="0" smtClean="0">
                <a:solidFill>
                  <a:srgbClr val="7030A0"/>
                </a:solidFill>
              </a:rPr>
              <a:t>прямо, </a:t>
            </a:r>
            <a:r>
              <a:rPr lang="ru-RU" sz="2400" dirty="0">
                <a:solidFill>
                  <a:srgbClr val="7030A0"/>
                </a:solidFill>
              </a:rPr>
              <a:t>,</a:t>
            </a:r>
            <a:r>
              <a:rPr lang="ru-RU" sz="2400" dirty="0" smtClean="0">
                <a:solidFill>
                  <a:srgbClr val="7030A0"/>
                </a:solidFill>
              </a:rPr>
              <a:t>вправо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838" y="3284984"/>
            <a:ext cx="1299964" cy="23017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99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33CC"/>
                </a:solidFill>
              </a:rPr>
              <a:t>В скольких  основных плоскостях выполняются упражнения</a:t>
            </a:r>
            <a:r>
              <a:rPr lang="ru-RU" sz="2400" b="1" dirty="0" smtClean="0">
                <a:solidFill>
                  <a:srgbClr val="FF33CC"/>
                </a:solidFill>
              </a:rPr>
              <a:t>?</a:t>
            </a:r>
            <a:endParaRPr lang="ru-RU" sz="2400" dirty="0">
              <a:solidFill>
                <a:srgbClr val="FF33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749976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" action="ppaction://hlinkshowjump?jump=nextslide">
                  <a:snd r:embed="rId3" name="applause.wav"/>
                </a:hlinkClick>
              </a:rPr>
              <a:t>А. </a:t>
            </a:r>
            <a:r>
              <a:rPr lang="ru-RU" dirty="0" smtClean="0"/>
              <a:t>   </a:t>
            </a:r>
            <a:r>
              <a:rPr lang="ru-RU" sz="2400" dirty="0" smtClean="0">
                <a:solidFill>
                  <a:srgbClr val="7030A0"/>
                </a:solidFill>
              </a:rPr>
              <a:t>3</a:t>
            </a:r>
            <a:r>
              <a:rPr lang="ru-RU" sz="2400" dirty="0">
                <a:solidFill>
                  <a:srgbClr val="7030A0"/>
                </a:solidFill>
              </a:rPr>
              <a:t>.</a:t>
            </a:r>
          </a:p>
          <a:p>
            <a:r>
              <a:rPr lang="ru-RU" dirty="0">
                <a:hlinkClick r:id="" action="ppaction://noaction">
                  <a:snd r:embed="rId4" name="bomb.wav"/>
                </a:hlinkClick>
              </a:rPr>
              <a:t>Б.</a:t>
            </a: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z="2400" dirty="0" smtClean="0">
                <a:solidFill>
                  <a:srgbClr val="7030A0"/>
                </a:solidFill>
              </a:rPr>
              <a:t>4</a:t>
            </a:r>
            <a:endParaRPr lang="ru-RU" sz="2400" dirty="0">
              <a:solidFill>
                <a:srgbClr val="7030A0"/>
              </a:solidFill>
            </a:endParaRPr>
          </a:p>
          <a:p>
            <a:r>
              <a:rPr lang="ru-RU" dirty="0">
                <a:hlinkClick r:id="" action="ppaction://noaction">
                  <a:snd r:embed="rId4" name="bomb.wav"/>
                </a:hlinkClick>
              </a:rPr>
              <a:t>В</a:t>
            </a:r>
            <a:r>
              <a:rPr lang="ru-RU" dirty="0" smtClean="0">
                <a:hlinkClick r:id="" action="ppaction://noaction">
                  <a:snd r:embed="rId4" name="bomb.wav"/>
                </a:hlinkClick>
              </a:rPr>
              <a:t>.</a:t>
            </a:r>
            <a:r>
              <a:rPr lang="ru-RU" dirty="0" smtClean="0"/>
              <a:t>    </a:t>
            </a:r>
            <a:r>
              <a:rPr lang="ru-RU" sz="2400" dirty="0" smtClean="0">
                <a:solidFill>
                  <a:srgbClr val="002060"/>
                </a:solidFill>
              </a:rPr>
              <a:t>5</a:t>
            </a:r>
            <a:r>
              <a:rPr lang="ru-RU" sz="2400" dirty="0">
                <a:solidFill>
                  <a:srgbClr val="002060"/>
                </a:solidFill>
              </a:rPr>
              <a:t>.</a:t>
            </a:r>
          </a:p>
          <a:p>
            <a:r>
              <a:rPr lang="ru-RU" dirty="0">
                <a:hlinkClick r:id="" action="ppaction://noaction">
                  <a:snd r:embed="rId4" name="bomb.wav"/>
                </a:hlinkClick>
              </a:rPr>
              <a:t>Г. </a:t>
            </a:r>
            <a:r>
              <a:rPr lang="ru-RU" dirty="0" smtClean="0"/>
              <a:t>    </a:t>
            </a:r>
            <a:r>
              <a:rPr lang="ru-RU" sz="2400" dirty="0" smtClean="0">
                <a:solidFill>
                  <a:srgbClr val="002060"/>
                </a:solidFill>
              </a:rPr>
              <a:t>6</a:t>
            </a:r>
            <a:r>
              <a:rPr lang="ru-RU" sz="2400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418" y="1772816"/>
            <a:ext cx="1802110" cy="2218159"/>
          </a:xfrm>
          <a:prstGeom prst="rect">
            <a:avLst/>
          </a:prstGeom>
          <a:noFill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73802"/>
            <a:ext cx="2564816" cy="4871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783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77</TotalTime>
  <Words>315</Words>
  <Application>Microsoft Office PowerPoint</Application>
  <PresentationFormat>Экран (4:3)</PresentationFormat>
  <Paragraphs>58</Paragraphs>
  <Slides>12</Slides>
  <Notes>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NGalkins</dc:creator>
  <cp:lastModifiedBy>NGalkins</cp:lastModifiedBy>
  <cp:revision>9</cp:revision>
  <dcterms:created xsi:type="dcterms:W3CDTF">2012-03-10T18:39:17Z</dcterms:created>
  <dcterms:modified xsi:type="dcterms:W3CDTF">2012-03-10T20:07:38Z</dcterms:modified>
</cp:coreProperties>
</file>