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57" r:id="rId7"/>
    <p:sldId id="258" r:id="rId8"/>
    <p:sldId id="259" r:id="rId9"/>
    <p:sldId id="263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358F-41B1-42E2-AF2D-E906F896436B}" type="datetimeFigureOut">
              <a:rPr lang="ru-RU" smtClean="0"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4478-635E-4B15-9C82-491E532DFA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358F-41B1-42E2-AF2D-E906F896436B}" type="datetimeFigureOut">
              <a:rPr lang="ru-RU" smtClean="0"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4478-635E-4B15-9C82-491E532DFA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358F-41B1-42E2-AF2D-E906F896436B}" type="datetimeFigureOut">
              <a:rPr lang="ru-RU" smtClean="0"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4478-635E-4B15-9C82-491E532DFA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358F-41B1-42E2-AF2D-E906F896436B}" type="datetimeFigureOut">
              <a:rPr lang="ru-RU" smtClean="0"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4478-635E-4B15-9C82-491E532DFA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358F-41B1-42E2-AF2D-E906F896436B}" type="datetimeFigureOut">
              <a:rPr lang="ru-RU" smtClean="0"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4478-635E-4B15-9C82-491E532DFA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358F-41B1-42E2-AF2D-E906F896436B}" type="datetimeFigureOut">
              <a:rPr lang="ru-RU" smtClean="0"/>
              <a:t>14.03.2012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4478-635E-4B15-9C82-491E532DFA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358F-41B1-42E2-AF2D-E906F896436B}" type="datetimeFigureOut">
              <a:rPr lang="ru-RU" smtClean="0"/>
              <a:t>14.03.2012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4478-635E-4B15-9C82-491E532DFA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358F-41B1-42E2-AF2D-E906F896436B}" type="datetimeFigureOut">
              <a:rPr lang="ru-RU" smtClean="0"/>
              <a:t>14.03.2012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4478-635E-4B15-9C82-491E532DFA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358F-41B1-42E2-AF2D-E906F896436B}" type="datetimeFigureOut">
              <a:rPr lang="ru-RU" smtClean="0"/>
              <a:t>14.03.2012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4478-635E-4B15-9C82-491E532DFA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358F-41B1-42E2-AF2D-E906F896436B}" type="datetimeFigureOut">
              <a:rPr lang="ru-RU" smtClean="0"/>
              <a:t>14.03.2012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4478-635E-4B15-9C82-491E532DFA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358F-41B1-42E2-AF2D-E906F896436B}" type="datetimeFigureOut">
              <a:rPr lang="ru-RU" smtClean="0"/>
              <a:t>14.03.2012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4478-635E-4B15-9C82-491E532DFA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2358F-41B1-42E2-AF2D-E906F896436B}" type="datetimeFigureOut">
              <a:rPr lang="ru-RU" smtClean="0"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F4478-635E-4B15-9C82-491E532DFAE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857224" y="3714752"/>
            <a:ext cx="1143008" cy="114300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00100" y="3286124"/>
            <a:ext cx="10715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Propisi" pitchFamily="2" charset="0"/>
                <a:cs typeface="Times New Roman" pitchFamily="18" charset="0"/>
              </a:rPr>
              <a:t>за</a:t>
            </a:r>
            <a:endParaRPr lang="ru-RU" sz="8800" dirty="0">
              <a:latin typeface="Propisi" pitchFamily="2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286644" y="3786190"/>
            <a:ext cx="1143008" cy="114300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429520" y="3500438"/>
            <a:ext cx="10715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err="1">
                <a:latin typeface="Propisi" pitchFamily="2" charset="0"/>
                <a:cs typeface="Times New Roman" pitchFamily="18" charset="0"/>
              </a:rPr>
              <a:t>с</a:t>
            </a:r>
            <a:r>
              <a:rPr lang="ru-RU" sz="8800" dirty="0" err="1" smtClean="0">
                <a:latin typeface="Propisi" pitchFamily="2" charset="0"/>
                <a:cs typeface="Times New Roman" pitchFamily="18" charset="0"/>
              </a:rPr>
              <a:t>а</a:t>
            </a:r>
            <a:endParaRPr lang="ru-RU" sz="8800" dirty="0">
              <a:latin typeface="Propisi" pitchFamily="2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285728"/>
            <a:ext cx="842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Азбука,  зима,  звонок,  морозы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0" y="1680629"/>
            <a:ext cx="914400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0" y="1428736"/>
            <a:ext cx="85011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1003BD"/>
                </a:solidFill>
                <a:latin typeface="Propisi" pitchFamily="2" charset="0"/>
              </a:rPr>
              <a:t>Азбука, морозы.  </a:t>
            </a:r>
            <a:endParaRPr lang="ru-RU" sz="8000" dirty="0">
              <a:solidFill>
                <a:srgbClr val="1003BD"/>
              </a:solidFill>
              <a:latin typeface="Propisi" pitchFamily="2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0" y="2037819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0" y="2395009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2752199"/>
            <a:ext cx="914400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0" y="3037951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0" y="3395141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0" y="3752331"/>
            <a:ext cx="914400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57158" y="2428868"/>
            <a:ext cx="75724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1003BD"/>
                </a:solidFill>
                <a:latin typeface="Propisi" pitchFamily="2" charset="0"/>
              </a:rPr>
              <a:t>Зима, звонок.  </a:t>
            </a:r>
            <a:endParaRPr lang="ru-RU" sz="8000" dirty="0">
              <a:solidFill>
                <a:srgbClr val="1003BD"/>
              </a:solidFill>
              <a:latin typeface="Propisi" pitchFamily="2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0" y="4038083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0" y="4357694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0" y="4714884"/>
            <a:ext cx="914400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Прямая соединительная линия 11"/>
          <p:cNvCxnSpPr/>
          <p:nvPr/>
        </p:nvCxnSpPr>
        <p:spPr>
          <a:xfrm>
            <a:off x="0" y="2071702"/>
            <a:ext cx="914400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0" y="2428868"/>
            <a:ext cx="7000892" cy="24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0" y="2786058"/>
            <a:ext cx="7000892" cy="24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0" y="3071810"/>
            <a:ext cx="7000892" cy="2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0" y="3429000"/>
            <a:ext cx="7000892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0" y="3786190"/>
            <a:ext cx="707233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0" y="4143380"/>
            <a:ext cx="707233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0" y="1785926"/>
            <a:ext cx="68580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1003BD"/>
                </a:solidFill>
                <a:latin typeface="Propisi" pitchFamily="2" charset="0"/>
              </a:rPr>
              <a:t> </a:t>
            </a:r>
            <a:r>
              <a:rPr lang="ru-RU" sz="8000" dirty="0" smtClean="0">
                <a:solidFill>
                  <a:srgbClr val="3737F3"/>
                </a:solidFill>
                <a:latin typeface="Propisi" pitchFamily="2" charset="0"/>
              </a:rPr>
              <a:t>У  Зины  и  Пети</a:t>
            </a:r>
            <a:r>
              <a:rPr lang="ru-RU" sz="5400" dirty="0" smtClean="0">
                <a:solidFill>
                  <a:srgbClr val="1003BD"/>
                </a:solidFill>
                <a:latin typeface="Propisi" pitchFamily="2" charset="0"/>
              </a:rPr>
              <a:t>  </a:t>
            </a:r>
            <a:endParaRPr lang="ru-RU" sz="8000" dirty="0">
              <a:solidFill>
                <a:srgbClr val="1003BD"/>
              </a:solidFill>
              <a:latin typeface="Propisi" pitchFamily="2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0" y="4500570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0" y="4857760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0" y="5214950"/>
            <a:ext cx="914400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072330" y="2214554"/>
            <a:ext cx="207167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красные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иние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зелёные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0" y="2786058"/>
            <a:ext cx="59293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>
                <a:solidFill>
                  <a:srgbClr val="3737F3"/>
                </a:solidFill>
                <a:latin typeface="Propisi" pitchFamily="2" charset="0"/>
              </a:rPr>
              <a:t>к</a:t>
            </a:r>
            <a:r>
              <a:rPr lang="ru-RU" sz="8000" dirty="0" smtClean="0">
                <a:solidFill>
                  <a:srgbClr val="3737F3"/>
                </a:solidFill>
                <a:latin typeface="Propisi" pitchFamily="2" charset="0"/>
              </a:rPr>
              <a:t>расные, синие,</a:t>
            </a:r>
            <a:r>
              <a:rPr lang="ru-RU" sz="8000" dirty="0" smtClean="0">
                <a:solidFill>
                  <a:srgbClr val="1003BD"/>
                </a:solidFill>
                <a:latin typeface="Propisi" pitchFamily="2" charset="0"/>
              </a:rPr>
              <a:t>  </a:t>
            </a:r>
            <a:endParaRPr lang="ru-RU" sz="8000" dirty="0">
              <a:solidFill>
                <a:srgbClr val="1003BD"/>
              </a:solidFill>
              <a:latin typeface="Propisi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8596" y="714356"/>
            <a:ext cx="842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  Зины  и Пети  …  пузыри.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0" y="3857628"/>
            <a:ext cx="83582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>
                <a:solidFill>
                  <a:srgbClr val="3737F3"/>
                </a:solidFill>
                <a:latin typeface="Propisi" pitchFamily="2" charset="0"/>
              </a:rPr>
              <a:t>з</a:t>
            </a:r>
            <a:r>
              <a:rPr lang="ru-RU" sz="8000" dirty="0" smtClean="0">
                <a:solidFill>
                  <a:srgbClr val="3737F3"/>
                </a:solidFill>
                <a:latin typeface="Propisi" pitchFamily="2" charset="0"/>
              </a:rPr>
              <a:t>елёные,</a:t>
            </a:r>
            <a:r>
              <a:rPr lang="ru-RU" sz="8000" dirty="0" smtClean="0">
                <a:solidFill>
                  <a:srgbClr val="1003BD"/>
                </a:solidFill>
                <a:latin typeface="Propisi" pitchFamily="2" charset="0"/>
              </a:rPr>
              <a:t> пузыри. </a:t>
            </a:r>
            <a:endParaRPr lang="ru-RU" sz="8000" dirty="0">
              <a:solidFill>
                <a:srgbClr val="1003BD"/>
              </a:solidFill>
              <a:latin typeface="Propisi" pitchFamily="2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9420" y="0"/>
            <a:ext cx="2314580" cy="231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Прямая соединительная линия 11"/>
          <p:cNvCxnSpPr/>
          <p:nvPr/>
        </p:nvCxnSpPr>
        <p:spPr>
          <a:xfrm>
            <a:off x="0" y="1357322"/>
            <a:ext cx="914400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0" y="1714488"/>
            <a:ext cx="7000892" cy="24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0" y="2071678"/>
            <a:ext cx="7000892" cy="24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0" y="2357430"/>
            <a:ext cx="7000892" cy="2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0" y="2714620"/>
            <a:ext cx="7000892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0" y="3071810"/>
            <a:ext cx="707233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0" y="3429000"/>
            <a:ext cx="707233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0" y="3786190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0" y="4143380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0" y="4500570"/>
            <a:ext cx="914400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072330" y="1500174"/>
            <a:ext cx="20716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ысоко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темно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4282" y="1000108"/>
            <a:ext cx="65722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chemeClr val="bg1">
                    <a:lumMod val="65000"/>
                  </a:schemeClr>
                </a:solidFill>
                <a:latin typeface="Propisi" pitchFamily="2" charset="0"/>
              </a:rPr>
              <a:t>грустно-весело </a:t>
            </a:r>
            <a:endParaRPr lang="ru-RU" sz="8800" dirty="0">
              <a:solidFill>
                <a:schemeClr val="bg1">
                  <a:lumMod val="65000"/>
                </a:schemeClr>
              </a:solidFill>
              <a:latin typeface="Propisi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2000240"/>
            <a:ext cx="335755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>
                <a:solidFill>
                  <a:schemeClr val="bg1">
                    <a:lumMod val="65000"/>
                  </a:schemeClr>
                </a:solidFill>
                <a:latin typeface="Propisi" pitchFamily="2" charset="0"/>
              </a:rPr>
              <a:t>с</a:t>
            </a:r>
            <a:r>
              <a:rPr lang="ru-RU" sz="8800" dirty="0" smtClean="0">
                <a:solidFill>
                  <a:schemeClr val="bg1">
                    <a:lumMod val="65000"/>
                  </a:schemeClr>
                </a:solidFill>
                <a:latin typeface="Propisi" pitchFamily="2" charset="0"/>
              </a:rPr>
              <a:t>ветло- </a:t>
            </a:r>
            <a:endParaRPr lang="ru-RU" sz="8800" dirty="0">
              <a:solidFill>
                <a:schemeClr val="bg1">
                  <a:lumMod val="65000"/>
                </a:schemeClr>
              </a:solidFill>
              <a:latin typeface="Propisi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00430" y="2071678"/>
            <a:ext cx="32861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1003BD"/>
                </a:solidFill>
                <a:latin typeface="Propisi" pitchFamily="2" charset="0"/>
              </a:rPr>
              <a:t>темно  </a:t>
            </a:r>
            <a:endParaRPr lang="ru-RU" sz="8000" dirty="0">
              <a:solidFill>
                <a:srgbClr val="1003BD"/>
              </a:solidFill>
              <a:latin typeface="Propisi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5720" y="3071810"/>
            <a:ext cx="335755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chemeClr val="bg1">
                    <a:lumMod val="65000"/>
                  </a:schemeClr>
                </a:solidFill>
                <a:latin typeface="Propisi" pitchFamily="2" charset="0"/>
              </a:rPr>
              <a:t>низко- </a:t>
            </a:r>
            <a:endParaRPr lang="ru-RU" sz="8800" dirty="0">
              <a:solidFill>
                <a:schemeClr val="bg1">
                  <a:lumMod val="65000"/>
                </a:schemeClr>
              </a:solidFill>
              <a:latin typeface="Propisi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357554" y="3143248"/>
            <a:ext cx="32861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1003BD"/>
                </a:solidFill>
                <a:latin typeface="Propisi" pitchFamily="2" charset="0"/>
              </a:rPr>
              <a:t>высоко  </a:t>
            </a:r>
            <a:endParaRPr lang="ru-RU" sz="8000" dirty="0">
              <a:solidFill>
                <a:srgbClr val="1003BD"/>
              </a:solidFill>
              <a:latin typeface="Propis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2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857224" y="3714752"/>
            <a:ext cx="1143008" cy="114300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286644" y="3786190"/>
            <a:ext cx="1143008" cy="114300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000100" y="3357562"/>
            <a:ext cx="10715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err="1" smtClean="0">
                <a:latin typeface="Propisi" pitchFamily="2" charset="0"/>
                <a:cs typeface="Times New Roman" pitchFamily="18" charset="0"/>
              </a:rPr>
              <a:t>зы</a:t>
            </a:r>
            <a:endParaRPr lang="ru-RU" sz="8800" dirty="0">
              <a:latin typeface="Propisi" pitchFamily="2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58082" y="3571876"/>
            <a:ext cx="10715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err="1" smtClean="0">
                <a:latin typeface="Propisi" pitchFamily="2" charset="0"/>
                <a:cs typeface="Times New Roman" pitchFamily="18" charset="0"/>
              </a:rPr>
              <a:t>с</a:t>
            </a:r>
            <a:r>
              <a:rPr lang="ru-RU" sz="8800" dirty="0" err="1">
                <a:latin typeface="Propisi" pitchFamily="2" charset="0"/>
                <a:cs typeface="Times New Roman" pitchFamily="18" charset="0"/>
              </a:rPr>
              <a:t>ы</a:t>
            </a:r>
            <a:endParaRPr lang="ru-RU" sz="8800" dirty="0">
              <a:latin typeface="Propisi" pitchFamily="2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857224" y="3714752"/>
            <a:ext cx="1143008" cy="114300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286644" y="3786190"/>
            <a:ext cx="1143008" cy="114300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000100" y="3286124"/>
            <a:ext cx="10715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err="1" smtClean="0">
                <a:latin typeface="Propisi" pitchFamily="2" charset="0"/>
                <a:cs typeface="Times New Roman" pitchFamily="18" charset="0"/>
              </a:rPr>
              <a:t>зу</a:t>
            </a:r>
            <a:endParaRPr lang="ru-RU" sz="8800" dirty="0">
              <a:latin typeface="Propisi" pitchFamily="2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58082" y="3429000"/>
            <a:ext cx="10715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Propisi" pitchFamily="2" charset="0"/>
                <a:cs typeface="Times New Roman" pitchFamily="18" charset="0"/>
              </a:rPr>
              <a:t>с</a:t>
            </a:r>
            <a:r>
              <a:rPr lang="ru-RU" sz="8800" dirty="0">
                <a:latin typeface="Propisi" pitchFamily="2" charset="0"/>
                <a:cs typeface="Times New Roman" pitchFamily="18" charset="0"/>
              </a:rPr>
              <a:t>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7286644" y="3786190"/>
            <a:ext cx="1143008" cy="114300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857224" y="3714752"/>
            <a:ext cx="1143008" cy="114300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000100" y="3357562"/>
            <a:ext cx="10715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err="1" smtClean="0">
                <a:latin typeface="Propisi" pitchFamily="2" charset="0"/>
                <a:cs typeface="Times New Roman" pitchFamily="18" charset="0"/>
              </a:rPr>
              <a:t>зе</a:t>
            </a:r>
            <a:endParaRPr lang="ru-RU" sz="8800" dirty="0">
              <a:latin typeface="Propisi" pitchFamily="2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29520" y="3571876"/>
            <a:ext cx="10715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Propisi" pitchFamily="2" charset="0"/>
                <a:cs typeface="Times New Roman" pitchFamily="18" charset="0"/>
              </a:rPr>
              <a:t>с</a:t>
            </a:r>
            <a:r>
              <a:rPr lang="ru-RU" sz="8800" dirty="0">
                <a:latin typeface="Propisi" pitchFamily="2" charset="0"/>
                <a:cs typeface="Times New Roman" pitchFamily="18" charset="0"/>
              </a:rPr>
              <a:t>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Овал 20"/>
          <p:cNvSpPr/>
          <p:nvPr/>
        </p:nvSpPr>
        <p:spPr>
          <a:xfrm>
            <a:off x="928662" y="3714752"/>
            <a:ext cx="1143008" cy="114300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1071538" y="3357562"/>
            <a:ext cx="10715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err="1" smtClean="0">
                <a:latin typeface="Propisi" pitchFamily="2" charset="0"/>
                <a:cs typeface="Times New Roman" pitchFamily="18" charset="0"/>
              </a:rPr>
              <a:t>зи</a:t>
            </a:r>
            <a:endParaRPr lang="ru-RU" sz="8800" dirty="0">
              <a:latin typeface="Propisi" pitchFamily="2" charset="0"/>
              <a:cs typeface="Times New Roman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7143768" y="3857628"/>
            <a:ext cx="1143008" cy="114300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7286644" y="3571876"/>
            <a:ext cx="10715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Propisi" pitchFamily="2" charset="0"/>
                <a:cs typeface="Times New Roman" pitchFamily="18" charset="0"/>
              </a:rPr>
              <a:t>с</a:t>
            </a:r>
            <a:r>
              <a:rPr lang="ru-RU" sz="8800" dirty="0">
                <a:latin typeface="Propisi" pitchFamily="2" charset="0"/>
                <a:cs typeface="Times New Roman" pitchFamily="18" charset="0"/>
              </a:rPr>
              <a:t>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  <p:bldP spid="23" grpId="0" animBg="1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285728"/>
            <a:ext cx="8429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Розы, заноза, слёзы. Козы, мимозы, капризы, ваза.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3000372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0" y="3357562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0" y="3786190"/>
            <a:ext cx="914400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643174" y="1643050"/>
            <a:ext cx="6500826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571736" y="1928802"/>
            <a:ext cx="6572264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71736" y="2285992"/>
            <a:ext cx="6572264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71736" y="2571744"/>
            <a:ext cx="6572264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0" y="4572008"/>
            <a:ext cx="85011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1003BD"/>
                </a:solidFill>
                <a:latin typeface="Propisi" pitchFamily="2" charset="0"/>
              </a:rPr>
              <a:t>Роза поставила мимозу.  </a:t>
            </a:r>
            <a:endParaRPr lang="ru-RU" sz="8000" dirty="0">
              <a:solidFill>
                <a:srgbClr val="1003BD"/>
              </a:solidFill>
              <a:latin typeface="Propisi" pitchFamily="2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0" y="4143380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0" y="4500570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4857760"/>
            <a:ext cx="914400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0" y="5143512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0" y="5500702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571736" y="2357430"/>
            <a:ext cx="52149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1003BD"/>
                </a:solidFill>
                <a:latin typeface="Propisi" pitchFamily="2" charset="0"/>
              </a:rPr>
              <a:t>Козы, мимозы,   </a:t>
            </a:r>
            <a:endParaRPr lang="ru-RU" sz="8000" dirty="0">
              <a:solidFill>
                <a:srgbClr val="1003BD"/>
              </a:solidFill>
              <a:latin typeface="Propisi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3500438"/>
            <a:ext cx="55006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1003BD"/>
                </a:solidFill>
                <a:latin typeface="Propisi" pitchFamily="2" charset="0"/>
              </a:rPr>
              <a:t> капризы, ваза.  </a:t>
            </a:r>
            <a:endParaRPr lang="ru-RU" sz="8000" dirty="0">
              <a:solidFill>
                <a:srgbClr val="1003BD"/>
              </a:solidFill>
              <a:latin typeface="Propisi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71736" y="1285860"/>
            <a:ext cx="67151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1003BD"/>
                </a:solidFill>
                <a:latin typeface="Propisi" pitchFamily="2" charset="0"/>
              </a:rPr>
              <a:t>Розы, заноза, слёзы.    </a:t>
            </a:r>
            <a:endParaRPr lang="ru-RU" sz="8000" dirty="0">
              <a:solidFill>
                <a:srgbClr val="1003BD"/>
              </a:solidFill>
              <a:latin typeface="Propisi" pitchFamily="2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0" y="5857892"/>
            <a:ext cx="914400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2595559" cy="1808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TextBox 26"/>
          <p:cNvSpPr txBox="1"/>
          <p:nvPr/>
        </p:nvSpPr>
        <p:spPr>
          <a:xfrm>
            <a:off x="0" y="5534561"/>
            <a:ext cx="56435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1003BD"/>
                </a:solidFill>
                <a:latin typeface="Propisi" pitchFamily="2" charset="0"/>
              </a:rPr>
              <a:t>В вазе мимоза.  </a:t>
            </a:r>
            <a:endParaRPr lang="ru-RU" sz="8000" dirty="0">
              <a:solidFill>
                <a:srgbClr val="1003BD"/>
              </a:solidFill>
              <a:latin typeface="Propisi" pitchFamily="2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0" y="6143644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0" y="6463255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0" y="6820445"/>
            <a:ext cx="914400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Прямая соединительная линия 13"/>
          <p:cNvCxnSpPr/>
          <p:nvPr/>
        </p:nvCxnSpPr>
        <p:spPr>
          <a:xfrm>
            <a:off x="0" y="357166"/>
            <a:ext cx="914400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0" y="714356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1071546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0" y="1357298"/>
            <a:ext cx="914400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214282" y="0"/>
            <a:ext cx="89297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err="1" smtClean="0">
                <a:solidFill>
                  <a:schemeClr val="bg1">
                    <a:lumMod val="65000"/>
                  </a:schemeClr>
                </a:solidFill>
                <a:latin typeface="Propisi" pitchFamily="2" charset="0"/>
              </a:rPr>
              <a:t>звон-трезвон-звонит</a:t>
            </a:r>
            <a:r>
              <a:rPr lang="ru-RU" sz="8800" dirty="0" smtClean="0">
                <a:solidFill>
                  <a:schemeClr val="bg1">
                    <a:lumMod val="65000"/>
                  </a:schemeClr>
                </a:solidFill>
                <a:latin typeface="Propisi" pitchFamily="2" charset="0"/>
              </a:rPr>
              <a:t> </a:t>
            </a:r>
            <a:endParaRPr lang="ru-RU" sz="8800" dirty="0">
              <a:solidFill>
                <a:schemeClr val="bg1">
                  <a:lumMod val="65000"/>
                </a:schemeClr>
              </a:solidFill>
              <a:latin typeface="Propisi" pitchFamily="2" charset="0"/>
            </a:endParaRPr>
          </a:p>
        </p:txBody>
      </p:sp>
      <p:cxnSp>
        <p:nvCxnSpPr>
          <p:cNvPr id="65" name="Прямая соединительная линия 64"/>
          <p:cNvCxnSpPr/>
          <p:nvPr/>
        </p:nvCxnSpPr>
        <p:spPr>
          <a:xfrm>
            <a:off x="0" y="3000372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0" y="3357562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0" y="3714752"/>
            <a:ext cx="914400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14282" y="2285992"/>
            <a:ext cx="850112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chemeClr val="bg1">
                    <a:lumMod val="65000"/>
                  </a:schemeClr>
                </a:solidFill>
                <a:latin typeface="Propisi" pitchFamily="2" charset="0"/>
              </a:rPr>
              <a:t>Сима трезвонит.</a:t>
            </a:r>
            <a:r>
              <a:rPr lang="ru-RU" sz="8800" dirty="0" smtClean="0">
                <a:solidFill>
                  <a:srgbClr val="1003BD"/>
                </a:solidFill>
                <a:latin typeface="Propisi" pitchFamily="2" charset="0"/>
              </a:rPr>
              <a:t> </a:t>
            </a:r>
            <a:endParaRPr lang="ru-RU" sz="8800" dirty="0">
              <a:solidFill>
                <a:srgbClr val="1003BD"/>
              </a:solidFill>
              <a:latin typeface="Propisi" pitchFamily="2" charset="0"/>
            </a:endParaRPr>
          </a:p>
        </p:txBody>
      </p:sp>
      <p:cxnSp>
        <p:nvCxnSpPr>
          <p:cNvPr id="71" name="Прямая соединительная линия 70"/>
          <p:cNvCxnSpPr/>
          <p:nvPr/>
        </p:nvCxnSpPr>
        <p:spPr>
          <a:xfrm>
            <a:off x="0" y="1785926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0" y="2143116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0" y="2571744"/>
            <a:ext cx="914400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142844" y="1071546"/>
            <a:ext cx="878687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chemeClr val="bg1">
                    <a:lumMod val="65000"/>
                  </a:schemeClr>
                </a:solidFill>
                <a:latin typeface="Propisi" pitchFamily="2" charset="0"/>
              </a:rPr>
              <a:t>Зина звонит. </a:t>
            </a:r>
            <a:r>
              <a:rPr lang="ru-RU" sz="8800" dirty="0" smtClean="0">
                <a:solidFill>
                  <a:srgbClr val="1003BD"/>
                </a:solidFill>
                <a:latin typeface="Propisi" pitchFamily="2" charset="0"/>
              </a:rPr>
              <a:t>         </a:t>
            </a:r>
            <a:r>
              <a:rPr lang="ru-RU" sz="8800" dirty="0" smtClean="0">
                <a:solidFill>
                  <a:schemeClr val="bg1">
                    <a:lumMod val="65000"/>
                  </a:schemeClr>
                </a:solidFill>
                <a:latin typeface="Propisi" pitchFamily="2" charset="0"/>
              </a:rPr>
              <a:t>.</a:t>
            </a:r>
            <a:endParaRPr lang="ru-RU" sz="8800" dirty="0">
              <a:solidFill>
                <a:schemeClr val="bg1">
                  <a:lumMod val="65000"/>
                </a:schemeClr>
              </a:solidFill>
              <a:latin typeface="Propisi" pitchFamily="2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0" y="4214818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0" y="4643446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0" y="5143512"/>
            <a:ext cx="914400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-142908" y="3571876"/>
            <a:ext cx="964409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chemeClr val="bg1">
                    <a:lumMod val="65000"/>
                  </a:schemeClr>
                </a:solidFill>
                <a:latin typeface="Propisi" pitchFamily="2" charset="0"/>
              </a:rPr>
              <a:t>Берёза звенит на морозе.</a:t>
            </a:r>
            <a:r>
              <a:rPr lang="ru-RU" sz="8800" dirty="0" smtClean="0">
                <a:solidFill>
                  <a:srgbClr val="1003BD"/>
                </a:solidFill>
                <a:latin typeface="Propisi" pitchFamily="2" charset="0"/>
              </a:rPr>
              <a:t> </a:t>
            </a:r>
            <a:endParaRPr lang="ru-RU" sz="8800" dirty="0">
              <a:solidFill>
                <a:srgbClr val="1003BD"/>
              </a:solidFill>
              <a:latin typeface="Propis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Прямая соединительная линия 13"/>
          <p:cNvCxnSpPr/>
          <p:nvPr/>
        </p:nvCxnSpPr>
        <p:spPr>
          <a:xfrm>
            <a:off x="0" y="357166"/>
            <a:ext cx="914400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0" y="714356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1071546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0" y="1357298"/>
            <a:ext cx="914400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214282" y="0"/>
            <a:ext cx="21431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err="1" smtClean="0">
                <a:solidFill>
                  <a:schemeClr val="bg1">
                    <a:lumMod val="65000"/>
                  </a:schemeClr>
                </a:solidFill>
                <a:latin typeface="Propisi" pitchFamily="2" charset="0"/>
              </a:rPr>
              <a:t>моро</a:t>
            </a:r>
            <a:r>
              <a:rPr lang="ru-RU" sz="8800" dirty="0" smtClean="0">
                <a:solidFill>
                  <a:schemeClr val="bg1">
                    <a:lumMod val="65000"/>
                  </a:schemeClr>
                </a:solidFill>
                <a:latin typeface="Propisi" pitchFamily="2" charset="0"/>
              </a:rPr>
              <a:t> </a:t>
            </a:r>
            <a:endParaRPr lang="ru-RU" sz="8800" dirty="0">
              <a:solidFill>
                <a:schemeClr val="bg1">
                  <a:lumMod val="65000"/>
                </a:schemeClr>
              </a:solidFill>
              <a:latin typeface="Propisi" pitchFamily="2" charset="0"/>
            </a:endParaRPr>
          </a:p>
        </p:txBody>
      </p:sp>
      <p:cxnSp>
        <p:nvCxnSpPr>
          <p:cNvPr id="65" name="Прямая соединительная линия 64"/>
          <p:cNvCxnSpPr/>
          <p:nvPr/>
        </p:nvCxnSpPr>
        <p:spPr>
          <a:xfrm>
            <a:off x="0" y="2928934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0" y="3357562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0" y="3786190"/>
            <a:ext cx="914400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14282" y="1071546"/>
            <a:ext cx="292895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err="1" smtClean="0">
                <a:solidFill>
                  <a:schemeClr val="bg1">
                    <a:lumMod val="65000"/>
                  </a:schemeClr>
                </a:solidFill>
                <a:latin typeface="Propisi" pitchFamily="2" charset="0"/>
              </a:rPr>
              <a:t>гла</a:t>
            </a:r>
            <a:r>
              <a:rPr lang="ru-RU" sz="8800" dirty="0" smtClean="0">
                <a:solidFill>
                  <a:srgbClr val="1003BD"/>
                </a:solidFill>
                <a:latin typeface="Propisi" pitchFamily="2" charset="0"/>
              </a:rPr>
              <a:t> </a:t>
            </a:r>
            <a:endParaRPr lang="ru-RU" sz="8800" dirty="0">
              <a:solidFill>
                <a:srgbClr val="1003BD"/>
              </a:solidFill>
              <a:latin typeface="Propisi" pitchFamily="2" charset="0"/>
            </a:endParaRPr>
          </a:p>
        </p:txBody>
      </p:sp>
      <p:cxnSp>
        <p:nvCxnSpPr>
          <p:cNvPr id="71" name="Прямая соединительная линия 70"/>
          <p:cNvCxnSpPr/>
          <p:nvPr/>
        </p:nvCxnSpPr>
        <p:spPr>
          <a:xfrm>
            <a:off x="0" y="1785926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0" y="2143116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0" y="2500306"/>
            <a:ext cx="914400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2786050" y="0"/>
            <a:ext cx="878687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chemeClr val="bg1">
                    <a:lumMod val="65000"/>
                  </a:schemeClr>
                </a:solidFill>
                <a:latin typeface="Propisi" pitchFamily="2" charset="0"/>
              </a:rPr>
              <a:t>- морозы </a:t>
            </a:r>
            <a:r>
              <a:rPr lang="ru-RU" sz="8800" dirty="0" smtClean="0">
                <a:solidFill>
                  <a:srgbClr val="1003BD"/>
                </a:solidFill>
                <a:latin typeface="Propisi" pitchFamily="2" charset="0"/>
              </a:rPr>
              <a:t>         </a:t>
            </a:r>
            <a:r>
              <a:rPr lang="ru-RU" sz="8800" dirty="0" smtClean="0">
                <a:solidFill>
                  <a:schemeClr val="bg1">
                    <a:lumMod val="65000"/>
                  </a:schemeClr>
                </a:solidFill>
                <a:latin typeface="Propisi" pitchFamily="2" charset="0"/>
              </a:rPr>
              <a:t>.</a:t>
            </a:r>
            <a:endParaRPr lang="ru-RU" sz="8800" dirty="0">
              <a:solidFill>
                <a:schemeClr val="bg1">
                  <a:lumMod val="65000"/>
                </a:schemeClr>
              </a:solidFill>
              <a:latin typeface="Propisi" pitchFamily="2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0" y="4214818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0" y="4643446"/>
            <a:ext cx="914400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0" y="5143512"/>
            <a:ext cx="914400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500298" y="1071546"/>
            <a:ext cx="35719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chemeClr val="bg1">
                    <a:lumMod val="65000"/>
                  </a:schemeClr>
                </a:solidFill>
                <a:latin typeface="Propisi" pitchFamily="2" charset="0"/>
              </a:rPr>
              <a:t>- глаза</a:t>
            </a:r>
            <a:r>
              <a:rPr lang="ru-RU" sz="8800" dirty="0" smtClean="0">
                <a:solidFill>
                  <a:srgbClr val="1003BD"/>
                </a:solidFill>
                <a:latin typeface="Propisi" pitchFamily="2" charset="0"/>
              </a:rPr>
              <a:t> </a:t>
            </a:r>
            <a:endParaRPr lang="ru-RU" sz="8800" dirty="0">
              <a:solidFill>
                <a:srgbClr val="1003BD"/>
              </a:solidFill>
              <a:latin typeface="Propisi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71670" y="0"/>
            <a:ext cx="50003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err="1" smtClean="0">
                <a:solidFill>
                  <a:srgbClr val="1003BD"/>
                </a:solidFill>
                <a:latin typeface="Propisi" pitchFamily="2" charset="0"/>
              </a:rPr>
              <a:t>з</a:t>
            </a:r>
            <a:r>
              <a:rPr lang="ru-RU" sz="8000" dirty="0" smtClean="0">
                <a:solidFill>
                  <a:srgbClr val="1003BD"/>
                </a:solidFill>
                <a:latin typeface="Propisi" pitchFamily="2" charset="0"/>
              </a:rPr>
              <a:t>  </a:t>
            </a:r>
            <a:endParaRPr lang="ru-RU" sz="8000" dirty="0">
              <a:solidFill>
                <a:srgbClr val="1003BD"/>
              </a:solidFill>
              <a:latin typeface="Propisi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28728" y="1071546"/>
            <a:ext cx="50003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err="1" smtClean="0">
                <a:solidFill>
                  <a:srgbClr val="1003BD"/>
                </a:solidFill>
                <a:latin typeface="Propisi" pitchFamily="2" charset="0"/>
              </a:rPr>
              <a:t>з</a:t>
            </a:r>
            <a:r>
              <a:rPr lang="ru-RU" sz="8000" dirty="0" smtClean="0">
                <a:solidFill>
                  <a:srgbClr val="1003BD"/>
                </a:solidFill>
                <a:latin typeface="Propisi" pitchFamily="2" charset="0"/>
              </a:rPr>
              <a:t>  </a:t>
            </a:r>
            <a:endParaRPr lang="ru-RU" sz="8000" dirty="0">
              <a:solidFill>
                <a:srgbClr val="1003BD"/>
              </a:solidFill>
              <a:latin typeface="Propisi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28596" y="2285992"/>
            <a:ext cx="292895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chemeClr val="bg1">
                    <a:lumMod val="65000"/>
                  </a:schemeClr>
                </a:solidFill>
                <a:latin typeface="Propisi" pitchFamily="2" charset="0"/>
              </a:rPr>
              <a:t>но</a:t>
            </a:r>
            <a:r>
              <a:rPr lang="ru-RU" sz="8800" dirty="0" smtClean="0">
                <a:solidFill>
                  <a:srgbClr val="1003BD"/>
                </a:solidFill>
                <a:latin typeface="Propisi" pitchFamily="2" charset="0"/>
              </a:rPr>
              <a:t> </a:t>
            </a:r>
            <a:endParaRPr lang="ru-RU" sz="8800" dirty="0">
              <a:solidFill>
                <a:srgbClr val="1003BD"/>
              </a:solidFill>
              <a:latin typeface="Propisi" pitchFamily="2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85984" y="2285992"/>
            <a:ext cx="35719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chemeClr val="bg1">
                    <a:lumMod val="65000"/>
                  </a:schemeClr>
                </a:solidFill>
                <a:latin typeface="Propisi" pitchFamily="2" charset="0"/>
              </a:rPr>
              <a:t>- носы</a:t>
            </a:r>
            <a:r>
              <a:rPr lang="ru-RU" sz="8800" dirty="0" smtClean="0">
                <a:solidFill>
                  <a:srgbClr val="1003BD"/>
                </a:solidFill>
                <a:latin typeface="Propisi" pitchFamily="2" charset="0"/>
              </a:rPr>
              <a:t> </a:t>
            </a:r>
            <a:endParaRPr lang="ru-RU" sz="8800" dirty="0">
              <a:solidFill>
                <a:srgbClr val="1003BD"/>
              </a:solidFill>
              <a:latin typeface="Propisi" pitchFamily="2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214414" y="2285992"/>
            <a:ext cx="50003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rgbClr val="1003BD"/>
                </a:solidFill>
                <a:latin typeface="Propisi" pitchFamily="2" charset="0"/>
              </a:rPr>
              <a:t>с</a:t>
            </a:r>
            <a:r>
              <a:rPr lang="ru-RU" sz="8000" dirty="0" smtClean="0">
                <a:solidFill>
                  <a:srgbClr val="1003BD"/>
                </a:solidFill>
                <a:latin typeface="Propisi" pitchFamily="2" charset="0"/>
              </a:rPr>
              <a:t>  </a:t>
            </a:r>
            <a:endParaRPr lang="ru-RU" sz="8000" dirty="0">
              <a:solidFill>
                <a:srgbClr val="1003BD"/>
              </a:solidFill>
              <a:latin typeface="Propis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26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4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1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5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785794"/>
            <a:ext cx="2286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990"/>
          <a:stretch>
            <a:fillRect/>
          </a:stretch>
        </p:blipFill>
        <p:spPr bwMode="auto">
          <a:xfrm>
            <a:off x="0" y="0"/>
            <a:ext cx="3475815" cy="4338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857620" y="1571612"/>
            <a:ext cx="25717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евала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зевака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14480" y="4572008"/>
            <a:ext cx="67151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Сима                Зина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868" y="5643578"/>
            <a:ext cx="3143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Кто это?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125</Words>
  <Application>Microsoft Office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9</cp:revision>
  <dcterms:created xsi:type="dcterms:W3CDTF">2011-12-26T18:22:54Z</dcterms:created>
  <dcterms:modified xsi:type="dcterms:W3CDTF">2012-03-14T10:49:29Z</dcterms:modified>
</cp:coreProperties>
</file>