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9D4A0-772E-478A-B079-B3DECCB85BF3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3AE1E-385F-4FC4-BA27-3E5BB1D5BC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3AE1E-385F-4FC4-BA27-3E5BB1D5BC6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FA8811-C2E5-419F-8BE3-39F8D7B79DFC}" type="datetimeFigureOut">
              <a:rPr lang="ru-RU" smtClean="0"/>
              <a:pPr/>
              <a:t>15.03.2012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5D5E05-F64C-4690-B3AD-DFB28E4782F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E%D0%B3%D0%BE%D1%80%D0%BE%D0%B4%D0%B8%D1%86%D0%B0" TargetMode="External"/><Relationship Id="rId7" Type="http://schemas.openxmlformats.org/officeDocument/2006/relationships/hyperlink" Target="http://ru.wikipedia.org/wiki/%D0%A3%D1%81%D0%BF%D0%B5%D0%BD%D1%81%D0%BA%D0%B8%D0%B9_%D0%BF%D0%BE%D1%81%D1%82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98%D0%B5%D1%80%D1%83%D1%81%D0%B0%D0%BB%D0%B8%D0%BC" TargetMode="External"/><Relationship Id="rId5" Type="http://schemas.openxmlformats.org/officeDocument/2006/relationships/hyperlink" Target="http://ru.wikipedia.org/wiki/%D0%90%D0%BF%D0%BE%D1%81%D1%82%D0%BE%D0%BB%D1%8B" TargetMode="External"/><Relationship Id="rId4" Type="http://schemas.openxmlformats.org/officeDocument/2006/relationships/hyperlink" Target="http://ru.wikipedia.org/wiki/%D0%A1%D0%B2%D1%8F%D1%89%D0%B5%D0%BD%D0%BD%D0%BE%D0%B5_%D0%9F%D1%80%D0%B5%D0%B4%D0%B0%D0%BD%D0%B8%D0%B5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hyperlink" Target="http://ru.wikipedia.org/wiki/%D0%A5%D1%80%D0%B8%D1%81%D1%82%D0%B8%D0%B0%D0%BD%D1%81%D0%BA%D0%BE%D0%B5_%D0%B1%D0%BE%D0%B3%D0%BE%D1%81%D0%BB%D1%83%D0%B6%D0%B5%D0%BD%D0%B8%D0%B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A5%D1%80%D0%B8%D1%81%D1%82%D0%B8%D0%B0%D0%BD%D1%81%D0%BA%D0%B8%D0%B5_%D0%BF%D1%80%D0%B0%D0%B7%D0%B4%D0%BD%D0%B8%D0%BA%D0%B8" TargetMode="External"/><Relationship Id="rId5" Type="http://schemas.openxmlformats.org/officeDocument/2006/relationships/hyperlink" Target="http://ru.wikipedia.org/wiki/%D0%A5%D1%80%D0%B8%D1%81%D1%82%D0%B8%D0%B0%D0%BD%D1%81%D1%82%D0%B2%D0%BE" TargetMode="Externa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RHQlTeqAybOt7FWTv3tRJ-0M-V5oDJ_seoZ80c1w1vUzTsXp6K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71594"/>
            <a:ext cx="9144000" cy="81560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372586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Monotype Corsiva" pitchFamily="66" charset="0"/>
              </a:rPr>
              <a:t>Православные праздники</a:t>
            </a:r>
            <a:endParaRPr lang="ru-RU" sz="6000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3429000"/>
            <a:ext cx="356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Рябинина Александра 9 «А</a:t>
            </a:r>
            <a:r>
              <a:rPr lang="ru-RU" smtClean="0"/>
              <a:t>» класс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rosfoto.ru/photos/big/0068000/068632_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306" y="-1447800"/>
            <a:ext cx="9234306" cy="8305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00090"/>
            <a:ext cx="8229600" cy="564360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ПАСХА И ДВУНАДЕСЯТЫЕ ПРАЗДНИКИ</a:t>
            </a:r>
            <a:b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Главные православные праздники</a:t>
            </a:r>
            <a:b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/>
            </a:r>
            <a:br>
              <a:rPr lang="ru-RU" sz="27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</a:br>
            <a:r>
              <a:rPr lang="ru-RU" sz="27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Самый большой праздник у православных христиан это Пасха или Воскресение Христово -- это праздник праздников. Кроме Пасхи есть еще 12 больших праздников -- это «Двунадесятые праздники»: (1) Рождество Пресвятой Богородицы, (2) Введение во храм Пресвятой Девы Марии, (3) Благовещение Пресвятой Девы Марии, (4) Рождество Христово, (5) Сретение Господне, (6) Крещение Господне, (7) Преображение Господне, (8) Вход Господень в Иерусалим, (9) Вознесение Господне, (10) Сошествие </a:t>
            </a:r>
            <a:r>
              <a:rPr lang="ru-RU" sz="27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Святаго</a:t>
            </a:r>
            <a:r>
              <a:rPr lang="ru-RU" sz="27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Духа на Апостолов (Святая Троица), (11) Успение Божией Матери, (12) Воздвижение </a:t>
            </a:r>
            <a:r>
              <a:rPr lang="ru-RU" sz="2700" i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Честнаго</a:t>
            </a:r>
            <a:r>
              <a:rPr lang="ru-RU" sz="2700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 и Животворящего Креста. С некоторыми из них я вас познакомлю.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Monotype Corsiva" pitchFamily="66" charset="0"/>
              </a:rPr>
              <a:t>Рождество Христово</a:t>
            </a:r>
            <a:endParaRPr lang="ru-RU" sz="4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857496"/>
            <a:ext cx="3008313" cy="326866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Рождество Христово- один из главных христианских праздников. Православная церковь празднует его 7 января. В этот день украшаются храмы, священники  надевают самые лучшие и нарядные ризы, в храмах зажигаются все лампады.</a:t>
            </a:r>
            <a:endParaRPr lang="en-US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Перед Рождеством полагается строгий пост .</a:t>
            </a:r>
          </a:p>
          <a:p>
            <a:r>
              <a:rPr lang="ru-RU" dirty="0" smtClean="0">
                <a:latin typeface="Monotype Corsiva" pitchFamily="66" charset="0"/>
              </a:rPr>
              <a:t>Когда </a:t>
            </a:r>
            <a:r>
              <a:rPr lang="ru-RU" dirty="0" smtClean="0"/>
              <a:t>Иисус Христос </a:t>
            </a:r>
            <a:r>
              <a:rPr lang="ru-RU" dirty="0" smtClean="0">
                <a:latin typeface="Monotype Corsiva" pitchFamily="66" charset="0"/>
              </a:rPr>
              <a:t>только появился на свет недалеко от г. Вифлеема, на небе засияла яркая звездочка. По ней все и узнавали о появлении в мире Спасителя.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 flipH="1">
            <a:off x="8686800" y="3929066"/>
            <a:ext cx="457200" cy="219709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7652" name="Picture 4" descr="http://byaki.net/uploads/posts/2010-01/126285431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5675" y="500042"/>
            <a:ext cx="5648325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2.gstatic.com/images?q=tbn:ANd9GcQ9HPJ7W7gDlvIeDOs4lwBjn3s6tkld1qJ4iesDNu-ZbtX3jBi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98" y="-722335"/>
            <a:ext cx="9096402" cy="75803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3114676" cy="1247764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Крещение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57686" y="2000240"/>
            <a:ext cx="4329114" cy="4214842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latin typeface="Monotype Corsiva" pitchFamily="66" charset="0"/>
              </a:rPr>
              <a:t>Праздник Крещения отмечается в России 19 января. Праздник связан с крещением Иисуса Христа в водах реки Иордан. В этот день в церквях освящают воду и приносят её домой. В день праздника можно встретить ряженых, а в крещенские вечера принято гадать о том, что нас ожидает в будущем.</a:t>
            </a:r>
          </a:p>
          <a:p>
            <a:endParaRPr lang="ru-RU" dirty="0"/>
          </a:p>
        </p:txBody>
      </p:sp>
      <p:pic>
        <p:nvPicPr>
          <p:cNvPr id="4" name="Содержимое 4" descr="IMG10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928802"/>
            <a:ext cx="4223633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idealforum.ru/attachment.php?attachmentid=5006&amp;d=12994407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2643188"/>
            <a:ext cx="8988425" cy="95011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6000792" cy="1643050"/>
          </a:xfrm>
        </p:spPr>
        <p:txBody>
          <a:bodyPr/>
          <a:lstStyle/>
          <a:p>
            <a:r>
              <a:rPr lang="ru-RU" b="0" dirty="0" smtClean="0">
                <a:solidFill>
                  <a:srgbClr val="92D050"/>
                </a:solidFill>
                <a:latin typeface="Monotype Corsiva" pitchFamily="66" charset="0"/>
                <a:ea typeface="Times New Roman"/>
              </a:rPr>
              <a:t>Благовещение Пресвятой Богородицы</a:t>
            </a:r>
            <a:endParaRPr lang="ru-RU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3135792"/>
          </a:xfrm>
        </p:spPr>
        <p:txBody>
          <a:bodyPr>
            <a:normAutofit fontScale="32500" lnSpcReduction="20000"/>
          </a:bodyPr>
          <a:lstStyle/>
          <a:p>
            <a:r>
              <a:rPr lang="ru-RU" sz="6200" dirty="0" smtClean="0">
                <a:latin typeface="Monotype Corsiva" pitchFamily="66" charset="0"/>
                <a:ea typeface="Times New Roman"/>
              </a:rPr>
              <a:t>Благовещение (7 апреля) особый праздник, святые отцы называют его началом Божественных праздников и торжеств, церковные историки считали этот день, 7 апреля, также днем сотворения мира и днем Воскресения Христова .</a:t>
            </a:r>
            <a:br>
              <a:rPr lang="ru-RU" sz="6200" dirty="0" smtClean="0">
                <a:latin typeface="Monotype Corsiva" pitchFamily="66" charset="0"/>
                <a:ea typeface="Times New Roman"/>
              </a:rPr>
            </a:br>
            <a:r>
              <a:rPr lang="ru-RU" sz="6200" dirty="0" smtClean="0">
                <a:latin typeface="Monotype Corsiva" pitchFamily="66" charset="0"/>
                <a:ea typeface="Times New Roman"/>
              </a:rPr>
              <a:t> Архангел Гавриил явился Марии для того, чтобы возвестить Ей ,что Бог избрал Ее своей Матерью. Поэтому, согласившись исполнить волю Божию, Дева Мария стала соучастницей нашего спасения.</a:t>
            </a:r>
            <a:br>
              <a:rPr lang="ru-RU" sz="6200" dirty="0" smtClean="0">
                <a:latin typeface="Monotype Corsiva" pitchFamily="66" charset="0"/>
                <a:ea typeface="Times New Roman"/>
              </a:rPr>
            </a:br>
            <a:r>
              <a:rPr lang="ru-RU" sz="6200" dirty="0" smtClean="0">
                <a:latin typeface="Monotype Corsiva" pitchFamily="66" charset="0"/>
                <a:ea typeface="Times New Roman"/>
              </a:rPr>
              <a:t>В Благовещение принято отпускать на волю птиц, это символический обычай - знак того, что по воле Бога и Божией Матери нам дана свобода от греха.</a:t>
            </a:r>
          </a:p>
          <a:p>
            <a:endParaRPr lang="ru-RU" dirty="0"/>
          </a:p>
        </p:txBody>
      </p:sp>
      <p:pic>
        <p:nvPicPr>
          <p:cNvPr id="4" name="Рисунок 3" descr="голуб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80004" y="0"/>
            <a:ext cx="2663996" cy="1790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46 -0.00255 C -0.02049 -0.02662 0.00052 -0.06112 0.02552 -0.06112 C 0.0625 -0.06112 0.09254 -0.02524 0.09254 0.02013 C 0.09254 0.03472 0.08958 0.04814 0.08351 0.06018 C 0.08455 0.06018 -0.03246 0.24004 -0.03246 0.24143 C -0.03246 0.24004 -0.14948 0.06018 -0.14844 0.06018 C -0.15451 0.04814 -0.15746 0.03472 -0.15746 0.02013 C -0.15746 -0.02524 -0.12743 -0.06112 -0.08941 -0.06112 C -0.06545 -0.06112 -0.04444 -0.02662 -0.03246 -0.00255 Z " pathEditMode="relative" rAng="0" ptsTypes="fffffffff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img.nnow.ru/data/myupload/0/24/24514/0-40a3f-93446dda-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14470"/>
            <a:ext cx="9429784" cy="97155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Успение.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Успе́ние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Пресвято́й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Богоро́дицы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 — праздник  православной церкви, посвящённый воспоминанию смерти (успения)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hlinkClick r:id="rId3" tooltip="Богородица"/>
              </a:rPr>
              <a:t>Божией Матери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. Согласно 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hlinkClick r:id="rId4" tooltip="Священное Предание"/>
              </a:rPr>
              <a:t>церковному преданию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, в этот день 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hlinkClick r:id="rId5" tooltip="Апостолы"/>
              </a:rPr>
              <a:t>апостолы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, проповедовавшие в различных странах, чудесным образом собрались в 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hlinkClick r:id="rId6" tooltip="Иерусалим"/>
              </a:rPr>
              <a:t>Иерусалим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, чтобы проститься и совершить погребение Девы Марии.</a:t>
            </a:r>
            <a:r>
              <a:rPr lang="ru-RU" dirty="0" smtClean="0"/>
              <a:t>  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Празднику предшествует двухнедельный </a:t>
            </a:r>
            <a:r>
              <a:rPr lang="ru-RU" b="1" u="sng" dirty="0" smtClean="0">
                <a:solidFill>
                  <a:srgbClr val="002060"/>
                </a:solidFill>
                <a:latin typeface="Monotype Corsiva" pitchFamily="66" charset="0"/>
                <a:hlinkClick r:id="rId7" tooltip="Успенский пост"/>
              </a:rPr>
              <a:t>Успенский пост</a:t>
            </a:r>
            <a:r>
              <a:rPr lang="ru-RU" b="1" u="sng" dirty="0" smtClean="0">
                <a:solidFill>
                  <a:srgbClr val="002060"/>
                </a:solidFill>
                <a:latin typeface="Monotype Corsiva" pitchFamily="66" charset="0"/>
              </a:rPr>
              <a:t> .</a:t>
            </a:r>
            <a:endParaRPr lang="ru-RU" b="1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ipnn.ru/Images/Pravosl_NN/Spasopreobraj-v-sormove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000240"/>
            <a:ext cx="3810000" cy="2857500"/>
          </a:xfrm>
          <a:prstGeom prst="rect">
            <a:avLst/>
          </a:prstGeom>
          <a:noFill/>
        </p:spPr>
      </p:pic>
      <p:pic>
        <p:nvPicPr>
          <p:cNvPr id="3" name="Содержимое 4" descr="Рождество Христово Вторая половина-конец XVII в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2083521" cy="2840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4" descr="Сретение Господне Вторая половина XVI в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0"/>
            <a:ext cx="1687218" cy="2290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Благовещение Рубеж XIV-XV века. Предположительно Ростово-Суздальская школа.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0"/>
            <a:ext cx="1696005" cy="2554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реображение Господне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43702" y="2500306"/>
            <a:ext cx="228598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4" descr="Успение Богородицы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14876" y="4610536"/>
            <a:ext cx="1910493" cy="2425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Введение Божией Матери во Храм Суздаль, вторая половина XVI в.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4348" y="4000480"/>
            <a:ext cx="250033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4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004 0.00139 C -0.13403 -0.08796 -0.08403 -0.16528 -0.01702 -0.1706 C 0.04704 -0.17731 0.10694 -0.11736 0.11093 -0.03055 C 0.11597 0.04931 0.07395 0.12407 0.01389 0.1294 C -0.04098 0.13333 -0.09306 0.08403 -0.09705 0.00949 C -0.10105 -0.05856 -0.06598 -0.12268 -0.01511 -0.12801 C 0.03194 -0.13194 0.07604 -0.09051 0.07899 -0.02801 C 0.08194 0.02801 0.05399 0.08264 0.01198 0.08542 C -0.02605 0.08935 -0.06198 0.05741 -0.06511 0.00671 C -0.06702 -0.03866 -0.04601 -0.08264 -0.01302 -0.08518 C 0.01597 -0.08796 0.04496 -0.06389 0.04704 -0.02523 C 0.04895 0.0081 0.03402 0.04005 0.00989 0.04282 C -0.01007 0.04537 -0.03108 0.03079 -0.03212 0.00417 C -0.03403 -0.01736 -0.02605 -0.04005 -0.01111 -0.04259 C 0.00104 -0.04259 0.01302 -0.03727 0.01493 -0.02268 C 0.01597 -0.01319 0.01389 -0.00393 0.00798 -7.40741E-7 C 0.00503 0.00139 0.00295 0.00139 3.88889E-6 -7.40741E-7 " pathEditMode="relative" rAng="0" ptsTypes="fffffffffffffffff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C 0.01701 3.33333E-6 0.03107 0.01875 0.03107 0.04143 C 0.03107 0.06527 0.01701 0.08402 3.33333E-6 0.08402 C -0.01702 0.08402 -0.03108 0.10277 -0.03108 0.12523 C -0.03108 0.14791 -0.01702 0.16666 3.33333E-6 0.16666 C 0.01701 0.16666 0.03107 0.18541 0.03107 0.2081 C 0.03107 0.23055 0.01701 0.2493 3.33333E-6 0.2493 C -0.01702 0.2493 -0.03108 0.26805 -0.03108 0.29189 C -0.03108 0.31458 -0.01702 0.33333 3.33333E-6 0.33333 C 0.01701 0.33333 0.03107 0.31458 0.03107 0.29189 C 0.03107 0.26805 0.01701 0.2493 3.33333E-6 0.2493 C -0.01702 0.2493 -0.03108 0.23055 -0.03108 0.2081 C -0.03108 0.18541 -0.01702 0.16666 3.33333E-6 0.16666 C 0.01701 0.16666 0.03107 0.14791 0.03107 0.12523 C 0.03107 0.10277 0.01701 0.08402 3.33333E-6 0.08402 C -0.01702 0.08402 -0.03108 0.06527 -0.03108 0.04143 C -0.03108 0.01875 -0.01702 3.33333E-6 3.33333E-6 3.33333E-6 Z " pathEditMode="relative" rAng="0" ptsTypes="fffffffffffffffff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http://blogm.ru/wp-content/uploads/2011/08/%D0%9F%D0%B0%D1%81%D1%85%D0%B02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908" y="-1500222"/>
            <a:ext cx="9155927" cy="8577490"/>
          </a:xfrm>
          <a:prstGeom prst="rect">
            <a:avLst/>
          </a:prstGeom>
          <a:noFill/>
        </p:spPr>
      </p:pic>
      <p:pic>
        <p:nvPicPr>
          <p:cNvPr id="35844" name="Picture 4" descr="http://udel3.narod.ru/paska/paskajj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0"/>
            <a:ext cx="2619486" cy="30003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2500330" cy="714380"/>
          </a:xfrm>
        </p:spPr>
        <p:txBody>
          <a:bodyPr/>
          <a:lstStyle/>
          <a:p>
            <a:r>
              <a:rPr lang="ru-RU" dirty="0" smtClean="0"/>
              <a:t>Пасха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1604" y="2786058"/>
            <a:ext cx="6357982" cy="129539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  <a:hlinkClick r:id="rId5" tooltip="Христианство"/>
              </a:rPr>
              <a:t>В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  <a:hlinkClick r:id="rId5" tooltip="Христианство"/>
              </a:rPr>
              <a:t>христианстве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 также </a:t>
            </a:r>
            <a:r>
              <a:rPr lang="ru-RU" b="1" u="sng" dirty="0" err="1" smtClean="0">
                <a:solidFill>
                  <a:schemeClr val="accent5">
                    <a:lumMod val="50000"/>
                  </a:schemeClr>
                </a:solidFill>
              </a:rPr>
              <a:t>Воскресе́ние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u="sng" dirty="0" err="1" smtClean="0">
                <a:solidFill>
                  <a:schemeClr val="accent5">
                    <a:lumMod val="50000"/>
                  </a:schemeClr>
                </a:solidFill>
              </a:rPr>
              <a:t>Христо́во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  — древнейший 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  <a:hlinkClick r:id="rId5" tooltip="Христианство"/>
              </a:rPr>
              <a:t>христианский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  <a:hlinkClick r:id="rId6" tooltip="Христианские праздники"/>
              </a:rPr>
              <a:t>праздник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; главный праздник 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  <a:hlinkClick r:id="rId7" tooltip="Христианское богослужение"/>
              </a:rPr>
              <a:t>богослужебного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 года. Установлен в честь воскресения Иисуса </a:t>
            </a:r>
            <a:r>
              <a:rPr lang="ru-RU" u="sng" dirty="0" err="1" smtClean="0">
                <a:solidFill>
                  <a:schemeClr val="accent5">
                    <a:lumMod val="50000"/>
                  </a:schemeClr>
                </a:solidFill>
              </a:rPr>
              <a:t>Христа.Символами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 Пасхи становится всё, что выражает Обновление (Пасхальные ручьи), Свет (Пасхальный огонь), Жизнь (Пасхальные куличи, яйца и зайцы).</a:t>
            </a:r>
            <a:endParaRPr lang="ru-RU" u="sng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09100" y="4643446"/>
            <a:ext cx="1856320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134</TotalTime>
  <Words>188</Words>
  <Application>Microsoft Office PowerPoint</Application>
  <PresentationFormat>Экран (4:3)</PresentationFormat>
  <Paragraphs>16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Православные праздники</vt:lpstr>
      <vt:lpstr>ПАСХА И ДВУНАДЕСЯТЫЕ ПРАЗДНИКИ Главные православные праздники  Самый большой праздник у православных христиан это Пасха или Воскресение Христово -- это праздник праздников. Кроме Пасхи есть еще 12 больших праздников -- это «Двунадесятые праздники»: (1) Рождество Пресвятой Богородицы, (2) Введение во храм Пресвятой Девы Марии, (3) Благовещение Пресвятой Девы Марии, (4) Рождество Христово, (5) Сретение Господне, (6) Крещение Господне, (7) Преображение Господне, (8) Вход Господень в Иерусалим, (9) Вознесение Господне, (10) Сошествие Святаго Духа на Апостолов (Святая Троица), (11) Успение Божией Матери, (12) Воздвижение Честнаго и Животворящего Креста. С некоторыми из них я вас познакомлю. </vt:lpstr>
      <vt:lpstr>Рождество Христово</vt:lpstr>
      <vt:lpstr>Крещение</vt:lpstr>
      <vt:lpstr>Благовещение Пресвятой Богородицы</vt:lpstr>
      <vt:lpstr>Успение. </vt:lpstr>
      <vt:lpstr>Слайд 7</vt:lpstr>
      <vt:lpstr>Пасха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Православные праздники</dc:title>
  <dc:creator>Даша</dc:creator>
  <cp:lastModifiedBy>Valued Acer Customer</cp:lastModifiedBy>
  <cp:revision>22</cp:revision>
  <dcterms:created xsi:type="dcterms:W3CDTF">2012-01-23T13:02:15Z</dcterms:created>
  <dcterms:modified xsi:type="dcterms:W3CDTF">2012-03-14T21:18:55Z</dcterms:modified>
</cp:coreProperties>
</file>