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handoutMasterIdLst>
    <p:handoutMasterId r:id="rId18"/>
  </p:handoutMasterIdLst>
  <p:sldIdLst>
    <p:sldId id="257" r:id="rId2"/>
    <p:sldId id="273" r:id="rId3"/>
    <p:sldId id="258" r:id="rId4"/>
    <p:sldId id="259" r:id="rId5"/>
    <p:sldId id="261" r:id="rId6"/>
    <p:sldId id="264" r:id="rId7"/>
    <p:sldId id="262" r:id="rId8"/>
    <p:sldId id="266" r:id="rId9"/>
    <p:sldId id="265" r:id="rId10"/>
    <p:sldId id="267" r:id="rId11"/>
    <p:sldId id="268" r:id="rId12"/>
    <p:sldId id="269" r:id="rId13"/>
    <p:sldId id="270" r:id="rId14"/>
    <p:sldId id="271" r:id="rId15"/>
    <p:sldId id="275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alued eMachines Customer" initials="VeC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A306"/>
    <a:srgbClr val="CC0066"/>
    <a:srgbClr val="008000"/>
    <a:srgbClr val="022C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9" d="100"/>
          <a:sy n="39" d="100"/>
        </p:scale>
        <p:origin x="-223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C03A1D-B041-4F19-8D80-2E32C36C24A3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8BA279-C5EE-4AA8-A6F7-2D49C9EE2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ctrTitle"/>
          </p:nvPr>
        </p:nvSpPr>
        <p:spPr>
          <a:xfrm>
            <a:off x="500034" y="500042"/>
            <a:ext cx="7851648" cy="1428760"/>
          </a:xfrm>
        </p:spPr>
        <p:txBody>
          <a:bodyPr>
            <a:noAutofit/>
          </a:bodyPr>
          <a:lstStyle/>
          <a:p>
            <a:pPr algn="ctr"/>
            <a:r>
              <a:rPr lang="ru-RU" sz="4400" dirty="0" err="1" smtClean="0">
                <a:solidFill>
                  <a:srgbClr val="FAA306"/>
                </a:solidFill>
                <a:latin typeface="Monotype Corsiva" pitchFamily="66" charset="0"/>
              </a:rPr>
              <a:t>Лясковская</a:t>
            </a:r>
            <a:r>
              <a:rPr lang="ru-RU" sz="4400" dirty="0" smtClean="0">
                <a:solidFill>
                  <a:srgbClr val="FAA306"/>
                </a:solidFill>
                <a:latin typeface="Monotype Corsiva" pitchFamily="66" charset="0"/>
              </a:rPr>
              <a:t> Галина Владимировна,</a:t>
            </a:r>
            <a:br>
              <a:rPr lang="ru-RU" sz="4400" dirty="0" smtClean="0">
                <a:solidFill>
                  <a:srgbClr val="FAA306"/>
                </a:solidFill>
                <a:latin typeface="Monotype Corsiva" pitchFamily="66" charset="0"/>
              </a:rPr>
            </a:br>
            <a:r>
              <a:rPr lang="ru-RU" sz="4400" dirty="0" smtClean="0">
                <a:solidFill>
                  <a:srgbClr val="FAA306"/>
                </a:solidFill>
                <a:latin typeface="Monotype Corsiva" pitchFamily="66" charset="0"/>
              </a:rPr>
              <a:t>воспитатель  МДОУ ЦРР Д/с №21</a:t>
            </a:r>
            <a:endParaRPr lang="ru-RU" sz="4400" dirty="0">
              <a:solidFill>
                <a:srgbClr val="FAA306"/>
              </a:solidFill>
              <a:latin typeface="Monotype Corsiva" pitchFamily="66" charset="0"/>
            </a:endParaRPr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моя группа\зима2011\DSC035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2285992"/>
            <a:ext cx="5691226" cy="42684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71480"/>
            <a:ext cx="7851648" cy="18288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latin typeface="Monotype Corsiva" pitchFamily="66" charset="0"/>
              </a:rPr>
              <a:t>	</a:t>
            </a:r>
            <a:r>
              <a:rPr lang="ru-RU" sz="4000" dirty="0" smtClean="0">
                <a:solidFill>
                  <a:srgbClr val="FAA306"/>
                </a:solidFill>
                <a:latin typeface="Monotype Corsiva" pitchFamily="66" charset="0"/>
              </a:rPr>
              <a:t>Через занятия лепкой происходит ознакомление детей с окружающим миром.</a:t>
            </a:r>
            <a:endParaRPr lang="ru-RU" sz="4000" dirty="0">
              <a:solidFill>
                <a:srgbClr val="FAA306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Documents and Settings\я\Мои документы\Мои рисунки\дети лепят\100_258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786058"/>
            <a:ext cx="3917953" cy="2938687"/>
          </a:xfrm>
          <a:prstGeom prst="rect">
            <a:avLst/>
          </a:prstGeom>
          <a:noFill/>
        </p:spPr>
      </p:pic>
      <p:pic>
        <p:nvPicPr>
          <p:cNvPr id="1027" name="Picture 3" descr="C:\Documents and Settings\я\Мои документы\Мои рисунки\дети лепят\skarabei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2714620"/>
            <a:ext cx="3357586" cy="301918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00034" y="0"/>
            <a:ext cx="7851648" cy="18288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latin typeface="Monotype Corsiva" pitchFamily="66" charset="0"/>
              </a:rPr>
              <a:t>	</a:t>
            </a:r>
            <a:r>
              <a:rPr lang="ru-RU" sz="4000" dirty="0" smtClean="0">
                <a:solidFill>
                  <a:srgbClr val="FAA306"/>
                </a:solidFill>
                <a:latin typeface="Monotype Corsiva" pitchFamily="66" charset="0"/>
              </a:rPr>
              <a:t>Лепкой развиваем фантазию и творчество детей.</a:t>
            </a:r>
            <a:endParaRPr lang="ru-RU" sz="4000" dirty="0">
              <a:solidFill>
                <a:srgbClr val="FAA306"/>
              </a:solidFill>
              <a:latin typeface="Monotype Corsiva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я\Рабочий стол\лепка\100_319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214554"/>
            <a:ext cx="3260730" cy="4347311"/>
          </a:xfrm>
          <a:prstGeom prst="rect">
            <a:avLst/>
          </a:prstGeom>
          <a:noFill/>
        </p:spPr>
      </p:pic>
      <p:pic>
        <p:nvPicPr>
          <p:cNvPr id="3075" name="Picture 3" descr="C:\Documents and Settings\я\Рабочий стол\лепка\100_319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2143116"/>
            <a:ext cx="3260730" cy="434731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00034" y="-285776"/>
            <a:ext cx="7851648" cy="18288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latin typeface="Monotype Corsiva" pitchFamily="66" charset="0"/>
              </a:rPr>
              <a:t>	</a:t>
            </a:r>
            <a:r>
              <a:rPr lang="ru-RU" sz="4000" dirty="0" smtClean="0">
                <a:solidFill>
                  <a:srgbClr val="FAA306"/>
                </a:solidFill>
                <a:latin typeface="Monotype Corsiva" pitchFamily="66" charset="0"/>
              </a:rPr>
              <a:t>Происходит и личностное развитие ребенка.</a:t>
            </a:r>
            <a:endParaRPr lang="ru-RU" sz="4000" dirty="0">
              <a:solidFill>
                <a:srgbClr val="FAA306"/>
              </a:solidFill>
              <a:latin typeface="Monotype Corsiva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14348" y="5500702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latin typeface="Monotype Corsiva" pitchFamily="66" charset="0"/>
              </a:rPr>
              <a:t>	</a:t>
            </a:r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Нужно хвалить детей, не бояться их перехвалить!</a:t>
            </a:r>
            <a:endParaRPr lang="ru-RU" sz="4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C:\Documents and Settings\я\Рабочий стол\лепка\100_31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8653" y="1857364"/>
            <a:ext cx="2786293" cy="3714776"/>
          </a:xfrm>
          <a:prstGeom prst="rect">
            <a:avLst/>
          </a:prstGeom>
          <a:noFill/>
        </p:spPr>
      </p:pic>
      <p:pic>
        <p:nvPicPr>
          <p:cNvPr id="4099" name="Picture 3" descr="C:\Documents and Settings\я\Рабочий стол\лепка\100_319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1071546"/>
            <a:ext cx="2846361" cy="2134933"/>
          </a:xfrm>
          <a:prstGeom prst="rect">
            <a:avLst/>
          </a:prstGeom>
          <a:noFill/>
        </p:spPr>
      </p:pic>
      <p:pic>
        <p:nvPicPr>
          <p:cNvPr id="4100" name="Picture 4" descr="C:\Documents and Settings\я\Рабочий стол\лепка\100_319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14942" y="3286124"/>
            <a:ext cx="3000156" cy="22502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851648" cy="18288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solidFill>
                  <a:srgbClr val="FAA306"/>
                </a:solidFill>
                <a:latin typeface="Monotype Corsiva" pitchFamily="66" charset="0"/>
              </a:rPr>
              <a:t>	Лепка позволяет эстетически развиваться детям.</a:t>
            </a:r>
            <a:endParaRPr lang="ru-RU" sz="4000" dirty="0">
              <a:solidFill>
                <a:srgbClr val="FAA306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D:\дети лепят\лодрп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096" y="2571744"/>
            <a:ext cx="3601258" cy="3429024"/>
          </a:xfrm>
          <a:prstGeom prst="rect">
            <a:avLst/>
          </a:prstGeom>
          <a:noFill/>
        </p:spPr>
      </p:pic>
      <p:pic>
        <p:nvPicPr>
          <p:cNvPr id="5123" name="Picture 3" descr="D:\дети лепят\рмарв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2571744"/>
            <a:ext cx="4637178" cy="34290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00034" y="0"/>
            <a:ext cx="7851648" cy="18288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latin typeface="Monotype Corsiva" pitchFamily="66" charset="0"/>
              </a:rPr>
              <a:t>	</a:t>
            </a:r>
            <a:r>
              <a:rPr lang="ru-RU" sz="4000" dirty="0" smtClean="0">
                <a:solidFill>
                  <a:srgbClr val="FAA306"/>
                </a:solidFill>
                <a:latin typeface="Monotype Corsiva" pitchFamily="66" charset="0"/>
              </a:rPr>
              <a:t>В процессе обучения лепке, знакомимся с народным творчеством.</a:t>
            </a:r>
            <a:endParaRPr lang="ru-RU" sz="4000" dirty="0">
              <a:solidFill>
                <a:srgbClr val="FAA306"/>
              </a:solidFill>
              <a:latin typeface="Monotype Corsiva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я\Рабочий стол\дымковские игрушки\6d058eff70b66c3af2fbff33c5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00430" y="3000372"/>
            <a:ext cx="1781168" cy="3507437"/>
          </a:xfrm>
          <a:prstGeom prst="rect">
            <a:avLst/>
          </a:prstGeom>
          <a:noFill/>
        </p:spPr>
      </p:pic>
      <p:pic>
        <p:nvPicPr>
          <p:cNvPr id="1028" name="Picture 4" descr="C:\Documents and Settings\я\Рабочий стол\дымковские игрушки\53cd31b9d4d6c0e077601b5dfa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15074" y="1857364"/>
            <a:ext cx="2071702" cy="3224949"/>
          </a:xfrm>
          <a:prstGeom prst="rect">
            <a:avLst/>
          </a:prstGeom>
          <a:noFill/>
        </p:spPr>
      </p:pic>
      <p:pic>
        <p:nvPicPr>
          <p:cNvPr id="1029" name="Picture 5" descr="C:\Documents and Settings\я\Рабочий стол\дымковские игрушки\оиап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2000240"/>
            <a:ext cx="2251498" cy="30003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851648" cy="18288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latin typeface="Monotype Corsiva" pitchFamily="66" charset="0"/>
              </a:rPr>
              <a:t>	</a:t>
            </a:r>
            <a:r>
              <a:rPr lang="ru-RU" sz="4000" dirty="0" smtClean="0">
                <a:solidFill>
                  <a:srgbClr val="FAA306"/>
                </a:solidFill>
                <a:latin typeface="Monotype Corsiva" pitchFamily="66" charset="0"/>
              </a:rPr>
              <a:t>При изготовлении поделок  использую пошаговые инструкции и образцы русских народных  узоров.</a:t>
            </a:r>
            <a:endParaRPr lang="ru-RU" sz="4000" dirty="0">
              <a:solidFill>
                <a:srgbClr val="FAA306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D:\дети лепят\лрпора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071810"/>
            <a:ext cx="4390153" cy="2643206"/>
          </a:xfrm>
          <a:prstGeom prst="rect">
            <a:avLst/>
          </a:prstGeom>
          <a:noFill/>
        </p:spPr>
      </p:pic>
      <p:pic>
        <p:nvPicPr>
          <p:cNvPr id="6147" name="Picture 3" descr="D:\дети лепят\магеа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3000372"/>
            <a:ext cx="3786214" cy="283600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851648" cy="18288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latin typeface="Monotype Corsiva" pitchFamily="66" charset="0"/>
              </a:rPr>
              <a:t>	</a:t>
            </a:r>
            <a:r>
              <a:rPr lang="ru-RU" sz="4000" dirty="0" smtClean="0">
                <a:solidFill>
                  <a:srgbClr val="FAA306"/>
                </a:solidFill>
                <a:latin typeface="Monotype Corsiva" pitchFamily="66" charset="0"/>
              </a:rPr>
              <a:t>Нужную информацию можно почерпнуть не только из  книг, но и с помощью многочисленных сайтов в интернете.</a:t>
            </a:r>
            <a:endParaRPr lang="ru-RU" sz="4000" dirty="0">
              <a:solidFill>
                <a:srgbClr val="FAA306"/>
              </a:solidFill>
              <a:latin typeface="Monotype Corsiva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D:\дети лепят\спвсагро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214530"/>
            <a:ext cx="2819715" cy="4357742"/>
          </a:xfrm>
          <a:prstGeom prst="rect">
            <a:avLst/>
          </a:prstGeom>
          <a:noFill/>
        </p:spPr>
      </p:pic>
      <p:pic>
        <p:nvPicPr>
          <p:cNvPr id="7171" name="Picture 3" descr="C:\Documents and Settings\я\Рабочий стол\лепка\100_32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2428868"/>
            <a:ext cx="5143145" cy="385765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851648" cy="207170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Monotype Corsiva" pitchFamily="66" charset="0"/>
              </a:rPr>
              <a:t/>
            </a:r>
            <a:br>
              <a:rPr lang="ru-RU" sz="4800" dirty="0" smtClean="0">
                <a:latin typeface="Monotype Corsiva" pitchFamily="66" charset="0"/>
              </a:rPr>
            </a:br>
            <a:r>
              <a:rPr lang="ru-RU" sz="4800" dirty="0" smtClean="0">
                <a:latin typeface="Monotype Corsiva" pitchFamily="66" charset="0"/>
              </a:rPr>
              <a:t/>
            </a:r>
            <a:br>
              <a:rPr lang="ru-RU" sz="4800" dirty="0" smtClean="0">
                <a:latin typeface="Monotype Corsiva" pitchFamily="66" charset="0"/>
              </a:rPr>
            </a:br>
            <a:r>
              <a:rPr lang="ru-RU" sz="4800" dirty="0" smtClean="0">
                <a:latin typeface="Monotype Corsiva" pitchFamily="66" charset="0"/>
              </a:rPr>
              <a:t/>
            </a:r>
            <a:br>
              <a:rPr lang="ru-RU" sz="4800" dirty="0" smtClean="0">
                <a:latin typeface="Monotype Corsiva" pitchFamily="66" charset="0"/>
              </a:rPr>
            </a:br>
            <a:r>
              <a:rPr lang="ru-RU" sz="4800" dirty="0" smtClean="0">
                <a:latin typeface="Monotype Corsiva" pitchFamily="66" charset="0"/>
              </a:rPr>
              <a:t/>
            </a:r>
            <a:br>
              <a:rPr lang="ru-RU" sz="4800" dirty="0" smtClean="0">
                <a:latin typeface="Monotype Corsiva" pitchFamily="66" charset="0"/>
              </a:rPr>
            </a:br>
            <a:r>
              <a:rPr lang="ru-RU" sz="4800" dirty="0" smtClean="0">
                <a:latin typeface="Monotype Corsiva" pitchFamily="66" charset="0"/>
              </a:rPr>
              <a:t/>
            </a:r>
            <a:br>
              <a:rPr lang="ru-RU" sz="4800" dirty="0" smtClean="0">
                <a:latin typeface="Monotype Corsiva" pitchFamily="66" charset="0"/>
              </a:rPr>
            </a:br>
            <a:r>
              <a:rPr lang="ru-RU" sz="4800" dirty="0" smtClean="0">
                <a:solidFill>
                  <a:srgbClr val="FAA306"/>
                </a:solidFill>
                <a:latin typeface="Monotype Corsiva" pitchFamily="66" charset="0"/>
              </a:rPr>
              <a:t>«Развитие  творческих способностей детей  </a:t>
            </a:r>
            <a:br>
              <a:rPr lang="ru-RU" sz="4800" dirty="0" smtClean="0">
                <a:solidFill>
                  <a:srgbClr val="FAA306"/>
                </a:solidFill>
                <a:latin typeface="Monotype Corsiva" pitchFamily="66" charset="0"/>
              </a:rPr>
            </a:br>
            <a:r>
              <a:rPr lang="ru-RU" sz="4800" dirty="0" smtClean="0">
                <a:solidFill>
                  <a:srgbClr val="FAA306"/>
                </a:solidFill>
                <a:latin typeface="Monotype Corsiva" pitchFamily="66" charset="0"/>
              </a:rPr>
              <a:t>посредством лепки»</a:t>
            </a:r>
            <a:endParaRPr lang="ru-RU" sz="4800" dirty="0">
              <a:solidFill>
                <a:srgbClr val="FAA306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D:\моя группа\фото лепка\DSC0359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2071678"/>
            <a:ext cx="5538742" cy="415405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-214338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AA306"/>
                </a:solidFill>
                <a:latin typeface="Monotype Corsiva" pitchFamily="66" charset="0"/>
              </a:rPr>
              <a:t>Одно из самых больших удовольствий для ребенка- </a:t>
            </a:r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ЛЕПКА</a:t>
            </a:r>
            <a:endParaRPr lang="ru-RU" sz="4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5981700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Она приносит  ребёнку много радости!</a:t>
            </a:r>
            <a:endParaRPr lang="ru-RU" sz="4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Documents and Settings\я\Мои документы\Мои рисунки\дети лепят\main-f50a94a6006ee38eabf322d2038ee6b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357430"/>
            <a:ext cx="4399722" cy="2928958"/>
          </a:xfrm>
          <a:prstGeom prst="rect">
            <a:avLst/>
          </a:prstGeom>
          <a:noFill/>
        </p:spPr>
      </p:pic>
      <p:pic>
        <p:nvPicPr>
          <p:cNvPr id="1026" name="Picture 2" descr="D:\дети лепят\images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1928802"/>
            <a:ext cx="3714776" cy="37147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851648" cy="18288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latin typeface="Monotype Corsiva" pitchFamily="66" charset="0"/>
              </a:rPr>
              <a:t>	</a:t>
            </a:r>
            <a:r>
              <a:rPr lang="ru-RU" sz="4000" dirty="0" smtClean="0">
                <a:solidFill>
                  <a:srgbClr val="FFC000"/>
                </a:solidFill>
                <a:latin typeface="Monotype Corsiva" pitchFamily="66" charset="0"/>
              </a:rPr>
              <a:t>На занятиях  с детьми использую самые разные пластичные материалы.</a:t>
            </a:r>
            <a:endParaRPr lang="ru-RU" sz="4000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00034" y="5429264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Monotype Corsiva" pitchFamily="66" charset="0"/>
              </a:rPr>
              <a:t>Глина                                             Тесто                        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3074" name="Picture 2" descr="C:\Documents and Settings\я\Мои документы\Мои рисунки\дети лепят\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7" y="2357430"/>
            <a:ext cx="4290571" cy="2857520"/>
          </a:xfrm>
          <a:prstGeom prst="rect">
            <a:avLst/>
          </a:prstGeom>
          <a:noFill/>
        </p:spPr>
      </p:pic>
      <p:pic>
        <p:nvPicPr>
          <p:cNvPr id="3075" name="Picture 3" descr="C:\Documents and Settings\я\Мои документы\Мои рисунки\дети лепят\____________________________________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2357430"/>
            <a:ext cx="3929090" cy="295493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7851648" cy="18288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	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r>
              <a:rPr lang="ru-RU" sz="4400" dirty="0" smtClean="0">
                <a:solidFill>
                  <a:srgbClr val="FAA306"/>
                </a:solidFill>
                <a:latin typeface="Monotype Corsiva" pitchFamily="66" charset="0"/>
              </a:rPr>
              <a:t>Кроме того, материалом для лепки зимой служит снег, а летом- влажный песок.</a:t>
            </a:r>
            <a:endParaRPr lang="ru-RU" sz="4400" dirty="0">
              <a:solidFill>
                <a:srgbClr val="FAA306"/>
              </a:solidFill>
              <a:latin typeface="Monotype Corsiva" pitchFamily="66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моя группа\фото лепка\DSC038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357430"/>
            <a:ext cx="4109998" cy="3082499"/>
          </a:xfrm>
          <a:prstGeom prst="rect">
            <a:avLst/>
          </a:prstGeom>
          <a:noFill/>
        </p:spPr>
      </p:pic>
      <p:pic>
        <p:nvPicPr>
          <p:cNvPr id="2051" name="Picture 3" descr="D:\моя группа\лето2010\DSC024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357430"/>
            <a:ext cx="4071965" cy="305397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6"/>
            <a:ext cx="7851648" cy="18288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latin typeface="Monotype Corsiva" pitchFamily="66" charset="0"/>
              </a:rPr>
              <a:t>	</a:t>
            </a:r>
            <a:r>
              <a:rPr lang="ru-RU" sz="4000" dirty="0" smtClean="0">
                <a:solidFill>
                  <a:srgbClr val="FAA306"/>
                </a:solidFill>
                <a:latin typeface="Monotype Corsiva" pitchFamily="66" charset="0"/>
              </a:rPr>
              <a:t>Наиболее привычным и часто используемым материалом является пластилин.</a:t>
            </a:r>
            <a:endParaRPr lang="ru-RU" sz="4000" dirty="0">
              <a:solidFill>
                <a:srgbClr val="FAA306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я\Мои документы\Мои рисунки\дети лепят\000614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428868"/>
            <a:ext cx="4393438" cy="3214710"/>
          </a:xfrm>
          <a:prstGeom prst="rect">
            <a:avLst/>
          </a:prstGeom>
          <a:noFill/>
        </p:spPr>
      </p:pic>
      <p:pic>
        <p:nvPicPr>
          <p:cNvPr id="1027" name="Picture 3" descr="C:\Documents and Settings\я\Мои документы\Мои рисунки\дети лепят\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2357430"/>
            <a:ext cx="3960818" cy="34300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851648" cy="23288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Monotype Corsiva" pitchFamily="66" charset="0"/>
              </a:rPr>
              <a:t>	</a:t>
            </a:r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Волшебный </a:t>
            </a:r>
            <a:r>
              <a:rPr lang="ru-RU" sz="4000" dirty="0" smtClean="0">
                <a:solidFill>
                  <a:srgbClr val="FFC000"/>
                </a:solidFill>
                <a:latin typeface="Monotype Corsiva" pitchFamily="66" charset="0"/>
              </a:rPr>
              <a:t>мир </a:t>
            </a:r>
            <a:r>
              <a:rPr lang="ru-RU" sz="4000" dirty="0" smtClean="0">
                <a:solidFill>
                  <a:srgbClr val="CC0066"/>
                </a:solidFill>
                <a:latin typeface="Monotype Corsiva" pitchFamily="66" charset="0"/>
              </a:rPr>
              <a:t>пластилина </a:t>
            </a:r>
            <a:r>
              <a:rPr lang="ru-RU" sz="4000" dirty="0" smtClean="0">
                <a:solidFill>
                  <a:srgbClr val="008000"/>
                </a:solidFill>
                <a:latin typeface="Monotype Corsiva" pitchFamily="66" charset="0"/>
              </a:rPr>
              <a:t/>
            </a:r>
            <a:br>
              <a:rPr lang="ru-RU" sz="4000" dirty="0" smtClean="0">
                <a:solidFill>
                  <a:srgbClr val="008000"/>
                </a:solidFill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>знаком каждому со времен детства. Современные технологии усовершенствовали  этот материал.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2643182"/>
            <a:ext cx="385765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714620"/>
            <a:ext cx="371477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428604"/>
            <a:ext cx="7851648" cy="18288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latin typeface="Monotype Corsiva" pitchFamily="66" charset="0"/>
              </a:rPr>
              <a:t>	</a:t>
            </a:r>
            <a:r>
              <a:rPr lang="ru-RU" sz="4000" dirty="0" smtClean="0">
                <a:solidFill>
                  <a:srgbClr val="FAA306"/>
                </a:solidFill>
                <a:latin typeface="Monotype Corsiva" pitchFamily="66" charset="0"/>
              </a:rPr>
              <a:t>Во время лепки развивается мелкая моторика  пальчиков. Формируются и развиваются навыки ручного труда.</a:t>
            </a:r>
            <a:endParaRPr lang="ru-RU" sz="4000" dirty="0">
              <a:solidFill>
                <a:srgbClr val="FAA306"/>
              </a:solidFill>
              <a:latin typeface="Monotype Corsiva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я\Рабочий стол\лепка\100_319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2428868"/>
            <a:ext cx="5275275" cy="395675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00034" y="0"/>
            <a:ext cx="7851648" cy="18288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latin typeface="Monotype Corsiva" pitchFamily="66" charset="0"/>
              </a:rPr>
              <a:t>	</a:t>
            </a:r>
            <a:r>
              <a:rPr lang="ru-RU" sz="4000" dirty="0" smtClean="0">
                <a:solidFill>
                  <a:srgbClr val="FAA306"/>
                </a:solidFill>
                <a:latin typeface="Monotype Corsiva" pitchFamily="66" charset="0"/>
              </a:rPr>
              <a:t>Занятие лепкой одновременно является и занятием по развитию речи</a:t>
            </a:r>
            <a:r>
              <a:rPr lang="ru-RU" sz="4000" dirty="0" smtClean="0">
                <a:latin typeface="Monotype Corsiva" pitchFamily="66" charset="0"/>
              </a:rPr>
              <a:t>.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Documents and Settings\я\Рабочий стол\лепка\100_318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2571744"/>
            <a:ext cx="4000528" cy="3000623"/>
          </a:xfrm>
          <a:prstGeom prst="rect">
            <a:avLst/>
          </a:prstGeom>
          <a:noFill/>
        </p:spPr>
      </p:pic>
      <p:pic>
        <p:nvPicPr>
          <p:cNvPr id="2052" name="Picture 4" descr="C:\Documents and Settings\я\Рабочий стол\лепка\100_319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643182"/>
            <a:ext cx="3917953" cy="29386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511</TotalTime>
  <Words>20</Words>
  <Application>Microsoft Office PowerPoint</Application>
  <PresentationFormat>Экран (4:3)</PresentationFormat>
  <Paragraphs>19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Лясковская Галина Владимировна, воспитатель  МДОУ ЦРР Д/с №21</vt:lpstr>
      <vt:lpstr>     «Развитие  творческих способностей детей   посредством лепки»</vt:lpstr>
      <vt:lpstr>Одно из самых больших удовольствий для ребенка- ЛЕПКА</vt:lpstr>
      <vt:lpstr> На занятиях  с детьми использую самые разные пластичные материалы.</vt:lpstr>
      <vt:lpstr>    Кроме того, материалом для лепки зимой служит снег, а летом- влажный песок.</vt:lpstr>
      <vt:lpstr> Наиболее привычным и часто используемым материалом является пластилин.</vt:lpstr>
      <vt:lpstr> Волшебный мир пластилина  знаком каждому со времен детства. Современные технологии усовершенствовали  этот материал.</vt:lpstr>
      <vt:lpstr> Во время лепки развивается мелкая моторика  пальчиков. Формируются и развиваются навыки ручного труда.</vt:lpstr>
      <vt:lpstr> Занятие лепкой одновременно является и занятием по развитию речи.</vt:lpstr>
      <vt:lpstr> Через занятия лепкой происходит ознакомление детей с окружающим миром.</vt:lpstr>
      <vt:lpstr> Лепкой развиваем фантазию и творчество детей.</vt:lpstr>
      <vt:lpstr> Происходит и личностное развитие ребенка.</vt:lpstr>
      <vt:lpstr> Лепка позволяет эстетически развиваться детям.</vt:lpstr>
      <vt:lpstr> В процессе обучения лепке, знакомимся с народным творчеством.</vt:lpstr>
      <vt:lpstr> При изготовлении поделок  использую пошаговые инструкции и образцы русских народных  узоров.</vt:lpstr>
      <vt:lpstr> Нужную информацию можно почерпнуть не только из  книг, но и с помощью многочисленных сайтов в интернете.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Valued eMachines Customer</cp:lastModifiedBy>
  <cp:revision>58</cp:revision>
  <dcterms:modified xsi:type="dcterms:W3CDTF">2012-03-13T04:43:15Z</dcterms:modified>
</cp:coreProperties>
</file>