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59" r:id="rId3"/>
    <p:sldId id="271" r:id="rId4"/>
    <p:sldId id="272" r:id="rId5"/>
    <p:sldId id="257" r:id="rId6"/>
    <p:sldId id="273" r:id="rId7"/>
    <p:sldId id="258" r:id="rId8"/>
    <p:sldId id="262" r:id="rId9"/>
    <p:sldId id="261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098" y="-6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DE2E2-7289-4A02-BAD2-EFD7093D9D7A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4B522-9140-41CC-9707-DF4F0B393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8A873A-6B07-4074-A10E-987C51DE8B81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446525-C84F-4EFE-99A4-054F79409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Обои - Природа - Морозные узоры на окне - 1024x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1" y="-214338"/>
            <a:ext cx="9810819" cy="7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animashky.ru/flist/prazd/7/prazd7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00042"/>
            <a:ext cx="178593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1785926"/>
            <a:ext cx="7083992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Christmas 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New Year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pic>
        <p:nvPicPr>
          <p:cNvPr id="7" name="Picture 3" descr="Festive Robin on branch Christmas window stick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28586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Christmas Rob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1428736"/>
            <a:ext cx="785813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3" name="Picture 5" descr="c-crossword-picture-withword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88640"/>
            <a:ext cx="7704856" cy="6552728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857752" y="35716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57752" y="71435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10715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14287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7752" y="178592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24288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4612" y="10715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4612" y="13572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71448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14612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12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3042" y="142873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4304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3042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3042" y="24288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29256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0076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00826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7233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72330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2330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72330" y="24288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2330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42976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14546" y="207167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86116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86182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57686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29256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980728"/>
            <a:ext cx="655272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1) What is the day of Christmas?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2643182"/>
            <a:ext cx="604867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What season does Christmas come in?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581128"/>
            <a:ext cx="489654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Name this person?</a:t>
            </a:r>
            <a:endParaRPr lang="ru-RU" dirty="0"/>
          </a:p>
        </p:txBody>
      </p:sp>
      <p:pic>
        <p:nvPicPr>
          <p:cNvPr id="1026" name="Picture 2" descr="C:\Users\Acer\Desktop\santa_cla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365625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268760"/>
            <a:ext cx="662473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Name the sweet stick with red and white stripes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2564904"/>
            <a:ext cx="583264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What bird is traditional eaten at Christmas?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789040"/>
            <a:ext cx="590465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What are the traditional Christmas songs?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5229200"/>
            <a:ext cx="712879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What does Father Christmas bring for the Children?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772816"/>
            <a:ext cx="727280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Как называется день, следующий за Рождеством?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3212976"/>
            <a:ext cx="676875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Как называется канун Рождества?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4653136"/>
            <a:ext cx="741682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Какой вид транспорта упомянут в песне «</a:t>
            </a:r>
            <a:r>
              <a:rPr lang="en-US" dirty="0"/>
              <a:t>Jingle Bells</a:t>
            </a:r>
            <a:r>
              <a:rPr lang="ru-RU" dirty="0"/>
              <a:t>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Mistletoe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14338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/>
                <a:latin typeface="+mn-lt"/>
              </a:rPr>
              <a:t>Буквы в этих словах перепутаны, поставьте их в правильном порядке:</a:t>
            </a:r>
            <a:endParaRPr lang="ru-RU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6148" name="Содержимое 2"/>
          <p:cNvSpPr>
            <a:spLocks noGrp="1"/>
          </p:cNvSpPr>
          <p:nvPr>
            <p:ph idx="1"/>
          </p:nvPr>
        </p:nvSpPr>
        <p:spPr>
          <a:xfrm>
            <a:off x="2428860" y="2143116"/>
            <a:ext cx="4500594" cy="17145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G U D N P D</a:t>
            </a:r>
          </a:p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E D E R I E</a:t>
            </a:r>
          </a:p>
          <a:p>
            <a:pPr algn="ctr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S E N P T E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10801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Какой предмет гардероба ассоциируется с Рождеством?</a:t>
            </a:r>
            <a:endParaRPr lang="ru-RU" dirty="0"/>
          </a:p>
        </p:txBody>
      </p:sp>
      <p:pic>
        <p:nvPicPr>
          <p:cNvPr id="7173" name="Picture 2" descr="C:\Users\Acer\Pictures\Мои сканированные изображения\2011-12 (дек)\сканирование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133600"/>
            <a:ext cx="5203825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/>
                <a:latin typeface="+mn-lt"/>
              </a:rPr>
              <a:t>Расположите слова так, чтобы получилось рождественское поздравление:</a:t>
            </a:r>
            <a:endParaRPr lang="ru-RU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395288" y="2492375"/>
            <a:ext cx="31686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CLAUS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348038" y="2565400"/>
            <a:ext cx="3311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AND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6011863" y="2349500"/>
            <a:ext cx="28082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MERRY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755650" y="4076700"/>
            <a:ext cx="3024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FROM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3563938" y="3789363"/>
            <a:ext cx="2592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GIFTS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6156325" y="3716338"/>
            <a:ext cx="23764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SANTA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1" name="TextBox 9"/>
          <p:cNvSpPr txBox="1">
            <a:spLocks noChangeArrowheads="1"/>
          </p:cNvSpPr>
          <p:nvPr/>
        </p:nvSpPr>
        <p:spPr bwMode="auto">
          <a:xfrm>
            <a:off x="1547813" y="5013325"/>
            <a:ext cx="3600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CHRISTMAS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2" name="TextBox 10"/>
          <p:cNvSpPr txBox="1">
            <a:spLocks noChangeArrowheads="1"/>
          </p:cNvSpPr>
          <p:nvPr/>
        </p:nvSpPr>
        <p:spPr bwMode="auto">
          <a:xfrm>
            <a:off x="5076825" y="4868863"/>
            <a:ext cx="2447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MANY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C -0.04583 0.01296 -0.00486 0.00185 -0.13038 0.00278 C -0.2033 0.00324 -0.27604 0.00347 -0.34896 0.00394 C -0.37917 0.01158 -0.40903 0.00995 -0.44011 0.01065 C -0.44931 0.01343 -0.45886 0.01852 -0.46754 0.02361 C -0.4724 0.02639 -0.48333 0.02755 -0.48333 0.02755 C -0.48455 0.02847 -0.48594 0.02894 -0.48715 0.03009 C -0.48802 0.03079 -0.48837 0.03218 -0.48924 0.03287 C -0.49462 0.03727 -0.50226 0.03565 -0.50781 0.03935 C -0.51545 0.04445 -0.50469 0.0419 -0.52153 0.04722 C -0.5257 0.04861 -0.53004 0.04954 -0.5342 0.05116 C -0.53681 0.05208 -0.54202 0.05509 -0.54202 0.05509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C 0.00851 -0.00741 0.01441 -0.0044 0.02448 -0.01435 C 0.0375 -0.02708 0.05156 -0.03796 0.06458 -0.05092 C 0.07222 -0.05856 0.07847 -0.06852 0.08628 -0.07592 C 0.11267 -0.10116 0.09809 -0.07986 0.11753 -0.10069 C 0.1408 -0.12546 0.12014 -0.10903 0.14114 -0.1243 C 0.1434 -0.1287 0.14531 -0.13333 0.14792 -0.13727 C 0.14861 -0.13842 0.15017 -0.13842 0.15087 -0.13981 C 0.1526 -0.14352 0.15295 -0.14815 0.15486 -0.15162 C 0.15642 -0.15463 0.16823 -0.16458 0.16857 -0.16481 C 0.17726 -0.1838 0.19132 -0.1912 0.20486 -0.20255 C 0.21094 -0.20764 0.21944 -0.21852 0.22448 -0.22361 C 0.23107 -0.23009 0.2375 -0.23102 0.24496 -0.23657 C 0.25399 -0.24352 0.25989 -0.2544 0.26857 -0.26157 C 0.27396 -0.27014 0.28194 -0.27708 0.28628 -0.28634 C 0.28906 -0.29236 0.29132 -0.29861 0.2941 -0.30463 C 0.29566 -0.31134 0.2967 -0.32731 0.29896 -0.33333 C 0.30087 -0.33819 0.31076 -0.33495 0.31076 -0.33981 " pathEditMode="relative" ptsTypes="fffffffffffffffffA">
                                      <p:cBhvr>
                                        <p:cTn id="8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C -0.00659 0.0088 -0.00833 0.01945 -0.01666 0.02732 C -0.0335 0.04306 -0.04687 0.05162 -0.06666 0.0588 C -0.07673 0.06875 -0.06371 0.05718 -0.07656 0.06389 C -0.07812 0.06459 -0.07899 0.0669 -0.08038 0.06783 C -0.08975 0.07361 -0.10277 0.07801 -0.11284 0.07963 C -0.12222 0.08588 -0.13472 0.08635 -0.14513 0.09005 C -0.1559 0.09398 -0.16597 0.1 -0.17656 0.1044 C -0.19826 0.11366 -0.22135 0.1176 -0.24409 0.1176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C -0.03629 -0.00116 -0.04566 0.00718 -0.06875 -0.01574 C -0.07188 -0.01875 -0.07743 -0.02222 -0.08038 -0.02616 C -0.08733 -0.03542 -0.09375 -0.0456 -0.09913 -0.05625 C -0.1 -0.0581 -0.10122 -0.05972 -0.10208 -0.06157 C -0.10278 -0.06319 -0.1033 -0.06505 -0.10399 -0.06667 C -0.10521 -0.06944 -0.10799 -0.07454 -0.10799 -0.07454 C -0.1099 -0.08634 -0.11702 -0.09815 -0.1217 -0.10857 C -0.12344 -0.1213 -0.12396 -0.13542 -0.12656 -0.14792 C -0.12882 -0.15926 -0.13733 -0.1625 -0.13733 -0.17523 " pathEditMode="relative" ptsTypes="fffffffffA">
                                      <p:cBhvr>
                                        <p:cTn id="12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C 0.00504 0.00115 0.00955 0.00462 0.01458 0.00532 C 0.0283 0.0074 0.04219 0.00694 0.0559 0.00787 C 0.1151 0.01736 0.20677 0.00972 0.25295 0.00925 C 0.26094 0.00833 0.26858 0.00648 0.27639 0.00393 C 0.27969 0.003 0.28212 -5.92593E-6 0.28524 -0.00139 C 0.28629 -0.00278 0.28733 -0.00394 0.28819 -0.00533 C 0.28889 -0.00649 0.2901 -0.00903 0.2901 -0.00903 " pathEditMode="relative" ptsTypes="fffffffA">
                                      <p:cBhvr>
                                        <p:cTn id="14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67362E-19 C 0.00035 0.01643 -0.00226 0.08449 0.00989 0.1074 C 0.0118 0.11527 0.01441 0.12337 0.01858 0.12962 C 0.02135 0.14652 0.0316 0.15462 0.03733 0.16875 " pathEditMode="relative" ptsTypes="fffA">
                                      <p:cBhvr>
                                        <p:cTn id="1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0E-6 1.85185E-6 C -0.00468 0.00625 -0.00868 0.01342 -0.0118 0.02106 C -0.01702 0.0338 -0.01232 0.02662 -0.01666 0.03287 C -0.02135 0.05347 -0.02916 0.07546 -0.04132 0.09028 C -0.0441 0.09792 -0.04705 0.10347 -0.05209 0.10856 C -0.05608 0.1169 -0.06598 0.12847 -0.07171 0.13472 C -0.0731 0.14467 -0.07639 0.14722 -0.08334 0.15046 C -0.08473 0.15255 -0.09393 0.16667 -0.09619 0.16875 C -0.09862 0.17106 -0.104 0.17384 -0.104 0.17384 C -0.10591 0.17639 -0.10955 0.18148 -0.11181 0.1831 C -0.11563 0.18588 -0.12362 0.18958 -0.12362 0.18958 C -0.12796 0.19838 -0.12223 0.18842 -0.13143 0.19606 C -0.1349 0.19907 -0.13299 0.20185 -0.13837 0.20393 C -0.14375 0.20903 -0.14983 0.21134 -0.15591 0.21435 C -0.1625 0.22083 -0.17171 0.22917 -0.17952 0.23287 C -0.18056 0.23403 -0.18125 0.23565 -0.18247 0.23657 C -0.18299 0.23704 -0.19705 0.24861 -0.19914 0.24583 " pathEditMode="relative" ptsTypes="ffffffffffffffffA">
                                      <p:cBhvr>
                                        <p:cTn id="18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C 0.01372 0.02361 0.03316 0.04838 0.05313 0.0669 C 0.0599 0.07338 0.06806 0.07778 0.07483 0.08426 C 0.09827 0.10717 0.11858 0.13102 0.14184 0.1537 C 0.1474 0.15879 0.15191 0.16528 0.15764 0.16991 C 0.16181 0.17361 0.16719 0.17592 0.17153 0.17917 C 0.18177 0.1868 0.19271 0.19375 0.20209 0.20254 C 0.2099 0.21018 0.22587 0.22523 0.22587 0.22546 C 0.23334 0.2419 0.24202 0.23542 0.25643 0.24954 C 0.25938 0.25254 0.26025 0.25717 0.26354 0.25972 C 0.26754 0.26342 0.27292 0.26481 0.27726 0.26805 C 0.28229 0.27153 0.28768 0.27477 0.29202 0.27917 C 0.31129 0.29792 0.30365 0.29583 0.32657 0.30579 C 0.33629 0.32338 0.33889 0.32708 0.35608 0.33518 C 0.36493 0.35046 0.36528 0.35208 0.37882 0.35995 C 0.38889 0.37315 0.38941 0.37477 0.40452 0.38171 C 0.41354 0.39143 0.41893 0.39282 0.43143 0.39629 C 0.43525 0.4 0.43837 0.40509 0.44306 0.40717 C 0.45729 0.41528 0.4625 0.41204 0.4757 0.4169 C 0.48195 0.41898 0.48733 0.42292 0.49341 0.425 C 0.51164 0.43055 0.53039 0.43171 0.54879 0.43542 C 0.56025 0.43773 0.56823 0.43958 0.58039 0.44051 C 0.60712 0.43981 0.63195 0.43842 0.65834 0.43634 C 0.66233 0.43495 0.66615 0.43542 0.66945 0.43241 " pathEditMode="relative" rAng="0" ptsTypes="fffffffffffffffffffffffA">
                                      <p:cBhvr>
                                        <p:cTn id="2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198" grpId="0"/>
      <p:bldP spid="8199" grpId="0"/>
      <p:bldP spid="8200" grpId="0"/>
      <p:bldP spid="8201" grpId="0"/>
      <p:bldP spid="82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 bright="3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Thanks for your attention.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5300" dirty="0" smtClean="0">
                <a:solidFill>
                  <a:srgbClr val="FF0000"/>
                </a:solidFill>
              </a:rPr>
              <a:t>Merry Christmas</a:t>
            </a:r>
            <a:br>
              <a:rPr lang="en-US" sz="5300" dirty="0" smtClean="0">
                <a:solidFill>
                  <a:srgbClr val="FF0000"/>
                </a:solidFill>
              </a:rPr>
            </a:br>
            <a:r>
              <a:rPr lang="en-US" sz="5300" dirty="0" smtClean="0">
                <a:solidFill>
                  <a:srgbClr val="FF0000"/>
                </a:solidFill>
              </a:rPr>
              <a:t>and Happy New Year!</a:t>
            </a:r>
            <a:endParaRPr lang="ru-RU" sz="53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718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0"/>
            <a:ext cx="30718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0"/>
            <a:ext cx="307181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3"/>
            <a:ext cx="30718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00438"/>
            <a:ext cx="307181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2" descr="C:\Documents and Settings\Виталий\Мои документы\Мои рисунки\d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3500438"/>
            <a:ext cx="307181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643174" y="0"/>
            <a:ext cx="31165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Warm up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Волна 29"/>
          <p:cNvSpPr/>
          <p:nvPr/>
        </p:nvSpPr>
        <p:spPr>
          <a:xfrm>
            <a:off x="285720" y="785794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Christmas tree</a:t>
            </a:r>
            <a:endParaRPr lang="ru-RU" sz="3200" dirty="0"/>
          </a:p>
        </p:txBody>
      </p:sp>
      <p:sp>
        <p:nvSpPr>
          <p:cNvPr id="31" name="Волна 30"/>
          <p:cNvSpPr/>
          <p:nvPr/>
        </p:nvSpPr>
        <p:spPr>
          <a:xfrm>
            <a:off x="1000100" y="1643050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  a stocking</a:t>
            </a:r>
            <a:endParaRPr lang="ru-RU" sz="3200" dirty="0"/>
          </a:p>
        </p:txBody>
      </p:sp>
      <p:sp>
        <p:nvSpPr>
          <p:cNvPr id="32" name="Волна 31"/>
          <p:cNvSpPr/>
          <p:nvPr/>
        </p:nvSpPr>
        <p:spPr>
          <a:xfrm>
            <a:off x="1643042" y="2500306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bells</a:t>
            </a:r>
          </a:p>
        </p:txBody>
      </p:sp>
      <p:pic>
        <p:nvPicPr>
          <p:cNvPr id="17" name="Picture 9" descr="Christmas tree window stick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714375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1" name="Рисунок 22" descr="index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142984"/>
            <a:ext cx="1511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2" name="Рисунок 24" descr="index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86058"/>
            <a:ext cx="154781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Волна 24"/>
          <p:cNvSpPr/>
          <p:nvPr/>
        </p:nvSpPr>
        <p:spPr>
          <a:xfrm>
            <a:off x="2285984" y="3357562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sleigh</a:t>
            </a:r>
            <a:endParaRPr lang="ru-RU" sz="3200" dirty="0"/>
          </a:p>
        </p:txBody>
      </p:sp>
      <p:pic>
        <p:nvPicPr>
          <p:cNvPr id="26" name="Рисунок 28" descr="image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2928934"/>
            <a:ext cx="1657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Волна 26"/>
          <p:cNvSpPr/>
          <p:nvPr/>
        </p:nvSpPr>
        <p:spPr>
          <a:xfrm>
            <a:off x="2857488" y="4143380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Candles</a:t>
            </a:r>
            <a:endParaRPr lang="ru-RU" sz="3200" dirty="0"/>
          </a:p>
        </p:txBody>
      </p:sp>
      <p:pic>
        <p:nvPicPr>
          <p:cNvPr id="28" name="Picture 6" descr="http://animashky.ru/flist/prazd/7/prazd71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4143380"/>
            <a:ext cx="178593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Волна 28"/>
          <p:cNvSpPr/>
          <p:nvPr/>
        </p:nvSpPr>
        <p:spPr>
          <a:xfrm>
            <a:off x="3428992" y="4929198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presents</a:t>
            </a:r>
            <a:endParaRPr lang="ru-RU" sz="3200" dirty="0"/>
          </a:p>
        </p:txBody>
      </p:sp>
      <p:pic>
        <p:nvPicPr>
          <p:cNvPr id="37" name="Рисунок 24" descr="images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4929198"/>
            <a:ext cx="14398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Волна 37"/>
          <p:cNvSpPr/>
          <p:nvPr/>
        </p:nvSpPr>
        <p:spPr>
          <a:xfrm>
            <a:off x="3786182" y="5786454"/>
            <a:ext cx="3929090" cy="914400"/>
          </a:xfrm>
          <a:prstGeom prst="wave">
            <a:avLst/>
          </a:prstGeom>
          <a:solidFill>
            <a:srgbClr val="301D9F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star</a:t>
            </a:r>
            <a:endParaRPr lang="ru-RU" sz="3200" dirty="0"/>
          </a:p>
        </p:txBody>
      </p:sp>
      <p:pic>
        <p:nvPicPr>
          <p:cNvPr id="39" name="Рисунок 25" descr="index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57356" y="5572140"/>
            <a:ext cx="16557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bright="-54000" contrast="-4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500562" y="5715016"/>
            <a:ext cx="342902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2714620"/>
            <a:ext cx="171451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000240"/>
            <a:ext cx="171451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44" y="50004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Read the questions and choose the right answer: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1643050"/>
            <a:ext cx="3214710" cy="249299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Christmas in Britain begins: 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In </a:t>
            </a:r>
            <a:r>
              <a:rPr lang="en-US" sz="2400" dirty="0" smtClean="0"/>
              <a:t>December</a:t>
            </a:r>
            <a:endParaRPr lang="en-US" sz="2400" dirty="0" smtClean="0"/>
          </a:p>
          <a:p>
            <a:pPr marL="342900" indent="-342900">
              <a:buAutoNum type="alphaLcParenR"/>
            </a:pPr>
            <a:r>
              <a:rPr lang="en-US" sz="2400" dirty="0" smtClean="0"/>
              <a:t>In November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In October</a:t>
            </a:r>
          </a:p>
          <a:p>
            <a:pPr marL="342900" indent="-342900">
              <a:buAutoNum type="alphaLcParenR"/>
            </a:pPr>
            <a:endParaRPr lang="en-US" dirty="0" smtClean="0"/>
          </a:p>
          <a:p>
            <a:pPr marL="342900" indent="-34290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1643050"/>
            <a:ext cx="3643338" cy="156966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marL="342900" indent="-342900"/>
            <a:r>
              <a:rPr lang="en-US" sz="2400" dirty="0" smtClean="0"/>
              <a:t>Children write letters to: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Santa Claus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The Queen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Big Ben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357694"/>
            <a:ext cx="3286148" cy="193899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Children find their presents: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In their shoes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In the stocking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Under X-mass tree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4071942"/>
            <a:ext cx="3643338" cy="2308324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Traditional X-mass food is: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Turkey and chocolate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Chicken and pudding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Turkey and X-mass pudding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71435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holiday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285749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presents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135182" y="182879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coloured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071670" y="542926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important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071802" y="3929066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another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214290"/>
            <a:ext cx="4643470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Read and translate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-58000" contras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Reading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2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Christmas day is a public                . Families </a:t>
            </a:r>
          </a:p>
          <a:p>
            <a:pPr>
              <a:buNone/>
            </a:pPr>
            <a:r>
              <a:rPr lang="en-US" dirty="0" smtClean="0"/>
              <a:t>usually spend the day opening their                        </a:t>
            </a:r>
          </a:p>
          <a:p>
            <a:pPr>
              <a:buNone/>
            </a:pPr>
            <a:r>
              <a:rPr lang="en-US" dirty="0" smtClean="0"/>
              <a:t>with                 toys. The most                   meal is </a:t>
            </a:r>
          </a:p>
          <a:p>
            <a:pPr>
              <a:buNone/>
            </a:pPr>
            <a:r>
              <a:rPr lang="en-US" dirty="0" smtClean="0"/>
              <a:t>Christmas dinner. The typical dinner consists of </a:t>
            </a:r>
          </a:p>
          <a:p>
            <a:pPr>
              <a:buNone/>
            </a:pPr>
            <a:r>
              <a:rPr lang="en-US" dirty="0" smtClean="0"/>
              <a:t>turkey with potatoes and other vegetables. </a:t>
            </a:r>
          </a:p>
          <a:p>
            <a:pPr>
              <a:buNone/>
            </a:pPr>
            <a:r>
              <a:rPr lang="en-US" dirty="0" smtClean="0"/>
              <a:t>                traditional food in Britain is </a:t>
            </a:r>
          </a:p>
          <a:p>
            <a:pPr>
              <a:buNone/>
            </a:pPr>
            <a:r>
              <a:rPr lang="en-US" dirty="0" smtClean="0"/>
              <a:t>Christmas cake.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29586" y="6286520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571501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holiday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592933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presents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564357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coloured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550070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important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607220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786314" y="164305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holiday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214311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presents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264318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coloured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264318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important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421481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Another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928670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eat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2143117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called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328612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many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457200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cheaply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071670" y="564357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lot of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214290"/>
            <a:ext cx="578647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Read and translate: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-52000" contrast="3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Reading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Americans make special biscuits called Christmas</a:t>
            </a:r>
          </a:p>
          <a:p>
            <a:pPr>
              <a:buNone/>
            </a:pPr>
            <a:r>
              <a:rPr lang="en-US" dirty="0" smtClean="0"/>
              <a:t> cookies which they      over the Christmas season.</a:t>
            </a:r>
          </a:p>
          <a:p>
            <a:pPr>
              <a:buNone/>
            </a:pPr>
            <a:r>
              <a:rPr lang="en-US" dirty="0" smtClean="0"/>
              <a:t>In Britain, the day of Christmas is             Boxing</a:t>
            </a:r>
          </a:p>
          <a:p>
            <a:pPr>
              <a:buNone/>
            </a:pPr>
            <a:r>
              <a:rPr lang="en-US" dirty="0" smtClean="0"/>
              <a:t> Day and is also a public holiday.</a:t>
            </a:r>
          </a:p>
          <a:p>
            <a:pPr>
              <a:buNone/>
            </a:pPr>
            <a:r>
              <a:rPr lang="en-US" dirty="0" smtClean="0"/>
              <a:t>sports take place on Boxing Day. In the US there</a:t>
            </a:r>
          </a:p>
          <a:p>
            <a:pPr>
              <a:buNone/>
            </a:pPr>
            <a:r>
              <a:rPr lang="en-US" dirty="0" smtClean="0"/>
              <a:t> are             special sales, there things can be </a:t>
            </a:r>
          </a:p>
          <a:p>
            <a:pPr>
              <a:buNone/>
            </a:pPr>
            <a:r>
              <a:rPr lang="en-US" dirty="0" smtClean="0"/>
              <a:t>bought             , on the day after Christmas.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072462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2/2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607220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eat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557214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called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55721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lot of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607220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71802" y="571501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cheaply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214311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eat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2198" y="264318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called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074" y="314324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lot of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421481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many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7356" y="471488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cheaply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Новогодняя зарисов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9313" y="-171450"/>
            <a:ext cx="23590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2875" y="785813"/>
            <a:ext cx="9286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1. When do English people celebrate Christmas? </a:t>
            </a:r>
            <a:endParaRPr lang="ru-RU" sz="3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2428875"/>
            <a:ext cx="6786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2. What do people decorate on Christmas?</a:t>
            </a:r>
            <a:endParaRPr lang="ru-RU" sz="32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4071938"/>
            <a:ext cx="70723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3. What do usually people sing  on Christmas?</a:t>
            </a:r>
            <a:endParaRPr lang="ru-RU" sz="3200"/>
          </a:p>
        </p:txBody>
      </p:sp>
      <p:pic>
        <p:nvPicPr>
          <p:cNvPr id="11" name="Picture 2" descr="December 25 - Christmas D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1214438"/>
            <a:ext cx="2571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www.ladyfromrussia.com/karnaval/mir/chr/image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2060575"/>
            <a:ext cx="135731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15" descr="image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485776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29190" y="60007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Christmas carols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Новогодняя зарисов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596" y="357166"/>
            <a:ext cx="4572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4. What does Santa give the children?</a:t>
            </a:r>
            <a:endParaRPr lang="ru-RU" sz="32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298" y="2714620"/>
            <a:ext cx="3714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5. Where does Santa put the presents ?</a:t>
            </a:r>
            <a:endParaRPr lang="ru-RU" sz="3200" dirty="0"/>
          </a:p>
        </p:txBody>
      </p:sp>
      <p:pic>
        <p:nvPicPr>
          <p:cNvPr id="9223" name="Рисунок 13" descr="ima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571744"/>
            <a:ext cx="1982794" cy="178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4" descr="image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928670"/>
            <a:ext cx="1785950" cy="119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447</Words>
  <Application>Microsoft Office PowerPoint</Application>
  <PresentationFormat>Экран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Reading</vt:lpstr>
      <vt:lpstr>Слайд 6</vt:lpstr>
      <vt:lpstr>Reading</vt:lpstr>
      <vt:lpstr>Слайд 8</vt:lpstr>
      <vt:lpstr>Слайд 9</vt:lpstr>
      <vt:lpstr>Слайд 10</vt:lpstr>
      <vt:lpstr>Слайд 11</vt:lpstr>
      <vt:lpstr>Слайд 12</vt:lpstr>
      <vt:lpstr>Слайд 13</vt:lpstr>
      <vt:lpstr>Буквы в этих словах перепутаны, поставьте их в правильном порядке:</vt:lpstr>
      <vt:lpstr>Слайд 15</vt:lpstr>
      <vt:lpstr>Расположите слова так, чтобы получилось рождественское поздравление:</vt:lpstr>
      <vt:lpstr>Thanks for your attention.  Merry Christmas and Happy New Year!</vt:lpstr>
    </vt:vector>
  </TitlesOfParts>
  <Company>Школа №172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№38</dc:creator>
  <cp:lastModifiedBy>Кабинет №38</cp:lastModifiedBy>
  <cp:revision>22</cp:revision>
  <dcterms:created xsi:type="dcterms:W3CDTF">2011-12-13T10:34:28Z</dcterms:created>
  <dcterms:modified xsi:type="dcterms:W3CDTF">2011-12-23T12:56:14Z</dcterms:modified>
</cp:coreProperties>
</file>