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6" r:id="rId4"/>
    <p:sldId id="258" r:id="rId5"/>
    <p:sldId id="263" r:id="rId6"/>
    <p:sldId id="259" r:id="rId7"/>
    <p:sldId id="262" r:id="rId8"/>
    <p:sldId id="264" r:id="rId9"/>
    <p:sldId id="265" r:id="rId10"/>
    <p:sldId id="267" r:id="rId11"/>
    <p:sldId id="266" r:id="rId12"/>
    <p:sldId id="268" r:id="rId13"/>
    <p:sldId id="275" r:id="rId14"/>
    <p:sldId id="269" r:id="rId15"/>
    <p:sldId id="270" r:id="rId16"/>
    <p:sldId id="272" r:id="rId17"/>
    <p:sldId id="271" r:id="rId18"/>
    <p:sldId id="274" r:id="rId19"/>
    <p:sldId id="273" r:id="rId20"/>
    <p:sldId id="260" r:id="rId21"/>
    <p:sldId id="261" r:id="rId22"/>
    <p:sldId id="277" r:id="rId23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A0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44" autoAdjust="0"/>
    <p:restoredTop sz="94660"/>
  </p:normalViewPr>
  <p:slideViewPr>
    <p:cSldViewPr>
      <p:cViewPr>
        <p:scale>
          <a:sx n="33" d="100"/>
          <a:sy n="33" d="100"/>
        </p:scale>
        <p:origin x="-816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96286-EE21-4DC9-9302-F9FF1EF63A58}" type="datetimeFigureOut">
              <a:rPr lang="fr-FR"/>
              <a:pPr>
                <a:defRPr/>
              </a:pPr>
              <a:t>06/03/2012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6D9E5-7ED8-45D5-A7E0-8E589D8A4B5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2C1BD-C828-44A0-B2A7-037970E4B708}" type="datetimeFigureOut">
              <a:rPr lang="fr-FR"/>
              <a:pPr>
                <a:defRPr/>
              </a:pPr>
              <a:t>06/03/2012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88BF7-9605-4B0C-B31B-5FA1D423294E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C3FC0-A4FB-42DE-BA6C-4A0B0154D297}" type="datetimeFigureOut">
              <a:rPr lang="fr-FR"/>
              <a:pPr>
                <a:defRPr/>
              </a:pPr>
              <a:t>06/03/2012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FC481-EB1F-4571-86DB-B192142803A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4A4A8-FCBE-4120-A3A3-D7678055A600}" type="datetimeFigureOut">
              <a:rPr lang="fr-FR"/>
              <a:pPr>
                <a:defRPr/>
              </a:pPr>
              <a:t>06/03/2012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44553-BB2C-4940-980B-B37D0CB3710F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5B24E-C961-48AE-931C-B47B78AC3872}" type="datetimeFigureOut">
              <a:rPr lang="fr-FR"/>
              <a:pPr>
                <a:defRPr/>
              </a:pPr>
              <a:t>06/03/2012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95BF5-EE8E-46E8-A094-D3E60D62174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4906C-800A-4157-9F39-83824731F70A}" type="datetimeFigureOut">
              <a:rPr lang="fr-FR"/>
              <a:pPr>
                <a:defRPr/>
              </a:pPr>
              <a:t>06/03/2012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51BC7-400C-46F2-BD2D-7B90BDAEBDCC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3FEE4-A4B9-460D-A23A-27D45F6311CB}" type="datetimeFigureOut">
              <a:rPr lang="fr-FR"/>
              <a:pPr>
                <a:defRPr/>
              </a:pPr>
              <a:t>06/03/2012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1428F-C97D-47EA-9E67-A8B56AC6A479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5AF06-B7EB-40F0-ABE2-0B784724662F}" type="datetimeFigureOut">
              <a:rPr lang="fr-FR"/>
              <a:pPr>
                <a:defRPr/>
              </a:pPr>
              <a:t>06/03/2012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83628-0A08-4FDD-A0FE-78F68DF1747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5A97F-DF06-446D-9A47-F3B39419F54B}" type="datetimeFigureOut">
              <a:rPr lang="fr-FR"/>
              <a:pPr>
                <a:defRPr/>
              </a:pPr>
              <a:t>06/03/2012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900CA-3F47-42BE-8DA7-B0F67791E9E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31CF9-5451-4295-8136-E6AB1DB3CC10}" type="datetimeFigureOut">
              <a:rPr lang="fr-FR"/>
              <a:pPr>
                <a:defRPr/>
              </a:pPr>
              <a:t>06/03/2012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2DF6A-D142-4943-9FA8-7909BA84262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C7A18-3ACE-4377-91C3-EAB6183FCAA4}" type="datetimeFigureOut">
              <a:rPr lang="fr-FR"/>
              <a:pPr>
                <a:defRPr/>
              </a:pPr>
              <a:t>06/03/2012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EAB6A-5D57-4D5F-9372-3A7A1EDB6E2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FEEB96F-5385-4C20-B253-40D8F9E8BFC4}" type="datetimeFigureOut">
              <a:rPr lang="fr-FR"/>
              <a:pPr>
                <a:defRPr/>
              </a:pPr>
              <a:t>06/03/2012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BE41FD-65DC-4B59-B35F-35101BC47D7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Music\Stevie%20Wonder9.mp3" TargetMode="External"/><Relationship Id="rId6" Type="http://schemas.openxmlformats.org/officeDocument/2006/relationships/hyperlink" Target="http://master-klass.livejournal.com/220481.html" TargetMode="External"/><Relationship Id="rId5" Type="http://schemas.openxmlformats.org/officeDocument/2006/relationships/hyperlink" Target="http://nlpmaster.ru/master/sharik/index.htm" TargetMode="External"/><Relationship Id="rId4" Type="http://schemas.openxmlformats.org/officeDocument/2006/relationships/hyperlink" Target="http://www.magic-beads.ru/techniques/felt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3571875" y="980729"/>
            <a:ext cx="5472113" cy="3024336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2A007"/>
                </a:solidFill>
              </a:rPr>
              <a:t>  </a:t>
            </a:r>
            <a:r>
              <a:rPr lang="ru-RU" sz="8800" b="1" dirty="0" smtClean="0">
                <a:solidFill>
                  <a:srgbClr val="F2A007"/>
                </a:solidFill>
                <a:latin typeface="Bickham Script Two" pitchFamily="66" charset="0"/>
              </a:rPr>
              <a:t>Валяние  </a:t>
            </a:r>
            <a:br>
              <a:rPr lang="ru-RU" sz="8800" b="1" dirty="0" smtClean="0">
                <a:solidFill>
                  <a:srgbClr val="F2A007"/>
                </a:solidFill>
                <a:latin typeface="Bickham Script Two" pitchFamily="66" charset="0"/>
              </a:rPr>
            </a:br>
            <a:r>
              <a:rPr lang="ru-RU" sz="8800" b="1" dirty="0" smtClean="0">
                <a:solidFill>
                  <a:srgbClr val="F2A007"/>
                </a:solidFill>
                <a:latin typeface="Bickham Script Two" pitchFamily="66" charset="0"/>
              </a:rPr>
              <a:t> шерстяной бусины</a:t>
            </a:r>
            <a:endParaRPr lang="fr-CA" sz="8800" b="1" dirty="0" smtClean="0">
              <a:solidFill>
                <a:srgbClr val="F2A007"/>
              </a:solidFill>
              <a:latin typeface="Bickham Script Two" pitchFamily="66" charset="0"/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4257675" y="4509120"/>
            <a:ext cx="4346773" cy="1296144"/>
          </a:xfrm>
        </p:spPr>
        <p:txBody>
          <a:bodyPr/>
          <a:lstStyle/>
          <a:p>
            <a:r>
              <a:rPr lang="ru-RU" sz="2800" dirty="0" smtClean="0">
                <a:solidFill>
                  <a:srgbClr val="F2A007"/>
                </a:solidFill>
              </a:rPr>
              <a:t>  </a:t>
            </a:r>
            <a:r>
              <a:rPr lang="ru-RU" sz="2800" b="1" dirty="0" smtClean="0">
                <a:solidFill>
                  <a:srgbClr val="F2A007"/>
                </a:solidFill>
              </a:rPr>
              <a:t>подготовила</a:t>
            </a:r>
          </a:p>
          <a:p>
            <a:r>
              <a:rPr lang="ru-RU" sz="2800" b="1" dirty="0" smtClean="0">
                <a:solidFill>
                  <a:srgbClr val="F2A007"/>
                </a:solidFill>
              </a:rPr>
              <a:t>Володина Ирина Ивановна</a:t>
            </a:r>
            <a:endParaRPr lang="fr-CA" sz="2800" b="1" dirty="0" smtClean="0">
              <a:solidFill>
                <a:srgbClr val="F2A00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075240" cy="2376264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Вновь    вытянуть из ленты широкую тонкую       прядку и завернуть в нее шарик,     стараясь делать это как можно плотнее.</a:t>
            </a:r>
            <a:endParaRPr lang="fr-CA" sz="3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Содержимое 7" descr="dscf5702_std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88887" y="2924174"/>
            <a:ext cx="3752418" cy="3601169"/>
          </a:xfrm>
        </p:spPr>
      </p:pic>
      <p:pic>
        <p:nvPicPr>
          <p:cNvPr id="7" name="Содержимое 6" descr="dscf5701_std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457200" y="2633751"/>
            <a:ext cx="3826768" cy="311243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274638"/>
            <a:ext cx="8424936" cy="2218258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Нужно стараться работать широкими тонкими (прозрачными) прядями, чтобы поверхность шарика была покрыта равномерно</a:t>
            </a:r>
            <a:r>
              <a:rPr lang="ru-RU" sz="3600" b="1" dirty="0" smtClean="0">
                <a:solidFill>
                  <a:srgbClr val="C00000"/>
                </a:solidFill>
              </a:rPr>
              <a:t>.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23528" y="2996952"/>
            <a:ext cx="5112568" cy="1728192"/>
          </a:xfrm>
        </p:spPr>
        <p:txBody>
          <a:bodyPr/>
          <a:lstStyle/>
          <a:p>
            <a:pPr algn="ctr"/>
            <a:endParaRPr lang="ru-RU" sz="3200" dirty="0" smtClean="0">
              <a:solidFill>
                <a:schemeClr val="bg1"/>
              </a:solidFill>
            </a:endParaRPr>
          </a:p>
          <a:p>
            <a:pPr algn="ctr"/>
            <a:endParaRPr lang="ru-RU" sz="3200" dirty="0" smtClean="0">
              <a:solidFill>
                <a:schemeClr val="bg1"/>
              </a:solidFill>
            </a:endParaRPr>
          </a:p>
          <a:p>
            <a:pPr algn="ctr"/>
            <a:endParaRPr lang="ru-RU" sz="3200" dirty="0" smtClean="0">
              <a:solidFill>
                <a:schemeClr val="bg1"/>
              </a:solidFill>
            </a:endParaRPr>
          </a:p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Здесь   одна прядь (зачеркнутая крестиком)</a:t>
            </a:r>
          </a:p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     слишком    толстая.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2" name="Содержимое 11" descr="dscf5755_thm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051719" y="4825780"/>
            <a:ext cx="1944217" cy="1660993"/>
          </a:xfrm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5025" y="2564902"/>
            <a:ext cx="4041775" cy="936106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Здесь  эта же прядь распушена.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3" name="Содержимое 12" descr="dscf5756_thm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181784" y="3573463"/>
            <a:ext cx="2968256" cy="25527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627784" y="692696"/>
            <a:ext cx="58326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После нескольких таких циклов в самом последнем особенно старательно «укутать» шарик тончайшим слоем шерсти , чтобы поверхность была равномерной, без складок, сгибов и заломов.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686800" cy="324036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На этом этапе можно декорировать бусину прядями шерсти другого цвета – близкого или контрастного по тону. А также закрепить шерсть используя иглу для валяния.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8" name="Содержимое 7" descr="019d8559c1c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60032" y="4005064"/>
            <a:ext cx="3826768" cy="2097477"/>
          </a:xfrm>
        </p:spPr>
      </p:pic>
      <p:pic>
        <p:nvPicPr>
          <p:cNvPr id="10" name="Содержимое 9" descr="2ea454776f6e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539552" y="4005064"/>
            <a:ext cx="4038600" cy="2046224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075240" cy="115699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Приступить к мокрому валянию</a:t>
            </a:r>
            <a:endParaRPr lang="fr-CA" sz="3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" name="Содержимое 8" descr="dscf5715_thm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48064" y="4199748"/>
            <a:ext cx="2160240" cy="2179968"/>
          </a:xfrm>
        </p:spPr>
      </p:pic>
      <p:pic>
        <p:nvPicPr>
          <p:cNvPr id="7" name="Содержимое 6" descr="dscf5714_thm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971600" y="3717032"/>
            <a:ext cx="2819400" cy="2806700"/>
          </a:xfrm>
        </p:spPr>
      </p:pic>
      <p:sp>
        <p:nvSpPr>
          <p:cNvPr id="8" name="Прямоугольник 7"/>
          <p:cNvSpPr/>
          <p:nvPr/>
        </p:nvSpPr>
        <p:spPr>
          <a:xfrm>
            <a:off x="395536" y="1628800"/>
            <a:ext cx="3600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Предварительно растворить в тёплой воде мыло.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11960" y="1268760"/>
            <a:ext cx="4932040" cy="3118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В воду, продолжая сжимать, аккуратно опустить шарик, чуть ослабив "хватку" и дать шарику впитать в себя мыльную воду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latin typeface="+mn-lt"/>
                <a:cs typeface="Aharoni" pitchFamily="2" charset="-79"/>
              </a:rPr>
              <a:t>Далее следует сам этап валяния.</a:t>
            </a:r>
            <a:endParaRPr lang="fr-CA" sz="4000" b="1" dirty="0" smtClean="0">
              <a:solidFill>
                <a:srgbClr val="C00000"/>
              </a:solidFill>
              <a:latin typeface="+mn-lt"/>
              <a:cs typeface="Aharoni" pitchFamily="2" charset="-79"/>
            </a:endParaRPr>
          </a:p>
        </p:txBody>
      </p:sp>
      <p:pic>
        <p:nvPicPr>
          <p:cNvPr id="7" name="Содержимое 6" descr="dscf5721_th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067944" y="3576683"/>
            <a:ext cx="3456384" cy="2800312"/>
          </a:xfrm>
        </p:spPr>
      </p:pic>
      <p:sp>
        <p:nvSpPr>
          <p:cNvPr id="8" name="Прямоугольник 7"/>
          <p:cNvSpPr/>
          <p:nvPr/>
        </p:nvSpPr>
        <p:spPr>
          <a:xfrm>
            <a:off x="2411760" y="1484784"/>
            <a:ext cx="63367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На шарик нужно оказывать равномерное, но очень легкое давление со всех                                                                                             сторон.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267744" y="332656"/>
            <a:ext cx="6419056" cy="3744416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Очень важно не создавать никаких сгибов и заломов на поверхности шарика. 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На гребни волн шерсти нужно надавливать сверху, и ни в коем случае не закатывать их, иначе будут получаться складки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9" name="Содержимое 8" descr="shema_th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419872" y="4293096"/>
            <a:ext cx="4721842" cy="223224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930226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По мере того, как шарик уваливается, внутренность его сжимается, сваливается и площадь поверхности то же начинает уменьшаться.</a:t>
            </a:r>
            <a:endParaRPr lang="fr-CA" sz="3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Содержимое 7" descr="dscf5758shkala_th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779912" y="2898248"/>
            <a:ext cx="3960440" cy="315251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Далее продолжить валяние бусины между ладоней.</a:t>
            </a:r>
            <a:endParaRPr lang="fr-CA" sz="3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Содержимое 7" descr="0d09f4525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63888" y="1735598"/>
            <a:ext cx="4464496" cy="437520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2434282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Продолжить катать шар между ладоней до тех пор, пока он не достигнет желаемой    плотности, а затем ополоснуть его в прохладной воде,   чтобы  смыть мыло. Еще немного покатать его между  ладоней, если при промывке он потерял свою форму</a:t>
            </a:r>
            <a:r>
              <a:rPr lang="ru-RU" sz="2800" b="1" dirty="0" smtClean="0">
                <a:solidFill>
                  <a:srgbClr val="C00000"/>
                </a:solidFill>
              </a:rPr>
              <a:t>.</a:t>
            </a:r>
            <a:endParaRPr lang="fr-CA" sz="2800" b="1" dirty="0" smtClean="0">
              <a:solidFill>
                <a:srgbClr val="C00000"/>
              </a:solidFill>
            </a:endParaRPr>
          </a:p>
        </p:txBody>
      </p:sp>
      <p:pic>
        <p:nvPicPr>
          <p:cNvPr id="8" name="Содержимое 7" descr="649ed1915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619500" y="3479959"/>
            <a:ext cx="1905000" cy="187452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2146250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rgbClr val="C00000"/>
                </a:solidFill>
              </a:rPr>
              <a:t>Цель занятия: знакомство с техникой мокрого валяния.</a:t>
            </a:r>
            <a:endParaRPr lang="fr-CA" sz="3600" b="1" dirty="0" smtClean="0">
              <a:solidFill>
                <a:srgbClr val="C00000"/>
              </a:solidFill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3059832" y="2276872"/>
            <a:ext cx="5626968" cy="3849291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</a:t>
            </a:r>
            <a:r>
              <a:rPr lang="ru-RU" sz="3600" b="1" dirty="0" smtClean="0">
                <a:solidFill>
                  <a:srgbClr val="C00000"/>
                </a:solidFill>
              </a:rPr>
              <a:t>Задачи : 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познакомить учащихся со свойствами шерсти;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научить  технике валяния мокрым способом войлочной бусины;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воспитывать терпение и аккуратность  при выполнении работы</a:t>
            </a: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Готовые бусины можно расшить бисером  или вышить нитками мулине.</a:t>
            </a:r>
            <a:endParaRPr lang="fr-CA" sz="40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biser.info_38642_busy_1292760050.preview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2060848"/>
            <a:ext cx="4060363" cy="2304256"/>
          </a:xfrm>
        </p:spPr>
      </p:pic>
      <p:sp>
        <p:nvSpPr>
          <p:cNvPr id="8" name="Прямоугольник 7"/>
          <p:cNvSpPr/>
          <p:nvPr/>
        </p:nvSpPr>
        <p:spPr>
          <a:xfrm>
            <a:off x="3528092" y="3244334"/>
            <a:ext cx="38522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dirty="0"/>
          </a:p>
        </p:txBody>
      </p:sp>
      <p:pic>
        <p:nvPicPr>
          <p:cNvPr id="9" name="Содержимое 6" descr="p101027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059832" y="4509120"/>
            <a:ext cx="259228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 descr="p1010308.jpg"/>
          <p:cNvPicPr>
            <a:picLocks noGrp="1" noChangeAspect="1"/>
          </p:cNvPicPr>
          <p:nvPr>
            <p:ph sz="half" idx="2"/>
          </p:nvPr>
        </p:nvPicPr>
        <p:blipFill>
          <a:blip r:embed="rId5" cstate="print"/>
          <a:stretch>
            <a:fillRect/>
          </a:stretch>
        </p:blipFill>
        <p:spPr>
          <a:xfrm>
            <a:off x="4932040" y="1988840"/>
            <a:ext cx="3244047" cy="2376264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Остаётся собрать бусы или браслет.</a:t>
            </a:r>
            <a:endParaRPr lang="fr-CA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000b0gcp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971600" y="1556792"/>
            <a:ext cx="3048000" cy="2583180"/>
          </a:xfrm>
        </p:spPr>
      </p:pic>
      <p:pic>
        <p:nvPicPr>
          <p:cNvPr id="6" name="Содержимое 5" descr="73892245_Izobrazhenie_1033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3418749" y="4310256"/>
            <a:ext cx="2665419" cy="1999064"/>
          </a:xfrm>
        </p:spPr>
      </p:pic>
      <p:pic>
        <p:nvPicPr>
          <p:cNvPr id="1026" name="Picture 2" descr="C:\Users\User\Videos\8266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1628800"/>
            <a:ext cx="3413289" cy="237626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Использованные интернет-ресурсы: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en-US" dirty="0" smtClean="0">
                <a:hlinkClick r:id="rId4"/>
              </a:rPr>
              <a:t> http://www.magic-beads.ru/techniques/felt/ </a:t>
            </a:r>
            <a:r>
              <a:rPr lang="ru-RU" dirty="0" smtClean="0"/>
              <a:t>;</a:t>
            </a:r>
            <a:br>
              <a:rPr lang="ru-RU" dirty="0" smtClean="0"/>
            </a:br>
            <a:r>
              <a:rPr lang="en-US" dirty="0" smtClean="0">
                <a:hlinkClick r:id="rId5"/>
              </a:rPr>
              <a:t>http://nlpmaster.ru/master/sharik/index.htm</a:t>
            </a:r>
            <a:r>
              <a:rPr lang="ru-RU" dirty="0" smtClean="0"/>
              <a:t>;</a:t>
            </a:r>
            <a:br>
              <a:rPr lang="ru-RU" dirty="0" smtClean="0"/>
            </a:br>
            <a:r>
              <a:rPr lang="en-US" dirty="0" smtClean="0">
                <a:hlinkClick r:id="rId6"/>
              </a:rPr>
              <a:t> http://master-klass.livejournal.com/220481.html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2" name="Stevie Wonder9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48175" y="330517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518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994122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</a:rPr>
              <a:t>Место занятия в системе обучения по программе «Рукодельница»:</a:t>
            </a:r>
            <a:endParaRPr lang="fr-CA" sz="2800" b="1" dirty="0" smtClean="0">
              <a:solidFill>
                <a:srgbClr val="C00000"/>
              </a:solidFill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3059832" y="1340768"/>
            <a:ext cx="5626968" cy="4785395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</a:t>
            </a:r>
            <a:r>
              <a:rPr lang="ru-RU" sz="2800" b="1" dirty="0" smtClean="0">
                <a:solidFill>
                  <a:srgbClr val="C00000"/>
                </a:solidFill>
              </a:rPr>
              <a:t>Занятие является одним из первых практических  занятий  в блоке «Валяние» программы «Рукодельница». Это занятие даёт возможность детям самостоятельно выполнить бусины различных размеров и расцветок, придерживаясь правил выполнения изделий в технике мокрого валяния и ориентируясь на собственный вкус.</a:t>
            </a:r>
            <a:endParaRPr lang="fr-CA" sz="28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Войлочные бусины представляют из себя сваленые из шерсти шарики</a:t>
            </a:r>
            <a:endParaRPr lang="fr-CA" sz="3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" name="Содержимое 10" descr="0_48056_ec100502_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51720" y="2204864"/>
            <a:ext cx="5382480" cy="358832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2571750" y="274638"/>
            <a:ext cx="611505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Валяние бусин начинают с подбора шерсти желаемого цвета</a:t>
            </a:r>
            <a:endParaRPr lang="fr-CA" sz="3600" b="1" dirty="0" smtClean="0">
              <a:solidFill>
                <a:srgbClr val="C00000"/>
              </a:solidFill>
            </a:endParaRP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2571750" y="2132856"/>
            <a:ext cx="6115050" cy="3993307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Для изготовления бусин из войлока подходит любая шерсть. Если необходимо сделать несколько бусин одинакового размера, то нужно заранее подготовить одинаковые кусочки шерсти.</a:t>
            </a:r>
            <a:endParaRPr lang="fr-CA" sz="36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fr-CA" sz="3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2571750" y="274638"/>
            <a:ext cx="6115050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 продаже имеется шерсть самых разных оттенков, что позволяет не ограничивать фантазию детей.</a:t>
            </a:r>
            <a:endParaRPr lang="fr-CA" sz="2800" b="1" dirty="0" smtClean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2881ae89c09f8dc289502b12c2faaacf_60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771775" y="1867694"/>
            <a:ext cx="5715000" cy="399097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Для валяния бусин помимо шерсти  понадобятся :</a:t>
            </a:r>
            <a:endParaRPr lang="fr-CA" sz="3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691680" y="2564904"/>
            <a:ext cx="6995120" cy="3561259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C00000"/>
                </a:solidFill>
              </a:rPr>
              <a:t>иглы для валяния, 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C00000"/>
                </a:solidFill>
              </a:rPr>
              <a:t>губка или щётка для валяния,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C00000"/>
                </a:solidFill>
              </a:rPr>
              <a:t> клеёнка,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C00000"/>
                </a:solidFill>
              </a:rPr>
              <a:t>тёплая мыльная  вода. 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15699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 От гребенной ленты медленно и аккуратно отделить широкую и тонкую прядь шерсти.</a:t>
            </a:r>
            <a:endParaRPr lang="fr-CA" sz="3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Содержимое 7" descr="dscf5694_thm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916832"/>
            <a:ext cx="3932810" cy="2767533"/>
          </a:xfrm>
        </p:spPr>
      </p:pic>
      <p:pic>
        <p:nvPicPr>
          <p:cNvPr id="9" name="Содержимое 8" descr="dscf5695_thm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572000" y="3573016"/>
            <a:ext cx="4153732" cy="2525469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820472" cy="2304256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Прижимая    к столу, свернуть из шерсти шарик стараясь делать его как можно плотнее. Загибаем      прядь  заворачивают    сначала снизу, потом с обоих боков,        обхватывая получающийся шарик,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так продолжать, пока вся прядка не свернётся в шарик.</a:t>
            </a:r>
            <a:endParaRPr lang="fr-CA" sz="28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" name="Содержимое 9" descr="dscf5700_thm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06999" y="2996952"/>
            <a:ext cx="3688055" cy="3126829"/>
          </a:xfrm>
        </p:spPr>
      </p:pic>
      <p:pic>
        <p:nvPicPr>
          <p:cNvPr id="7" name="Содержимое 6" descr="dscf5696_thm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1043608" y="2955882"/>
            <a:ext cx="3446664" cy="3170281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</Template>
  <TotalTime>378</TotalTime>
  <Words>469</Words>
  <Application>Microsoft Office PowerPoint</Application>
  <PresentationFormat>Экран (4:3)</PresentationFormat>
  <Paragraphs>44</Paragraphs>
  <Slides>22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6</vt:lpstr>
      <vt:lpstr>  Валяние    шерстяной бусины</vt:lpstr>
      <vt:lpstr>Цель занятия: знакомство с техникой мокрого валяния.</vt:lpstr>
      <vt:lpstr>Место занятия в системе обучения по программе «Рукодельница»:</vt:lpstr>
      <vt:lpstr>Войлочные бусины представляют из себя сваленые из шерсти шарики</vt:lpstr>
      <vt:lpstr>Валяние бусин начинают с подбора шерсти желаемого цвета</vt:lpstr>
      <vt:lpstr>В продаже имеется шерсть самых разных оттенков, что позволяет не ограничивать фантазию детей.</vt:lpstr>
      <vt:lpstr>Для валяния бусин помимо шерсти  понадобятся :</vt:lpstr>
      <vt:lpstr> От гребенной ленты медленно и аккуратно отделить широкую и тонкую прядь шерсти.</vt:lpstr>
      <vt:lpstr>Прижимая    к столу, свернуть из шерсти шарик стараясь делать его как можно плотнее. Загибаем      прядь  заворачивают    сначала снизу, потом с обоих боков,        обхватывая получающийся шарик, так продолжать, пока вся прядка не свернётся в шарик.</vt:lpstr>
      <vt:lpstr>Вновь    вытянуть из ленты широкую тонкую       прядку и завернуть в нее шарик,     стараясь делать это как можно плотнее.</vt:lpstr>
      <vt:lpstr>Нужно стараться работать широкими тонкими (прозрачными) прядями, чтобы поверхность шарика была покрыта равномерно.</vt:lpstr>
      <vt:lpstr>Слайд 12</vt:lpstr>
      <vt:lpstr>На этом этапе можно декорировать бусину прядями шерсти другого цвета – близкого или контрастного по тону. А также закрепить шерсть используя иглу для валяния. </vt:lpstr>
      <vt:lpstr>Приступить к мокрому валянию</vt:lpstr>
      <vt:lpstr>Далее следует сам этап валяния.</vt:lpstr>
      <vt:lpstr>Очень важно не создавать никаких сгибов и заломов на поверхности шарика.  На гребни волн шерсти нужно надавливать сверху, и ни в коем случае не закатывать их, иначе будут получаться складки</vt:lpstr>
      <vt:lpstr>По мере того, как шарик уваливается, внутренность его сжимается, сваливается и площадь поверхности то же начинает уменьшаться.</vt:lpstr>
      <vt:lpstr>Далее продолжить валяние бусины между ладоней.</vt:lpstr>
      <vt:lpstr>Продолжить катать шар между ладоней до тех пор, пока он не достигнет желаемой    плотности, а затем ополоснуть его в прохладной воде,   чтобы  смыть мыло. Еще немного покатать его между  ладоней, если при промывке он потерял свою форму.</vt:lpstr>
      <vt:lpstr>Готовые бусины можно расшить бисером  или вышить нитками мулине.</vt:lpstr>
      <vt:lpstr>Остаётся собрать бусы или браслет.</vt:lpstr>
      <vt:lpstr>   Использованные интернет-ресурсы:  http://www.magic-beads.ru/techniques/felt/ ; http://nlpmaster.ru/master/sharik/index.htm;  http://master-klass.livejournal.com/220481.html    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Валяние</dc:title>
  <dc:creator>User</dc:creator>
  <cp:lastModifiedBy>User</cp:lastModifiedBy>
  <cp:revision>42</cp:revision>
  <dcterms:created xsi:type="dcterms:W3CDTF">2012-02-10T05:11:17Z</dcterms:created>
  <dcterms:modified xsi:type="dcterms:W3CDTF">2012-03-05T21:04:58Z</dcterms:modified>
</cp:coreProperties>
</file>