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6" r:id="rId2"/>
    <p:sldId id="256" r:id="rId3"/>
    <p:sldId id="265" r:id="rId4"/>
    <p:sldId id="257" r:id="rId5"/>
    <p:sldId id="258" r:id="rId6"/>
    <p:sldId id="259" r:id="rId7"/>
    <p:sldId id="260" r:id="rId8"/>
    <p:sldId id="261" r:id="rId9"/>
    <p:sldId id="262" r:id="rId10"/>
    <p:sldId id="263" r:id="rId11"/>
    <p:sldId id="264"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66"/>
    <a:srgbClr val="80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038AFA48-2974-4D81-9F0E-AB46EED3BB4C}" type="datetimeFigureOut">
              <a:rPr lang="ru-RU" smtClean="0"/>
              <a:pPr/>
              <a:t>11.03.2012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D523B68-3FFF-4E01-A66A-45FB30480493}" type="slidenum">
              <a:rPr lang="ru-RU" smtClean="0"/>
              <a:pPr/>
              <a:t>‹#›</a:t>
            </a:fld>
            <a:endParaRPr lang="ru-RU"/>
          </a:p>
        </p:txBody>
      </p:sp>
    </p:spTree>
  </p:cSld>
  <p:clrMapOvr>
    <a:masterClrMapping/>
  </p:clrMapOvr>
  <p:transition spd="slow">
    <p:fade thruBlk="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38AFA48-2974-4D81-9F0E-AB46EED3BB4C}" type="datetimeFigureOut">
              <a:rPr lang="ru-RU" smtClean="0"/>
              <a:pPr/>
              <a:t>11.03.2012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D523B68-3FFF-4E01-A66A-45FB30480493}" type="slidenum">
              <a:rPr lang="ru-RU" smtClean="0"/>
              <a:pPr/>
              <a:t>‹#›</a:t>
            </a:fld>
            <a:endParaRPr lang="ru-RU"/>
          </a:p>
        </p:txBody>
      </p:sp>
    </p:spTree>
  </p:cSld>
  <p:clrMapOvr>
    <a:masterClrMapping/>
  </p:clrMapOvr>
  <p:transition spd="slow">
    <p:fade thruBlk="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38AFA48-2974-4D81-9F0E-AB46EED3BB4C}" type="datetimeFigureOut">
              <a:rPr lang="ru-RU" smtClean="0"/>
              <a:pPr/>
              <a:t>11.03.2012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D523B68-3FFF-4E01-A66A-45FB30480493}" type="slidenum">
              <a:rPr lang="ru-RU" smtClean="0"/>
              <a:pPr/>
              <a:t>‹#›</a:t>
            </a:fld>
            <a:endParaRPr lang="ru-RU"/>
          </a:p>
        </p:txBody>
      </p:sp>
    </p:spTree>
  </p:cSld>
  <p:clrMapOvr>
    <a:masterClrMapping/>
  </p:clrMapOvr>
  <p:transition spd="slow">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38AFA48-2974-4D81-9F0E-AB46EED3BB4C}" type="datetimeFigureOut">
              <a:rPr lang="ru-RU" smtClean="0"/>
              <a:pPr/>
              <a:t>11.03.2012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D523B68-3FFF-4E01-A66A-45FB30480493}" type="slidenum">
              <a:rPr lang="ru-RU" smtClean="0"/>
              <a:pPr/>
              <a:t>‹#›</a:t>
            </a:fld>
            <a:endParaRPr lang="ru-RU"/>
          </a:p>
        </p:txBody>
      </p:sp>
    </p:spTree>
  </p:cSld>
  <p:clrMapOvr>
    <a:masterClrMapping/>
  </p:clrMapOvr>
  <p:transition spd="slow">
    <p:fade thruBlk="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038AFA48-2974-4D81-9F0E-AB46EED3BB4C}" type="datetimeFigureOut">
              <a:rPr lang="ru-RU" smtClean="0"/>
              <a:pPr/>
              <a:t>11.03.2012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D523B68-3FFF-4E01-A66A-45FB30480493}" type="slidenum">
              <a:rPr lang="ru-RU" smtClean="0"/>
              <a:pPr/>
              <a:t>‹#›</a:t>
            </a:fld>
            <a:endParaRPr lang="ru-RU"/>
          </a:p>
        </p:txBody>
      </p:sp>
    </p:spTree>
  </p:cSld>
  <p:clrMapOvr>
    <a:masterClrMapping/>
  </p:clrMapOvr>
  <p:transition spd="slow">
    <p:fade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038AFA48-2974-4D81-9F0E-AB46EED3BB4C}" type="datetimeFigureOut">
              <a:rPr lang="ru-RU" smtClean="0"/>
              <a:pPr/>
              <a:t>11.03.2012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D523B68-3FFF-4E01-A66A-45FB30480493}" type="slidenum">
              <a:rPr lang="ru-RU" smtClean="0"/>
              <a:pPr/>
              <a:t>‹#›</a:t>
            </a:fld>
            <a:endParaRPr lang="ru-RU"/>
          </a:p>
        </p:txBody>
      </p:sp>
    </p:spTree>
  </p:cSld>
  <p:clrMapOvr>
    <a:masterClrMapping/>
  </p:clrMapOvr>
  <p:transition spd="slow">
    <p:fade thruBlk="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038AFA48-2974-4D81-9F0E-AB46EED3BB4C}" type="datetimeFigureOut">
              <a:rPr lang="ru-RU" smtClean="0"/>
              <a:pPr/>
              <a:t>11.03.2012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6D523B68-3FFF-4E01-A66A-45FB30480493}" type="slidenum">
              <a:rPr lang="ru-RU" smtClean="0"/>
              <a:pPr/>
              <a:t>‹#›</a:t>
            </a:fld>
            <a:endParaRPr lang="ru-RU"/>
          </a:p>
        </p:txBody>
      </p:sp>
    </p:spTree>
  </p:cSld>
  <p:clrMapOvr>
    <a:masterClrMapping/>
  </p:clrMapOvr>
  <p:transition spd="slow">
    <p:fade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038AFA48-2974-4D81-9F0E-AB46EED3BB4C}" type="datetimeFigureOut">
              <a:rPr lang="ru-RU" smtClean="0"/>
              <a:pPr/>
              <a:t>11.03.2012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6D523B68-3FFF-4E01-A66A-45FB30480493}" type="slidenum">
              <a:rPr lang="ru-RU" smtClean="0"/>
              <a:pPr/>
              <a:t>‹#›</a:t>
            </a:fld>
            <a:endParaRPr lang="ru-RU"/>
          </a:p>
        </p:txBody>
      </p:sp>
    </p:spTree>
  </p:cSld>
  <p:clrMapOvr>
    <a:masterClrMapping/>
  </p:clrMapOvr>
  <p:transition spd="slow">
    <p:fade thruBlk="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038AFA48-2974-4D81-9F0E-AB46EED3BB4C}" type="datetimeFigureOut">
              <a:rPr lang="ru-RU" smtClean="0"/>
              <a:pPr/>
              <a:t>11.03.2012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6D523B68-3FFF-4E01-A66A-45FB30480493}" type="slidenum">
              <a:rPr lang="ru-RU" smtClean="0"/>
              <a:pPr/>
              <a:t>‹#›</a:t>
            </a:fld>
            <a:endParaRPr lang="ru-RU"/>
          </a:p>
        </p:txBody>
      </p:sp>
    </p:spTree>
  </p:cSld>
  <p:clrMapOvr>
    <a:masterClrMapping/>
  </p:clrMapOvr>
  <p:transition spd="slow">
    <p:fade thruBlk="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038AFA48-2974-4D81-9F0E-AB46EED3BB4C}" type="datetimeFigureOut">
              <a:rPr lang="ru-RU" smtClean="0"/>
              <a:pPr/>
              <a:t>11.03.2012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D523B68-3FFF-4E01-A66A-45FB30480493}" type="slidenum">
              <a:rPr lang="ru-RU" smtClean="0"/>
              <a:pPr/>
              <a:t>‹#›</a:t>
            </a:fld>
            <a:endParaRPr lang="ru-RU"/>
          </a:p>
        </p:txBody>
      </p:sp>
    </p:spTree>
  </p:cSld>
  <p:clrMapOvr>
    <a:masterClrMapping/>
  </p:clrMapOvr>
  <p:transition spd="slow">
    <p:fade thruBlk="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038AFA48-2974-4D81-9F0E-AB46EED3BB4C}" type="datetimeFigureOut">
              <a:rPr lang="ru-RU" smtClean="0"/>
              <a:pPr/>
              <a:t>11.03.2012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D523B68-3FFF-4E01-A66A-45FB30480493}" type="slidenum">
              <a:rPr lang="ru-RU" smtClean="0"/>
              <a:pPr/>
              <a:t>‹#›</a:t>
            </a:fld>
            <a:endParaRPr lang="ru-RU"/>
          </a:p>
        </p:txBody>
      </p:sp>
    </p:spTree>
  </p:cSld>
  <p:clrMapOvr>
    <a:masterClrMapping/>
  </p:clrMapOvr>
  <p:transition spd="slow">
    <p:fade thruBlk="1"/>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50000"/>
            <a:lum/>
          </a:blip>
          <a:srcRect/>
          <a:stretch>
            <a:fillRect l="-11000" r="-11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38AFA48-2974-4D81-9F0E-AB46EED3BB4C}" type="datetimeFigureOut">
              <a:rPr lang="ru-RU" smtClean="0"/>
              <a:pPr/>
              <a:t>11.03.2012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D523B68-3FFF-4E01-A66A-45FB30480493}"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p:fade thruBlk="1"/>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hyperlink" Target="http://de.wikipedia.org/w/index.php?title=Datei:Gdansk_flag.svg&amp;filetimestamp=20091205214457"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14282" y="500042"/>
            <a:ext cx="8429684" cy="830997"/>
          </a:xfrm>
          <a:prstGeom prst="rect">
            <a:avLst/>
          </a:prstGeom>
          <a:noFill/>
        </p:spPr>
        <p:txBody>
          <a:bodyPr wrap="square" rtlCol="0">
            <a:spAutoFit/>
          </a:bodyPr>
          <a:lstStyle/>
          <a:p>
            <a:pPr algn="ctr"/>
            <a:r>
              <a:rPr lang="ru-RU" sz="2400" dirty="0" smtClean="0">
                <a:solidFill>
                  <a:schemeClr val="accent2">
                    <a:lumMod val="75000"/>
                  </a:schemeClr>
                </a:solidFill>
                <a:latin typeface="Comic Sans MS" pitchFamily="66" charset="0"/>
              </a:rPr>
              <a:t>Международный конкурс проектов </a:t>
            </a:r>
          </a:p>
          <a:p>
            <a:pPr algn="ctr"/>
            <a:r>
              <a:rPr lang="ru-RU" sz="2400" dirty="0" smtClean="0">
                <a:solidFill>
                  <a:schemeClr val="accent2">
                    <a:lumMod val="75000"/>
                  </a:schemeClr>
                </a:solidFill>
                <a:latin typeface="Comic Sans MS" pitchFamily="66" charset="0"/>
              </a:rPr>
              <a:t>«Встреча с Восточной Европой - 2011»</a:t>
            </a:r>
            <a:endParaRPr lang="ru-RU" sz="2400" dirty="0">
              <a:solidFill>
                <a:schemeClr val="accent2">
                  <a:lumMod val="75000"/>
                </a:schemeClr>
              </a:solidFill>
              <a:latin typeface="Comic Sans MS" pitchFamily="66" charset="0"/>
            </a:endParaRPr>
          </a:p>
        </p:txBody>
      </p:sp>
      <p:sp>
        <p:nvSpPr>
          <p:cNvPr id="5" name="TextBox 4"/>
          <p:cNvSpPr txBox="1"/>
          <p:nvPr/>
        </p:nvSpPr>
        <p:spPr>
          <a:xfrm>
            <a:off x="1214414" y="2143116"/>
            <a:ext cx="6715172" cy="923330"/>
          </a:xfrm>
          <a:prstGeom prst="rect">
            <a:avLst/>
          </a:prstGeom>
          <a:noFill/>
        </p:spPr>
        <p:txBody>
          <a:bodyPr wrap="square" rtlCol="0">
            <a:spAutoFit/>
          </a:bodyPr>
          <a:lstStyle/>
          <a:p>
            <a:pPr algn="ctr"/>
            <a:r>
              <a:rPr lang="ru-RU" sz="5400" b="1" dirty="0" smtClean="0">
                <a:solidFill>
                  <a:schemeClr val="accent2">
                    <a:lumMod val="75000"/>
                  </a:schemeClr>
                </a:solidFill>
              </a:rPr>
              <a:t>«</a:t>
            </a:r>
            <a:r>
              <a:rPr lang="en-US" sz="5400" b="1" dirty="0" smtClean="0">
                <a:solidFill>
                  <a:schemeClr val="accent2">
                    <a:lumMod val="75000"/>
                  </a:schemeClr>
                </a:solidFill>
                <a:latin typeface="Algerian" pitchFamily="82" charset="0"/>
              </a:rPr>
              <a:t>An </a:t>
            </a:r>
            <a:r>
              <a:rPr lang="en-US" sz="5400" b="1" dirty="0" err="1" smtClean="0">
                <a:solidFill>
                  <a:schemeClr val="accent2">
                    <a:lumMod val="75000"/>
                  </a:schemeClr>
                </a:solidFill>
                <a:latin typeface="Algerian" pitchFamily="82" charset="0"/>
              </a:rPr>
              <a:t>der</a:t>
            </a:r>
            <a:r>
              <a:rPr lang="en-US" sz="5400" b="1" dirty="0" smtClean="0">
                <a:solidFill>
                  <a:schemeClr val="accent2">
                    <a:lumMod val="75000"/>
                  </a:schemeClr>
                </a:solidFill>
                <a:latin typeface="Algerian" pitchFamily="82" charset="0"/>
              </a:rPr>
              <a:t> </a:t>
            </a:r>
            <a:r>
              <a:rPr lang="en-US" sz="5400" b="1" dirty="0" err="1" smtClean="0">
                <a:solidFill>
                  <a:schemeClr val="accent2">
                    <a:lumMod val="75000"/>
                  </a:schemeClr>
                </a:solidFill>
                <a:latin typeface="Algerian" pitchFamily="82" charset="0"/>
              </a:rPr>
              <a:t>Ostsee</a:t>
            </a:r>
            <a:r>
              <a:rPr lang="ru-RU" sz="5400" b="1" dirty="0" smtClean="0">
                <a:solidFill>
                  <a:schemeClr val="accent2">
                    <a:lumMod val="75000"/>
                  </a:schemeClr>
                </a:solidFill>
              </a:rPr>
              <a:t>»</a:t>
            </a:r>
            <a:endParaRPr lang="ru-RU" sz="5400" b="1" dirty="0">
              <a:solidFill>
                <a:schemeClr val="accent2">
                  <a:lumMod val="75000"/>
                </a:schemeClr>
              </a:solidFill>
            </a:endParaRPr>
          </a:p>
        </p:txBody>
      </p:sp>
      <p:sp>
        <p:nvSpPr>
          <p:cNvPr id="6" name="TextBox 5"/>
          <p:cNvSpPr txBox="1"/>
          <p:nvPr/>
        </p:nvSpPr>
        <p:spPr>
          <a:xfrm>
            <a:off x="714348" y="5072074"/>
            <a:ext cx="7500990" cy="1200329"/>
          </a:xfrm>
          <a:prstGeom prst="rect">
            <a:avLst/>
          </a:prstGeom>
          <a:noFill/>
        </p:spPr>
        <p:txBody>
          <a:bodyPr wrap="square" rtlCol="0">
            <a:spAutoFit/>
          </a:bodyPr>
          <a:lstStyle/>
          <a:p>
            <a:r>
              <a:rPr lang="ru-RU" sz="2400" dirty="0" smtClean="0">
                <a:solidFill>
                  <a:schemeClr val="accent2">
                    <a:lumMod val="75000"/>
                  </a:schemeClr>
                </a:solidFill>
              </a:rPr>
              <a:t>Автор работы: Зарайский Алексей, учащийся 10 класса МОУ Октябрьской СОШ Комсомольского района Ивановской области</a:t>
            </a:r>
            <a:endParaRPr lang="ru-RU" sz="2400" dirty="0">
              <a:solidFill>
                <a:schemeClr val="accent2">
                  <a:lumMod val="75000"/>
                </a:schemeClr>
              </a:solidFill>
            </a:endParaRPr>
          </a:p>
        </p:txBody>
      </p:sp>
    </p:spTree>
  </p:cSld>
  <p:clrMapOvr>
    <a:masterClrMapping/>
  </p:clrMapOvr>
  <p:transition spd="slow">
    <p:fade thruBlk="1"/>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C:\Documents and Settings\Администратор\Рабочий стол\Гданьск2\16854858_ratusha_starogo_goroda.jpg"/>
          <p:cNvPicPr>
            <a:picLocks noChangeAspect="1" noChangeArrowheads="1"/>
          </p:cNvPicPr>
          <p:nvPr/>
        </p:nvPicPr>
        <p:blipFill>
          <a:blip r:embed="rId2"/>
          <a:srcRect b="5208"/>
          <a:stretch>
            <a:fillRect/>
          </a:stretch>
        </p:blipFill>
        <p:spPr bwMode="auto">
          <a:xfrm>
            <a:off x="0" y="0"/>
            <a:ext cx="9144000" cy="6858000"/>
          </a:xfrm>
          <a:prstGeom prst="rect">
            <a:avLst/>
          </a:prstGeom>
          <a:noFill/>
        </p:spPr>
      </p:pic>
      <p:pic>
        <p:nvPicPr>
          <p:cNvPr id="3" name="Picture 2" descr="C:\Documents and Settings\Администратор\Рабочий стол\Гданьск2\16854858_ratusha_starogo_goroda.jpg"/>
          <p:cNvPicPr>
            <a:picLocks noChangeAspect="1" noChangeArrowheads="1"/>
          </p:cNvPicPr>
          <p:nvPr/>
        </p:nvPicPr>
        <p:blipFill>
          <a:blip r:embed="rId2">
            <a:lum bright="70000" contrast="-70000"/>
          </a:blip>
          <a:srcRect b="5208"/>
          <a:stretch>
            <a:fillRect/>
          </a:stretch>
        </p:blipFill>
        <p:spPr bwMode="auto">
          <a:xfrm>
            <a:off x="0" y="0"/>
            <a:ext cx="9144000" cy="6858000"/>
          </a:xfrm>
          <a:prstGeom prst="rect">
            <a:avLst/>
          </a:prstGeom>
          <a:noFill/>
        </p:spPr>
      </p:pic>
      <p:pic>
        <p:nvPicPr>
          <p:cNvPr id="4" name="Picture 2" descr="C:\Documents and Settings\Администратор\Рабочий стол\Торговец.jpg"/>
          <p:cNvPicPr>
            <a:picLocks noChangeAspect="1" noChangeArrowheads="1"/>
          </p:cNvPicPr>
          <p:nvPr/>
        </p:nvPicPr>
        <p:blipFill>
          <a:blip r:embed="rId3">
            <a:clrChange>
              <a:clrFrom>
                <a:srgbClr val="FFFFFF"/>
              </a:clrFrom>
              <a:clrTo>
                <a:srgbClr val="FFFFFF">
                  <a:alpha val="0"/>
                </a:srgbClr>
              </a:clrTo>
            </a:clrChange>
          </a:blip>
          <a:srcRect l="63462"/>
          <a:stretch>
            <a:fillRect/>
          </a:stretch>
        </p:blipFill>
        <p:spPr bwMode="auto">
          <a:xfrm>
            <a:off x="6429382" y="2209800"/>
            <a:ext cx="2714618" cy="4648200"/>
          </a:xfrm>
          <a:prstGeom prst="rect">
            <a:avLst/>
          </a:prstGeom>
          <a:noFill/>
        </p:spPr>
      </p:pic>
      <p:sp>
        <p:nvSpPr>
          <p:cNvPr id="7" name="Овальная выноска 6"/>
          <p:cNvSpPr/>
          <p:nvPr/>
        </p:nvSpPr>
        <p:spPr>
          <a:xfrm flipH="1">
            <a:off x="785786" y="428604"/>
            <a:ext cx="5500726" cy="3929090"/>
          </a:xfrm>
          <a:prstGeom prst="wedgeEllipseCallout">
            <a:avLst>
              <a:gd name="adj1" fmla="val -70719"/>
              <a:gd name="adj2" fmla="val 32431"/>
            </a:avLst>
          </a:prstGeom>
          <a:solidFill>
            <a:schemeClr val="accent1">
              <a:lumMod val="40000"/>
              <a:lumOff val="60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Прямоугольник 5"/>
          <p:cNvSpPr/>
          <p:nvPr/>
        </p:nvSpPr>
        <p:spPr>
          <a:xfrm>
            <a:off x="1214414" y="785794"/>
            <a:ext cx="4572000" cy="3416320"/>
          </a:xfrm>
          <a:prstGeom prst="rect">
            <a:avLst/>
          </a:prstGeom>
        </p:spPr>
        <p:txBody>
          <a:bodyPr>
            <a:spAutoFit/>
          </a:bodyPr>
          <a:lstStyle/>
          <a:p>
            <a:pPr algn="ctr"/>
            <a:r>
              <a:rPr lang="de-DE" dirty="0" smtClean="0">
                <a:solidFill>
                  <a:srgbClr val="000066"/>
                </a:solidFill>
                <a:latin typeface="Matura MT Script Capitals" pitchFamily="66" charset="0"/>
              </a:rPr>
              <a:t>Das Altstädtische Rathaus</a:t>
            </a:r>
            <a:r>
              <a:rPr lang="de-DE" dirty="0" smtClean="0">
                <a:solidFill>
                  <a:srgbClr val="800000"/>
                </a:solidFill>
                <a:latin typeface="Matura MT Script Capitals" pitchFamily="66" charset="0"/>
              </a:rPr>
              <a:t/>
            </a:r>
            <a:br>
              <a:rPr lang="de-DE" dirty="0" smtClean="0">
                <a:solidFill>
                  <a:srgbClr val="800000"/>
                </a:solidFill>
                <a:latin typeface="Matura MT Script Capitals" pitchFamily="66" charset="0"/>
              </a:rPr>
            </a:br>
            <a:r>
              <a:rPr lang="de-DE" dirty="0" smtClean="0">
                <a:solidFill>
                  <a:srgbClr val="800000"/>
                </a:solidFill>
                <a:latin typeface="Matura MT Script Capitals" pitchFamily="66" charset="0"/>
              </a:rPr>
              <a:t>Das Altstädtische Rathaus wurde in den Jahren 1587-1595 von Anton van </a:t>
            </a:r>
            <a:r>
              <a:rPr lang="de-DE" dirty="0" err="1" smtClean="0">
                <a:solidFill>
                  <a:srgbClr val="800000"/>
                </a:solidFill>
                <a:latin typeface="Matura MT Script Capitals" pitchFamily="66" charset="0"/>
              </a:rPr>
              <a:t>Obbergen</a:t>
            </a:r>
            <a:r>
              <a:rPr lang="de-DE" dirty="0" smtClean="0">
                <a:solidFill>
                  <a:srgbClr val="800000"/>
                </a:solidFill>
                <a:latin typeface="Matura MT Script Capitals" pitchFamily="66" charset="0"/>
              </a:rPr>
              <a:t> erbaut. An dem Bauwerk zeigen sich klassische Merkmale der guten, manieristischen flämischen Baukunst. In seinem Innern blieben allegorische Gemälde aus dem 17. Jahrhundert erhalten, an den Wänden von Adolf Boy, an der Decke aus der Werkstatt von Herman Han. Zeit hat hier seinen Sitz das Ostsee-Kulturzentrum.</a:t>
            </a:r>
            <a:endParaRPr lang="ru-RU" dirty="0">
              <a:solidFill>
                <a:srgbClr val="800000"/>
              </a:solidFill>
            </a:endParaRPr>
          </a:p>
        </p:txBody>
      </p:sp>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6146"/>
                                        </p:tgtEl>
                                        <p:attrNameLst>
                                          <p:attrName>style.visibility</p:attrName>
                                        </p:attrNameLst>
                                      </p:cBhvr>
                                      <p:to>
                                        <p:strVal val="visible"/>
                                      </p:to>
                                    </p:set>
                                    <p:animEffect transition="in" filter="fade">
                                      <p:cBhvr>
                                        <p:cTn id="7" dur="2000"/>
                                        <p:tgtEl>
                                          <p:spTgt spid="6146"/>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0"/>
                                        <p:tgtEl>
                                          <p:spTgt spid="3"/>
                                        </p:tgtEl>
                                      </p:cBhvr>
                                    </p:animEffect>
                                  </p:childTnLst>
                                </p:cTn>
                              </p:par>
                            </p:childTnLst>
                          </p:cTn>
                        </p:par>
                        <p:par>
                          <p:cTn id="12" fill="hold">
                            <p:stCondLst>
                              <p:cond delay="7000"/>
                            </p:stCondLst>
                            <p:childTnLst>
                              <p:par>
                                <p:cTn id="13" presetID="10" presetClass="entr" presetSubtype="0"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2000"/>
                                        <p:tgtEl>
                                          <p:spTgt spid="4"/>
                                        </p:tgtEl>
                                      </p:cBhvr>
                                    </p:animEffect>
                                  </p:childTnLst>
                                </p:cTn>
                              </p:par>
                            </p:childTnLst>
                          </p:cTn>
                        </p:par>
                        <p:par>
                          <p:cTn id="16" fill="hold">
                            <p:stCondLst>
                              <p:cond delay="9000"/>
                            </p:stCondLst>
                            <p:childTnLst>
                              <p:par>
                                <p:cTn id="17" presetID="10" presetClass="entr" presetSubtype="0"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2000"/>
                                        <p:tgtEl>
                                          <p:spTgt spid="7"/>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Documents and Settings\Администратор\Рабочий стол\Гданьск2\mlyn.jpg"/>
          <p:cNvPicPr>
            <a:picLocks noChangeAspect="1" noChangeArrowheads="1"/>
          </p:cNvPicPr>
          <p:nvPr/>
        </p:nvPicPr>
        <p:blipFill>
          <a:blip r:embed="rId2"/>
          <a:srcRect/>
          <a:stretch>
            <a:fillRect/>
          </a:stretch>
        </p:blipFill>
        <p:spPr bwMode="auto">
          <a:xfrm>
            <a:off x="-1" y="0"/>
            <a:ext cx="9155209" cy="6858000"/>
          </a:xfrm>
          <a:prstGeom prst="rect">
            <a:avLst/>
          </a:prstGeom>
          <a:noFill/>
        </p:spPr>
      </p:pic>
      <p:pic>
        <p:nvPicPr>
          <p:cNvPr id="4" name="Picture 3" descr="C:\Documents and Settings\Администратор\Рабочий стол\Гданьск2\mlyn.jpg"/>
          <p:cNvPicPr>
            <a:picLocks noChangeAspect="1" noChangeArrowheads="1"/>
          </p:cNvPicPr>
          <p:nvPr/>
        </p:nvPicPr>
        <p:blipFill>
          <a:blip r:embed="rId2">
            <a:lum bright="70000" contrast="-70000"/>
          </a:blip>
          <a:srcRect/>
          <a:stretch>
            <a:fillRect/>
          </a:stretch>
        </p:blipFill>
        <p:spPr bwMode="auto">
          <a:xfrm>
            <a:off x="-11209" y="0"/>
            <a:ext cx="9155209" cy="6858000"/>
          </a:xfrm>
          <a:prstGeom prst="rect">
            <a:avLst/>
          </a:prstGeom>
          <a:noFill/>
        </p:spPr>
      </p:pic>
      <p:pic>
        <p:nvPicPr>
          <p:cNvPr id="5" name="Picture 2" descr="C:\Documents and Settings\Администратор\Рабочий стол\Торговец.jpg"/>
          <p:cNvPicPr>
            <a:picLocks noChangeAspect="1" noChangeArrowheads="1"/>
          </p:cNvPicPr>
          <p:nvPr/>
        </p:nvPicPr>
        <p:blipFill>
          <a:blip r:embed="rId3">
            <a:clrChange>
              <a:clrFrom>
                <a:srgbClr val="FFFFFF"/>
              </a:clrFrom>
              <a:clrTo>
                <a:srgbClr val="FFFFFF">
                  <a:alpha val="0"/>
                </a:srgbClr>
              </a:clrTo>
            </a:clrChange>
          </a:blip>
          <a:srcRect l="63462"/>
          <a:stretch>
            <a:fillRect/>
          </a:stretch>
        </p:blipFill>
        <p:spPr bwMode="auto">
          <a:xfrm>
            <a:off x="6429382" y="2209800"/>
            <a:ext cx="2714618" cy="4648200"/>
          </a:xfrm>
          <a:prstGeom prst="rect">
            <a:avLst/>
          </a:prstGeom>
          <a:noFill/>
        </p:spPr>
      </p:pic>
      <p:sp>
        <p:nvSpPr>
          <p:cNvPr id="7" name="Овальная выноска 6"/>
          <p:cNvSpPr/>
          <p:nvPr/>
        </p:nvSpPr>
        <p:spPr>
          <a:xfrm flipH="1">
            <a:off x="928662" y="1000108"/>
            <a:ext cx="5500726" cy="3429024"/>
          </a:xfrm>
          <a:prstGeom prst="wedgeEllipseCallout">
            <a:avLst>
              <a:gd name="adj1" fmla="val -66965"/>
              <a:gd name="adj2" fmla="val 29421"/>
            </a:avLst>
          </a:prstGeom>
          <a:solidFill>
            <a:schemeClr val="accent1">
              <a:lumMod val="40000"/>
              <a:lumOff val="60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Прямоугольник 5"/>
          <p:cNvSpPr/>
          <p:nvPr/>
        </p:nvSpPr>
        <p:spPr>
          <a:xfrm>
            <a:off x="1428728" y="1214422"/>
            <a:ext cx="4572000" cy="2862322"/>
          </a:xfrm>
          <a:prstGeom prst="rect">
            <a:avLst/>
          </a:prstGeom>
        </p:spPr>
        <p:txBody>
          <a:bodyPr>
            <a:spAutoFit/>
          </a:bodyPr>
          <a:lstStyle/>
          <a:p>
            <a:pPr algn="ctr"/>
            <a:r>
              <a:rPr lang="de-DE" dirty="0" smtClean="0">
                <a:solidFill>
                  <a:srgbClr val="000066"/>
                </a:solidFill>
                <a:latin typeface="Matura MT Script Capitals" pitchFamily="66" charset="0"/>
              </a:rPr>
              <a:t>Die große Mühle </a:t>
            </a:r>
            <a:r>
              <a:rPr lang="de-DE" dirty="0" smtClean="0">
                <a:solidFill>
                  <a:srgbClr val="800000"/>
                </a:solidFill>
                <a:latin typeface="Matura MT Script Capitals" pitchFamily="66" charset="0"/>
              </a:rPr>
              <a:t/>
            </a:r>
            <a:br>
              <a:rPr lang="de-DE" dirty="0" smtClean="0">
                <a:solidFill>
                  <a:srgbClr val="800000"/>
                </a:solidFill>
                <a:latin typeface="Matura MT Script Capitals" pitchFamily="66" charset="0"/>
              </a:rPr>
            </a:br>
            <a:r>
              <a:rPr lang="de-DE" dirty="0" smtClean="0">
                <a:solidFill>
                  <a:srgbClr val="800000"/>
                </a:solidFill>
                <a:latin typeface="Matura MT Script Capitals" pitchFamily="66" charset="0"/>
              </a:rPr>
              <a:t>Die große Mühle, erbaut um die Hälfte des 14. Jahrhunderts am </a:t>
            </a:r>
            <a:r>
              <a:rPr lang="de-DE" dirty="0" err="1" smtClean="0">
                <a:solidFill>
                  <a:srgbClr val="800000"/>
                </a:solidFill>
                <a:latin typeface="Matura MT Script Capitals" pitchFamily="66" charset="0"/>
              </a:rPr>
              <a:t>Radaunekanal</a:t>
            </a:r>
            <a:r>
              <a:rPr lang="de-DE" dirty="0" smtClean="0">
                <a:solidFill>
                  <a:srgbClr val="800000"/>
                </a:solidFill>
                <a:latin typeface="Matura MT Script Capitals" pitchFamily="66" charset="0"/>
              </a:rPr>
              <a:t> war die größte Investition des Deutschen Ordens in Danzig. Sie war sowohl Getreidemühle als auch Speicher und Bäckerei. Die Mühle wurde durch 18 oberschlächtige Wasserräder von jeweils 5 Meter Durchmesser angetrieben, was eine große technische Errungenschaft war.</a:t>
            </a:r>
            <a:endParaRPr lang="ru-RU" dirty="0">
              <a:solidFill>
                <a:srgbClr val="800000"/>
              </a:solidFill>
            </a:endParaRPr>
          </a:p>
        </p:txBody>
      </p:sp>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027"/>
                                        </p:tgtEl>
                                        <p:attrNameLst>
                                          <p:attrName>style.visibility</p:attrName>
                                        </p:attrNameLst>
                                      </p:cBhvr>
                                      <p:to>
                                        <p:strVal val="visible"/>
                                      </p:to>
                                    </p:set>
                                    <p:animEffect transition="in" filter="fade">
                                      <p:cBhvr>
                                        <p:cTn id="7" dur="2000"/>
                                        <p:tgtEl>
                                          <p:spTgt spid="1027"/>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0"/>
                                        <p:tgtEl>
                                          <p:spTgt spid="4"/>
                                        </p:tgtEl>
                                      </p:cBhvr>
                                    </p:animEffect>
                                  </p:childTnLst>
                                </p:cTn>
                              </p:par>
                            </p:childTnLst>
                          </p:cTn>
                        </p:par>
                        <p:par>
                          <p:cTn id="12" fill="hold">
                            <p:stCondLst>
                              <p:cond delay="7000"/>
                            </p:stCondLst>
                            <p:childTnLst>
                              <p:par>
                                <p:cTn id="13" presetID="10" presetClass="entr" presetSubtype="0"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2000"/>
                                        <p:tgtEl>
                                          <p:spTgt spid="5"/>
                                        </p:tgtEl>
                                      </p:cBhvr>
                                    </p:animEffect>
                                  </p:childTnLst>
                                </p:cTn>
                              </p:par>
                            </p:childTnLst>
                          </p:cTn>
                        </p:par>
                        <p:par>
                          <p:cTn id="16" fill="hold">
                            <p:stCondLst>
                              <p:cond delay="9000"/>
                            </p:stCondLst>
                            <p:childTnLst>
                              <p:par>
                                <p:cTn id="17" presetID="10" presetClass="entr" presetSubtype="0"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2000"/>
                                        <p:tgtEl>
                                          <p:spTgt spid="7"/>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9000" r="-9000"/>
          </a:stretch>
        </a:blipFill>
        <a:effectLst/>
      </p:bgPr>
    </p:bg>
    <p:spTree>
      <p:nvGrpSpPr>
        <p:cNvPr id="1" name=""/>
        <p:cNvGrpSpPr/>
        <p:nvPr/>
      </p:nvGrpSpPr>
      <p:grpSpPr>
        <a:xfrm>
          <a:off x="0" y="0"/>
          <a:ext cx="0" cy="0"/>
          <a:chOff x="0" y="0"/>
          <a:chExt cx="0" cy="0"/>
        </a:xfrm>
      </p:grpSpPr>
      <p:sp>
        <p:nvSpPr>
          <p:cNvPr id="4" name="TextBox 1"/>
          <p:cNvSpPr txBox="1"/>
          <p:nvPr/>
        </p:nvSpPr>
        <p:spPr>
          <a:xfrm>
            <a:off x="95242" y="5550526"/>
            <a:ext cx="6929454" cy="1200329"/>
          </a:xfrm>
          <a:prstGeom prst="rect">
            <a:avLst/>
          </a:prstGeom>
          <a:noFill/>
        </p:spPr>
        <p:txBody>
          <a:bodyPr wrap="square" rtlCol="0">
            <a:spAutoFit/>
          </a:bodyPr>
          <a:ls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7200" dirty="0" smtClean="0">
                <a:blipFill>
                  <a:blip r:embed="rId3"/>
                  <a:stretch>
                    <a:fillRect/>
                  </a:stretch>
                </a:blipFill>
                <a:latin typeface="Old English Text MT" pitchFamily="66" charset="0"/>
              </a:rPr>
              <a:t>Gdansk (Danzig)</a:t>
            </a:r>
            <a:endParaRPr lang="ru-RU" sz="7200" dirty="0">
              <a:blipFill>
                <a:blip r:embed="rId3"/>
                <a:stretch>
                  <a:fillRect/>
                </a:stretch>
              </a:blipFill>
            </a:endParaRPr>
          </a:p>
        </p:txBody>
      </p:sp>
      <p:pic>
        <p:nvPicPr>
          <p:cNvPr id="5" name="Рисунок 4" descr="http://upload.wikimedia.org/wikipedia/commons/thumb/e/ed/Gdansk_flag.svg/220px-Gdansk_flag.svg.png">
            <a:hlinkClick r:id="rId4"/>
          </p:cNvPr>
          <p:cNvPicPr/>
          <p:nvPr/>
        </p:nvPicPr>
        <p:blipFill>
          <a:blip r:embed="rId5"/>
          <a:srcRect/>
          <a:stretch>
            <a:fillRect/>
          </a:stretch>
        </p:blipFill>
        <p:spPr bwMode="auto">
          <a:xfrm>
            <a:off x="7239010" y="107146"/>
            <a:ext cx="1809748" cy="1357322"/>
          </a:xfrm>
          <a:prstGeom prst="rect">
            <a:avLst/>
          </a:prstGeom>
          <a:noFill/>
          <a:ln w="9525">
            <a:noFill/>
            <a:miter lim="800000"/>
            <a:headEnd/>
            <a:tailEnd/>
          </a:ln>
          <a:effectLst>
            <a:outerShdw blurRad="76200" dir="13500000" sy="23000" kx="1200000" algn="br" rotWithShape="0">
              <a:prstClr val="black">
                <a:alpha val="20000"/>
              </a:prstClr>
            </a:outerShdw>
          </a:effectLst>
        </p:spPr>
      </p:pic>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anim calcmode="lin" valueType="num">
                                      <p:cBhvr>
                                        <p:cTn id="8" dur="2000" fill="hold"/>
                                        <p:tgtEl>
                                          <p:spTgt spid="5"/>
                                        </p:tgtEl>
                                        <p:attrNameLst>
                                          <p:attrName>ppt_x</p:attrName>
                                        </p:attrNameLst>
                                      </p:cBhvr>
                                      <p:tavLst>
                                        <p:tav tm="0">
                                          <p:val>
                                            <p:strVal val="#ppt_x"/>
                                          </p:val>
                                        </p:tav>
                                        <p:tav tm="100000">
                                          <p:val>
                                            <p:strVal val="#ppt_x"/>
                                          </p:val>
                                        </p:tav>
                                      </p:tavLst>
                                    </p:anim>
                                    <p:anim calcmode="lin" valueType="num">
                                      <p:cBhvr>
                                        <p:cTn id="9" dur="2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2000"/>
                                        <p:tgtEl>
                                          <p:spTgt spid="4"/>
                                        </p:tgtEl>
                                      </p:cBhvr>
                                    </p:animEffect>
                                    <p:anim calcmode="lin" valueType="num">
                                      <p:cBhvr>
                                        <p:cTn id="13" dur="2000" fill="hold"/>
                                        <p:tgtEl>
                                          <p:spTgt spid="4"/>
                                        </p:tgtEl>
                                        <p:attrNameLst>
                                          <p:attrName>ppt_x</p:attrName>
                                        </p:attrNameLst>
                                      </p:cBhvr>
                                      <p:tavLst>
                                        <p:tav tm="0">
                                          <p:val>
                                            <p:strVal val="#ppt_x"/>
                                          </p:val>
                                        </p:tav>
                                        <p:tav tm="100000">
                                          <p:val>
                                            <p:strVal val="#ppt_x"/>
                                          </p:val>
                                        </p:tav>
                                      </p:tavLst>
                                    </p:anim>
                                    <p:anim calcmode="lin" valueType="num">
                                      <p:cBhvr>
                                        <p:cTn id="14" dur="2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571472" y="214290"/>
            <a:ext cx="8143932" cy="255454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altLang="ja-JP" sz="2000" b="0" i="0" u="none" strike="noStrike" cap="none" normalizeH="0" baseline="0" dirty="0" smtClean="0">
                <a:ln>
                  <a:noFill/>
                </a:ln>
                <a:solidFill>
                  <a:srgbClr val="000066"/>
                </a:solidFill>
                <a:effectLst/>
                <a:latin typeface="Matura MT Script Capitals" pitchFamily="66" charset="0"/>
                <a:ea typeface="MS Mincho" pitchFamily="49" charset="-128"/>
                <a:cs typeface="Times New Roman" pitchFamily="18" charset="0"/>
              </a:rPr>
              <a:t>Danzig ist seit der Hansezeit als Handelsstadt bekannt vor allem wegen der günstigen Lage an der Ostsee. Danzig hat eine reiche Geschichte und viele historische Denkmäler, die die Touristen aus aller Welt bewundern.</a:t>
            </a:r>
            <a:endParaRPr kumimoji="0" lang="ru-RU" altLang="ja-JP" sz="2000" b="0" i="0" u="none" strike="noStrike" cap="none" normalizeH="0" baseline="0" dirty="0" smtClean="0">
              <a:ln>
                <a:noFill/>
              </a:ln>
              <a:solidFill>
                <a:srgbClr val="000066"/>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de-DE" altLang="ja-JP" sz="2000" b="0" i="0" u="none" strike="noStrike" cap="none" normalizeH="0" baseline="0" dirty="0" smtClean="0">
                <a:ln>
                  <a:noFill/>
                </a:ln>
                <a:solidFill>
                  <a:srgbClr val="000066"/>
                </a:solidFill>
                <a:effectLst/>
                <a:latin typeface="Matura MT Script Capitals" pitchFamily="66" charset="0"/>
                <a:ea typeface="MS Mincho" pitchFamily="49" charset="-128"/>
                <a:cs typeface="Times New Roman" pitchFamily="18" charset="0"/>
              </a:rPr>
              <a:t>Wir schlagen Ihnen vor, eine Führung durch die Stadt mit Hilfe eines alten Händlers zu machen, der seine Stadt und ihre Geschichte sehr gut kennt. Er zeigt Ihnen und erzählt über interessante Sehenswürdigkeiten aus alten Zeiten. Diese  Führung wird  Ihnen natürlich gefallen!       </a:t>
            </a:r>
            <a:endParaRPr kumimoji="0" lang="de-DE" altLang="ja-JP" sz="2000" b="0" i="0" u="none" strike="noStrike" cap="none" normalizeH="0" baseline="0" dirty="0" smtClean="0">
              <a:ln>
                <a:noFill/>
              </a:ln>
              <a:solidFill>
                <a:srgbClr val="000066"/>
              </a:solidFill>
              <a:effectLst/>
              <a:latin typeface="Matura MT Script Capitals" pitchFamily="66" charset="0"/>
            </a:endParaRPr>
          </a:p>
        </p:txBody>
      </p:sp>
      <p:sp>
        <p:nvSpPr>
          <p:cNvPr id="3" name="TextBox 1"/>
          <p:cNvSpPr txBox="1"/>
          <p:nvPr/>
        </p:nvSpPr>
        <p:spPr>
          <a:xfrm>
            <a:off x="95242" y="5550526"/>
            <a:ext cx="6929454" cy="1200329"/>
          </a:xfrm>
          <a:prstGeom prst="rect">
            <a:avLst/>
          </a:prstGeom>
          <a:noFill/>
        </p:spPr>
        <p:txBody>
          <a:bodyPr wrap="square" rtlCol="0">
            <a:spAutoFit/>
          </a:bodyPr>
          <a:ls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7200" dirty="0" smtClean="0">
                <a:blipFill>
                  <a:blip r:embed="rId2"/>
                  <a:stretch>
                    <a:fillRect/>
                  </a:stretch>
                </a:blipFill>
                <a:latin typeface="Old English Text MT" pitchFamily="66" charset="0"/>
              </a:rPr>
              <a:t>Gdansk (Danzig)</a:t>
            </a:r>
            <a:endParaRPr lang="ru-RU" sz="7200" dirty="0">
              <a:blipFill>
                <a:blip r:embed="rId2"/>
                <a:stretch>
                  <a:fillRect/>
                </a:stretch>
              </a:blipFill>
            </a:endParaRPr>
          </a:p>
        </p:txBody>
      </p:sp>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anim calcmode="lin" valueType="num">
                                      <p:cBhvr>
                                        <p:cTn id="8" dur="2000" fill="hold"/>
                                        <p:tgtEl>
                                          <p:spTgt spid="3"/>
                                        </p:tgtEl>
                                        <p:attrNameLst>
                                          <p:attrName>ppt_x</p:attrName>
                                        </p:attrNameLst>
                                      </p:cBhvr>
                                      <p:tavLst>
                                        <p:tav tm="0">
                                          <p:val>
                                            <p:strVal val="#ppt_x"/>
                                          </p:val>
                                        </p:tav>
                                        <p:tav tm="100000">
                                          <p:val>
                                            <p:strVal val="#ppt_x"/>
                                          </p:val>
                                        </p:tav>
                                      </p:tavLst>
                                    </p:anim>
                                    <p:anim calcmode="lin" valueType="num">
                                      <p:cBhvr>
                                        <p:cTn id="9" dur="2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2000"/>
                            </p:stCondLst>
                            <p:childTnLst>
                              <p:par>
                                <p:cTn id="11" presetID="47" presetClass="entr" presetSubtype="0" fill="hold" grpId="0" nodeType="afterEffect">
                                  <p:stCondLst>
                                    <p:cond delay="0"/>
                                  </p:stCondLst>
                                  <p:childTnLst>
                                    <p:set>
                                      <p:cBhvr>
                                        <p:cTn id="12" dur="1" fill="hold">
                                          <p:stCondLst>
                                            <p:cond delay="0"/>
                                          </p:stCondLst>
                                        </p:cTn>
                                        <p:tgtEl>
                                          <p:spTgt spid="1025"/>
                                        </p:tgtEl>
                                        <p:attrNameLst>
                                          <p:attrName>style.visibility</p:attrName>
                                        </p:attrNameLst>
                                      </p:cBhvr>
                                      <p:to>
                                        <p:strVal val="visible"/>
                                      </p:to>
                                    </p:set>
                                    <p:animEffect transition="in" filter="fade">
                                      <p:cBhvr>
                                        <p:cTn id="13" dur="2000"/>
                                        <p:tgtEl>
                                          <p:spTgt spid="1025"/>
                                        </p:tgtEl>
                                      </p:cBhvr>
                                    </p:animEffect>
                                    <p:anim calcmode="lin" valueType="num">
                                      <p:cBhvr>
                                        <p:cTn id="14" dur="2000" fill="hold"/>
                                        <p:tgtEl>
                                          <p:spTgt spid="1025"/>
                                        </p:tgtEl>
                                        <p:attrNameLst>
                                          <p:attrName>ppt_x</p:attrName>
                                        </p:attrNameLst>
                                      </p:cBhvr>
                                      <p:tavLst>
                                        <p:tav tm="0">
                                          <p:val>
                                            <p:strVal val="#ppt_x"/>
                                          </p:val>
                                        </p:tav>
                                        <p:tav tm="100000">
                                          <p:val>
                                            <p:strVal val="#ppt_x"/>
                                          </p:val>
                                        </p:tav>
                                      </p:tavLst>
                                    </p:anim>
                                    <p:anim calcmode="lin" valueType="num">
                                      <p:cBhvr>
                                        <p:cTn id="15" dur="2000" fill="hold"/>
                                        <p:tgtEl>
                                          <p:spTgt spid="10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5" grpId="0"/>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Documents and Settings\Администратор\Рабочий стол\Гданьск2\16854977_ratushanov.jpg"/>
          <p:cNvPicPr>
            <a:picLocks noChangeAspect="1" noChangeArrowheads="1"/>
          </p:cNvPicPr>
          <p:nvPr/>
        </p:nvPicPr>
        <p:blipFill>
          <a:blip r:embed="rId2"/>
          <a:srcRect b="4285"/>
          <a:stretch>
            <a:fillRect/>
          </a:stretch>
        </p:blipFill>
        <p:spPr bwMode="auto">
          <a:xfrm>
            <a:off x="0" y="0"/>
            <a:ext cx="9155374" cy="6858000"/>
          </a:xfrm>
          <a:prstGeom prst="rect">
            <a:avLst/>
          </a:prstGeom>
          <a:noFill/>
        </p:spPr>
      </p:pic>
      <p:pic>
        <p:nvPicPr>
          <p:cNvPr id="6" name="Picture 2" descr="C:\Documents and Settings\Администратор\Рабочий стол\Гданьск2\16854977_ratushanov.jpg"/>
          <p:cNvPicPr>
            <a:picLocks noChangeAspect="1" noChangeArrowheads="1"/>
          </p:cNvPicPr>
          <p:nvPr/>
        </p:nvPicPr>
        <p:blipFill>
          <a:blip r:embed="rId3">
            <a:lum bright="70000" contrast="-70000"/>
          </a:blip>
          <a:srcRect b="4285"/>
          <a:stretch>
            <a:fillRect/>
          </a:stretch>
        </p:blipFill>
        <p:spPr bwMode="auto">
          <a:xfrm>
            <a:off x="-1" y="0"/>
            <a:ext cx="9155376" cy="6858000"/>
          </a:xfrm>
          <a:prstGeom prst="rect">
            <a:avLst/>
          </a:prstGeom>
          <a:noFill/>
        </p:spPr>
      </p:pic>
      <p:sp>
        <p:nvSpPr>
          <p:cNvPr id="4" name="Овальная выноска 3"/>
          <p:cNvSpPr/>
          <p:nvPr/>
        </p:nvSpPr>
        <p:spPr>
          <a:xfrm flipH="1">
            <a:off x="0" y="0"/>
            <a:ext cx="7215206" cy="5286388"/>
          </a:xfrm>
          <a:prstGeom prst="wedgeEllipseCallout">
            <a:avLst>
              <a:gd name="adj1" fmla="val -53092"/>
              <a:gd name="adj2" fmla="val 20784"/>
            </a:avLst>
          </a:prstGeom>
          <a:solidFill>
            <a:schemeClr val="accent1">
              <a:lumMod val="40000"/>
              <a:lumOff val="60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Прямоугольник 1"/>
          <p:cNvSpPr/>
          <p:nvPr/>
        </p:nvSpPr>
        <p:spPr>
          <a:xfrm>
            <a:off x="285720" y="571480"/>
            <a:ext cx="6715156" cy="3970318"/>
          </a:xfrm>
          <a:prstGeom prst="rect">
            <a:avLst/>
          </a:prstGeom>
        </p:spPr>
        <p:txBody>
          <a:bodyPr wrap="square">
            <a:spAutoFit/>
          </a:bodyPr>
          <a:lstStyle/>
          <a:p>
            <a:pPr algn="ctr"/>
            <a:r>
              <a:rPr lang="de-DE" dirty="0" smtClean="0">
                <a:solidFill>
                  <a:srgbClr val="002060"/>
                </a:solidFill>
                <a:latin typeface="Matura MT Script Capitals" pitchFamily="66" charset="0"/>
              </a:rPr>
              <a:t>Die Langgasse und der Langmarkt</a:t>
            </a:r>
            <a:r>
              <a:rPr lang="de-DE" dirty="0" smtClean="0">
                <a:solidFill>
                  <a:srgbClr val="800000"/>
                </a:solidFill>
                <a:latin typeface="Matura MT Script Capitals" pitchFamily="66" charset="0"/>
              </a:rPr>
              <a:t/>
            </a:r>
            <a:br>
              <a:rPr lang="de-DE" dirty="0" smtClean="0">
                <a:solidFill>
                  <a:srgbClr val="800000"/>
                </a:solidFill>
                <a:latin typeface="Matura MT Script Capitals" pitchFamily="66" charset="0"/>
              </a:rPr>
            </a:br>
            <a:r>
              <a:rPr lang="de-DE" dirty="0" smtClean="0">
                <a:solidFill>
                  <a:srgbClr val="800000"/>
                </a:solidFill>
                <a:latin typeface="Matura MT Script Capitals" pitchFamily="66" charset="0"/>
              </a:rPr>
              <a:t>Die Langgasse bildet zusammen mit dem Langmarkt den Königsweg und gehört zu den schönsten Straßen von Danzig. Sie führt senkrecht zur </a:t>
            </a:r>
            <a:r>
              <a:rPr lang="de-DE" dirty="0" err="1" smtClean="0">
                <a:solidFill>
                  <a:srgbClr val="800000"/>
                </a:solidFill>
                <a:latin typeface="Matura MT Script Capitals" pitchFamily="66" charset="0"/>
              </a:rPr>
              <a:t>Mottlau</a:t>
            </a:r>
            <a:r>
              <a:rPr lang="de-DE" dirty="0" smtClean="0">
                <a:solidFill>
                  <a:srgbClr val="800000"/>
                </a:solidFill>
                <a:latin typeface="Matura MT Script Capitals" pitchFamily="66" charset="0"/>
              </a:rPr>
              <a:t>, vom Goldenen Tor bis zum Grünen Tor. Hier wohnten die reichsten Patrizier Danzigs. Fast jedes Haus hat seine eigene interessante Geschichte. Die ältesten erhalten gebliebenen Häuser entstanden schon im Mittelalter, jedoch wurden die meisten Gebäude in der Frühen Neuzeit errichtet. Die Bürgerhäuser an der Langgasse sind typische Danziger Häuser mit schmalen Fassaden mit Giebeln oder Attiken, geschmückt mit Wappen, allegorischen Figuren und Gestalten der antiken Helden. Am Langmarkt finden Sie die wichtigsten weltlichen Bauwerke der Rechtstadt: das Rechtstädter Rathaus und den </a:t>
            </a:r>
            <a:r>
              <a:rPr lang="de-DE" dirty="0" err="1" smtClean="0">
                <a:solidFill>
                  <a:srgbClr val="800000"/>
                </a:solidFill>
                <a:latin typeface="Matura MT Script Capitals" pitchFamily="66" charset="0"/>
              </a:rPr>
              <a:t>Artushof</a:t>
            </a:r>
            <a:r>
              <a:rPr lang="de-DE" i="1" dirty="0" smtClean="0">
                <a:solidFill>
                  <a:srgbClr val="800000"/>
                </a:solidFill>
                <a:latin typeface="Matura MT Script Capitals" pitchFamily="66" charset="0"/>
              </a:rPr>
              <a:t>.</a:t>
            </a:r>
            <a:endParaRPr lang="ru-RU" dirty="0">
              <a:solidFill>
                <a:srgbClr val="800000"/>
              </a:solidFill>
            </a:endParaRPr>
          </a:p>
        </p:txBody>
      </p:sp>
      <p:pic>
        <p:nvPicPr>
          <p:cNvPr id="1026" name="Picture 2" descr="C:\Documents and Settings\Администратор\Рабочий стол\Торговец.jpg"/>
          <p:cNvPicPr>
            <a:picLocks noChangeAspect="1" noChangeArrowheads="1"/>
          </p:cNvPicPr>
          <p:nvPr/>
        </p:nvPicPr>
        <p:blipFill>
          <a:blip r:embed="rId4">
            <a:clrChange>
              <a:clrFrom>
                <a:srgbClr val="FFFFFF"/>
              </a:clrFrom>
              <a:clrTo>
                <a:srgbClr val="FFFFFF">
                  <a:alpha val="0"/>
                </a:srgbClr>
              </a:clrTo>
            </a:clrChange>
          </a:blip>
          <a:srcRect l="63462"/>
          <a:stretch>
            <a:fillRect/>
          </a:stretch>
        </p:blipFill>
        <p:spPr bwMode="auto">
          <a:xfrm>
            <a:off x="6429382" y="2209800"/>
            <a:ext cx="2714618" cy="4648200"/>
          </a:xfrm>
          <a:prstGeom prst="rect">
            <a:avLst/>
          </a:prstGeom>
          <a:noFill/>
        </p:spPr>
      </p:pic>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0"/>
                                        <p:tgtEl>
                                          <p:spTgt spid="6"/>
                                        </p:tgtEl>
                                      </p:cBhvr>
                                    </p:animEffect>
                                  </p:childTnLst>
                                </p:cTn>
                              </p:par>
                            </p:childTnLst>
                          </p:cTn>
                        </p:par>
                        <p:par>
                          <p:cTn id="12" fill="hold">
                            <p:stCondLst>
                              <p:cond delay="7000"/>
                            </p:stCondLst>
                            <p:childTnLst>
                              <p:par>
                                <p:cTn id="13" presetID="10" presetClass="entr" presetSubtype="0" fill="hold" nodeType="afterEffect">
                                  <p:stCondLst>
                                    <p:cond delay="0"/>
                                  </p:stCondLst>
                                  <p:childTnLst>
                                    <p:set>
                                      <p:cBhvr>
                                        <p:cTn id="14" dur="1" fill="hold">
                                          <p:stCondLst>
                                            <p:cond delay="0"/>
                                          </p:stCondLst>
                                        </p:cTn>
                                        <p:tgtEl>
                                          <p:spTgt spid="1026"/>
                                        </p:tgtEl>
                                        <p:attrNameLst>
                                          <p:attrName>style.visibility</p:attrName>
                                        </p:attrNameLst>
                                      </p:cBhvr>
                                      <p:to>
                                        <p:strVal val="visible"/>
                                      </p:to>
                                    </p:set>
                                    <p:animEffect transition="in" filter="fade">
                                      <p:cBhvr>
                                        <p:cTn id="15" dur="2000"/>
                                        <p:tgtEl>
                                          <p:spTgt spid="1026"/>
                                        </p:tgtEl>
                                      </p:cBhvr>
                                    </p:animEffect>
                                  </p:childTnLst>
                                </p:cTn>
                              </p:par>
                            </p:childTnLst>
                          </p:cTn>
                        </p:par>
                        <p:par>
                          <p:cTn id="16" fill="hold">
                            <p:stCondLst>
                              <p:cond delay="9000"/>
                            </p:stCondLst>
                            <p:childTnLst>
                              <p:par>
                                <p:cTn id="17" presetID="10" presetClass="entr" presetSubtype="0"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2000"/>
                                        <p:tgtEl>
                                          <p:spTgt spid="4"/>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fade">
                                      <p:cBhvr>
                                        <p:cTn id="22"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Администратор\Рабочий стол\Гданьск2\0_512f_b3504991_XL.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pic>
        <p:nvPicPr>
          <p:cNvPr id="3" name="Picture 2" descr="C:\Documents and Settings\Администратор\Рабочий стол\Гданьск2\0_512f_b3504991_XL.jpg"/>
          <p:cNvPicPr>
            <a:picLocks noChangeAspect="1" noChangeArrowheads="1"/>
          </p:cNvPicPr>
          <p:nvPr/>
        </p:nvPicPr>
        <p:blipFill>
          <a:blip r:embed="rId2">
            <a:lum bright="70000" contrast="-70000"/>
          </a:blip>
          <a:srcRect/>
          <a:stretch>
            <a:fillRect/>
          </a:stretch>
        </p:blipFill>
        <p:spPr bwMode="auto">
          <a:xfrm>
            <a:off x="0" y="0"/>
            <a:ext cx="9144000" cy="6858000"/>
          </a:xfrm>
          <a:prstGeom prst="rect">
            <a:avLst/>
          </a:prstGeom>
          <a:noFill/>
        </p:spPr>
      </p:pic>
      <p:pic>
        <p:nvPicPr>
          <p:cNvPr id="4" name="Picture 2" descr="C:\Documents and Settings\Администратор\Рабочий стол\Торговец.jpg"/>
          <p:cNvPicPr>
            <a:picLocks noChangeAspect="1" noChangeArrowheads="1"/>
          </p:cNvPicPr>
          <p:nvPr/>
        </p:nvPicPr>
        <p:blipFill>
          <a:blip r:embed="rId3">
            <a:clrChange>
              <a:clrFrom>
                <a:srgbClr val="FFFFFF"/>
              </a:clrFrom>
              <a:clrTo>
                <a:srgbClr val="FFFFFF">
                  <a:alpha val="0"/>
                </a:srgbClr>
              </a:clrTo>
            </a:clrChange>
          </a:blip>
          <a:srcRect l="63462"/>
          <a:stretch>
            <a:fillRect/>
          </a:stretch>
        </p:blipFill>
        <p:spPr bwMode="auto">
          <a:xfrm>
            <a:off x="6429382" y="2209800"/>
            <a:ext cx="2714618" cy="4648200"/>
          </a:xfrm>
          <a:prstGeom prst="rect">
            <a:avLst/>
          </a:prstGeom>
          <a:noFill/>
        </p:spPr>
      </p:pic>
      <p:sp>
        <p:nvSpPr>
          <p:cNvPr id="6" name="Овальная выноска 5"/>
          <p:cNvSpPr/>
          <p:nvPr/>
        </p:nvSpPr>
        <p:spPr>
          <a:xfrm flipH="1">
            <a:off x="0" y="0"/>
            <a:ext cx="7143768" cy="6143644"/>
          </a:xfrm>
          <a:prstGeom prst="wedgeEllipseCallout">
            <a:avLst>
              <a:gd name="adj1" fmla="val -54331"/>
              <a:gd name="adj2" fmla="val 10461"/>
            </a:avLst>
          </a:prstGeom>
          <a:solidFill>
            <a:schemeClr val="accent1">
              <a:lumMod val="40000"/>
              <a:lumOff val="60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Прямоугольник 4"/>
          <p:cNvSpPr/>
          <p:nvPr/>
        </p:nvSpPr>
        <p:spPr>
          <a:xfrm>
            <a:off x="500034" y="142852"/>
            <a:ext cx="6072230" cy="5632311"/>
          </a:xfrm>
          <a:prstGeom prst="rect">
            <a:avLst/>
          </a:prstGeom>
        </p:spPr>
        <p:txBody>
          <a:bodyPr wrap="square">
            <a:spAutoFit/>
          </a:bodyPr>
          <a:lstStyle/>
          <a:p>
            <a:pPr algn="ctr"/>
            <a:r>
              <a:rPr lang="de-DE" dirty="0" smtClean="0">
                <a:solidFill>
                  <a:srgbClr val="002060"/>
                </a:solidFill>
                <a:latin typeface="Matura MT Script Capitals" pitchFamily="66" charset="0"/>
              </a:rPr>
              <a:t>Der </a:t>
            </a:r>
            <a:r>
              <a:rPr lang="de-DE" dirty="0" err="1" smtClean="0">
                <a:solidFill>
                  <a:srgbClr val="002060"/>
                </a:solidFill>
                <a:latin typeface="Matura MT Script Capitals" pitchFamily="66" charset="0"/>
              </a:rPr>
              <a:t>Neptunbrunnen</a:t>
            </a:r>
            <a:r>
              <a:rPr lang="de-DE" dirty="0" smtClean="0">
                <a:solidFill>
                  <a:srgbClr val="800000"/>
                </a:solidFill>
                <a:latin typeface="Matura MT Script Capitals" pitchFamily="66" charset="0"/>
              </a:rPr>
              <a:t/>
            </a:r>
            <a:br>
              <a:rPr lang="de-DE" dirty="0" smtClean="0">
                <a:solidFill>
                  <a:srgbClr val="800000"/>
                </a:solidFill>
                <a:latin typeface="Matura MT Script Capitals" pitchFamily="66" charset="0"/>
              </a:rPr>
            </a:br>
            <a:r>
              <a:rPr lang="de-DE" dirty="0" smtClean="0">
                <a:solidFill>
                  <a:srgbClr val="800000"/>
                </a:solidFill>
                <a:latin typeface="Matura MT Script Capitals" pitchFamily="66" charset="0"/>
              </a:rPr>
              <a:t>Der seit 1633 vor dem </a:t>
            </a:r>
            <a:r>
              <a:rPr lang="de-DE" dirty="0" err="1" smtClean="0">
                <a:solidFill>
                  <a:srgbClr val="800000"/>
                </a:solidFill>
                <a:latin typeface="Matura MT Script Capitals" pitchFamily="66" charset="0"/>
              </a:rPr>
              <a:t>Artushof</a:t>
            </a:r>
            <a:r>
              <a:rPr lang="de-DE" dirty="0" smtClean="0">
                <a:solidFill>
                  <a:srgbClr val="800000"/>
                </a:solidFill>
                <a:latin typeface="Matura MT Script Capitals" pitchFamily="66" charset="0"/>
              </a:rPr>
              <a:t> stehende </a:t>
            </a:r>
            <a:r>
              <a:rPr lang="de-DE" dirty="0" err="1" smtClean="0">
                <a:solidFill>
                  <a:srgbClr val="800000"/>
                </a:solidFill>
                <a:latin typeface="Matura MT Script Capitals" pitchFamily="66" charset="0"/>
              </a:rPr>
              <a:t>Neptunbrunnen</a:t>
            </a:r>
            <a:r>
              <a:rPr lang="de-DE" dirty="0" smtClean="0">
                <a:solidFill>
                  <a:srgbClr val="800000"/>
                </a:solidFill>
                <a:latin typeface="Matura MT Script Capitals" pitchFamily="66" charset="0"/>
              </a:rPr>
              <a:t> ist ein Symbol von Danzig. Sein Bau geht auf die Initiative des Bürgermeisters von Danzig, Bartholomäus Schachmann, zurück. Die </a:t>
            </a:r>
            <a:r>
              <a:rPr lang="de-DE" dirty="0" err="1" smtClean="0">
                <a:solidFill>
                  <a:srgbClr val="800000"/>
                </a:solidFill>
                <a:latin typeface="Matura MT Script Capitals" pitchFamily="66" charset="0"/>
              </a:rPr>
              <a:t>Neptunfigur</a:t>
            </a:r>
            <a:r>
              <a:rPr lang="de-DE" dirty="0" smtClean="0">
                <a:solidFill>
                  <a:srgbClr val="800000"/>
                </a:solidFill>
                <a:latin typeface="Matura MT Script Capitals" pitchFamily="66" charset="0"/>
              </a:rPr>
              <a:t> symbolisiert die Verbindung der Stadt mit dem Meer. Der Brunnen wurde von Peter </a:t>
            </a:r>
            <a:r>
              <a:rPr lang="de-DE" dirty="0" err="1" smtClean="0">
                <a:solidFill>
                  <a:srgbClr val="800000"/>
                </a:solidFill>
                <a:latin typeface="Matura MT Script Capitals" pitchFamily="66" charset="0"/>
              </a:rPr>
              <a:t>Husen</a:t>
            </a:r>
            <a:r>
              <a:rPr lang="de-DE" dirty="0" smtClean="0">
                <a:solidFill>
                  <a:srgbClr val="800000"/>
                </a:solidFill>
                <a:latin typeface="Matura MT Script Capitals" pitchFamily="66" charset="0"/>
              </a:rPr>
              <a:t> und Johann Rogge gehauen und 1615 in Augsburg gegossen. </a:t>
            </a:r>
            <a:r>
              <a:rPr lang="en-US" dirty="0" err="1" smtClean="0">
                <a:solidFill>
                  <a:srgbClr val="800000"/>
                </a:solidFill>
                <a:latin typeface="Matura MT Script Capitals" pitchFamily="66" charset="0"/>
              </a:rPr>
              <a:t>Der</a:t>
            </a:r>
            <a:r>
              <a:rPr lang="en-US" dirty="0" smtClean="0">
                <a:solidFill>
                  <a:srgbClr val="800000"/>
                </a:solidFill>
                <a:latin typeface="Matura MT Script Capitals" pitchFamily="66" charset="0"/>
              </a:rPr>
              <a:t> </a:t>
            </a:r>
            <a:r>
              <a:rPr lang="en-US" dirty="0" err="1" smtClean="0">
                <a:solidFill>
                  <a:srgbClr val="800000"/>
                </a:solidFill>
                <a:latin typeface="Matura MT Script Capitals" pitchFamily="66" charset="0"/>
              </a:rPr>
              <a:t>Entwurf</a:t>
            </a:r>
            <a:r>
              <a:rPr lang="en-US" dirty="0" smtClean="0">
                <a:solidFill>
                  <a:srgbClr val="800000"/>
                </a:solidFill>
                <a:latin typeface="Matura MT Script Capitals" pitchFamily="66" charset="0"/>
              </a:rPr>
              <a:t> </a:t>
            </a:r>
            <a:r>
              <a:rPr lang="en-US" dirty="0" err="1" smtClean="0">
                <a:solidFill>
                  <a:srgbClr val="800000"/>
                </a:solidFill>
                <a:latin typeface="Matura MT Script Capitals" pitchFamily="66" charset="0"/>
              </a:rPr>
              <a:t>fertigte</a:t>
            </a:r>
            <a:r>
              <a:rPr lang="en-US" dirty="0" smtClean="0">
                <a:solidFill>
                  <a:srgbClr val="800000"/>
                </a:solidFill>
                <a:latin typeface="Matura MT Script Capitals" pitchFamily="66" charset="0"/>
              </a:rPr>
              <a:t> Abraham van den </a:t>
            </a:r>
            <a:r>
              <a:rPr lang="de-DE" dirty="0" smtClean="0">
                <a:solidFill>
                  <a:srgbClr val="800000"/>
                </a:solidFill>
                <a:latin typeface="Matura MT Script Capitals" pitchFamily="66" charset="0"/>
              </a:rPr>
              <a:t>Blocke an. Das kunstvolle umgebende Gitterwerk stammt aus dem Jahr </a:t>
            </a:r>
            <a:r>
              <a:rPr lang="en-US" dirty="0" smtClean="0">
                <a:solidFill>
                  <a:srgbClr val="800000"/>
                </a:solidFill>
                <a:latin typeface="Matura MT Script Capitals" pitchFamily="66" charset="0"/>
              </a:rPr>
              <a:t>1634. </a:t>
            </a:r>
            <a:r>
              <a:rPr lang="de-DE" dirty="0" smtClean="0">
                <a:solidFill>
                  <a:srgbClr val="800000"/>
                </a:solidFill>
                <a:latin typeface="Matura MT Script Capitals" pitchFamily="66" charset="0"/>
              </a:rPr>
              <a:t>In den Jahren zwischen 1757-1761 gestaltete Johann Karl </a:t>
            </a:r>
            <a:r>
              <a:rPr lang="de-DE" dirty="0" err="1" smtClean="0">
                <a:solidFill>
                  <a:srgbClr val="800000"/>
                </a:solidFill>
                <a:latin typeface="Matura MT Script Capitals" pitchFamily="66" charset="0"/>
              </a:rPr>
              <a:t>Stender</a:t>
            </a:r>
            <a:r>
              <a:rPr lang="de-DE" dirty="0" smtClean="0">
                <a:solidFill>
                  <a:srgbClr val="800000"/>
                </a:solidFill>
                <a:latin typeface="Matura MT Script Capitals" pitchFamily="66" charset="0"/>
              </a:rPr>
              <a:t> die Schale und den Brunnenunterbau im Rokokostil um, indem er eine ganze Reihe von Meergeschöpfen hinzufügte. Nach einer Danziger Legende war es Neptun, der zur Entstehung des bekannten Danziger Goldwassers beitrug. Verärgert darüber, dass die Leute in den Brunnen Geldstücke werfen, schlug er mit dem Dreizack ins Wasser und ließ das Gold in kleine Plättchen zerspringen, die seitdem mit ihrem Glanz den leckeren Kräuterlikör schmücken.</a:t>
            </a:r>
            <a:endParaRPr lang="ru-RU" dirty="0">
              <a:solidFill>
                <a:srgbClr val="800000"/>
              </a:solidFill>
            </a:endParaRPr>
          </a:p>
        </p:txBody>
      </p:sp>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2000"/>
                                        <p:tgtEl>
                                          <p:spTgt spid="1026"/>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0"/>
                                        <p:tgtEl>
                                          <p:spTgt spid="3"/>
                                        </p:tgtEl>
                                      </p:cBhvr>
                                    </p:animEffect>
                                  </p:childTnLst>
                                </p:cTn>
                              </p:par>
                            </p:childTnLst>
                          </p:cTn>
                        </p:par>
                        <p:par>
                          <p:cTn id="12" fill="hold">
                            <p:stCondLst>
                              <p:cond delay="7000"/>
                            </p:stCondLst>
                            <p:childTnLst>
                              <p:par>
                                <p:cTn id="13" presetID="10" presetClass="entr" presetSubtype="0"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2000"/>
                                        <p:tgtEl>
                                          <p:spTgt spid="4"/>
                                        </p:tgtEl>
                                      </p:cBhvr>
                                    </p:animEffect>
                                  </p:childTnLst>
                                </p:cTn>
                              </p:par>
                            </p:childTnLst>
                          </p:cTn>
                        </p:par>
                        <p:par>
                          <p:cTn id="16" fill="hold">
                            <p:stCondLst>
                              <p:cond delay="9000"/>
                            </p:stCondLst>
                            <p:childTnLst>
                              <p:par>
                                <p:cTn id="17" presetID="10"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2000"/>
                                        <p:tgtEl>
                                          <p:spTgt spid="6"/>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Администратор\Рабочий стол\Гданьск2\album_0502204409_9548.jpg"/>
          <p:cNvPicPr>
            <a:picLocks noChangeAspect="1" noChangeArrowheads="1"/>
          </p:cNvPicPr>
          <p:nvPr/>
        </p:nvPicPr>
        <p:blipFill>
          <a:blip r:embed="rId2"/>
          <a:srcRect t="8582" b="31864"/>
          <a:stretch>
            <a:fillRect/>
          </a:stretch>
        </p:blipFill>
        <p:spPr bwMode="auto">
          <a:xfrm>
            <a:off x="0" y="0"/>
            <a:ext cx="9144000" cy="6858000"/>
          </a:xfrm>
          <a:prstGeom prst="rect">
            <a:avLst/>
          </a:prstGeom>
          <a:noFill/>
        </p:spPr>
      </p:pic>
      <p:pic>
        <p:nvPicPr>
          <p:cNvPr id="3" name="Picture 2" descr="C:\Documents and Settings\Администратор\Рабочий стол\Гданьск2\album_0502204409_9548.jpg"/>
          <p:cNvPicPr>
            <a:picLocks noChangeAspect="1" noChangeArrowheads="1"/>
          </p:cNvPicPr>
          <p:nvPr/>
        </p:nvPicPr>
        <p:blipFill>
          <a:blip r:embed="rId2">
            <a:lum bright="70000" contrast="-70000"/>
          </a:blip>
          <a:srcRect t="8582" b="31864"/>
          <a:stretch>
            <a:fillRect/>
          </a:stretch>
        </p:blipFill>
        <p:spPr bwMode="auto">
          <a:xfrm>
            <a:off x="0" y="0"/>
            <a:ext cx="9144000" cy="6858000"/>
          </a:xfrm>
          <a:prstGeom prst="rect">
            <a:avLst/>
          </a:prstGeom>
          <a:noFill/>
        </p:spPr>
      </p:pic>
      <p:pic>
        <p:nvPicPr>
          <p:cNvPr id="4" name="Picture 2" descr="C:\Documents and Settings\Администратор\Рабочий стол\Торговец.jpg"/>
          <p:cNvPicPr>
            <a:picLocks noChangeAspect="1" noChangeArrowheads="1"/>
          </p:cNvPicPr>
          <p:nvPr/>
        </p:nvPicPr>
        <p:blipFill>
          <a:blip r:embed="rId3">
            <a:clrChange>
              <a:clrFrom>
                <a:srgbClr val="FFFFFF"/>
              </a:clrFrom>
              <a:clrTo>
                <a:srgbClr val="FFFFFF">
                  <a:alpha val="0"/>
                </a:srgbClr>
              </a:clrTo>
            </a:clrChange>
          </a:blip>
          <a:srcRect l="63462"/>
          <a:stretch>
            <a:fillRect/>
          </a:stretch>
        </p:blipFill>
        <p:spPr bwMode="auto">
          <a:xfrm>
            <a:off x="6429382" y="2209800"/>
            <a:ext cx="2714618" cy="4648200"/>
          </a:xfrm>
          <a:prstGeom prst="rect">
            <a:avLst/>
          </a:prstGeom>
          <a:noFill/>
        </p:spPr>
      </p:pic>
      <p:sp>
        <p:nvSpPr>
          <p:cNvPr id="6" name="Овальная выноска 5"/>
          <p:cNvSpPr/>
          <p:nvPr/>
        </p:nvSpPr>
        <p:spPr>
          <a:xfrm flipH="1">
            <a:off x="214282" y="357166"/>
            <a:ext cx="6858016" cy="5072098"/>
          </a:xfrm>
          <a:prstGeom prst="wedgeEllipseCallout">
            <a:avLst>
              <a:gd name="adj1" fmla="val -54957"/>
              <a:gd name="adj2" fmla="val 15336"/>
            </a:avLst>
          </a:prstGeom>
          <a:solidFill>
            <a:schemeClr val="accent1">
              <a:lumMod val="40000"/>
              <a:lumOff val="60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Прямоугольник 4"/>
          <p:cNvSpPr/>
          <p:nvPr/>
        </p:nvSpPr>
        <p:spPr>
          <a:xfrm>
            <a:off x="500034" y="928670"/>
            <a:ext cx="6143652" cy="3693319"/>
          </a:xfrm>
          <a:prstGeom prst="rect">
            <a:avLst/>
          </a:prstGeom>
        </p:spPr>
        <p:txBody>
          <a:bodyPr wrap="square">
            <a:spAutoFit/>
          </a:bodyPr>
          <a:lstStyle/>
          <a:p>
            <a:pPr algn="ctr"/>
            <a:r>
              <a:rPr lang="de-DE" dirty="0" smtClean="0">
                <a:solidFill>
                  <a:srgbClr val="002060"/>
                </a:solidFill>
                <a:latin typeface="Matura MT Script Capitals" pitchFamily="66" charset="0"/>
              </a:rPr>
              <a:t>Das Goldene Haus</a:t>
            </a:r>
            <a:r>
              <a:rPr lang="de-DE" dirty="0" smtClean="0">
                <a:solidFill>
                  <a:srgbClr val="800000"/>
                </a:solidFill>
                <a:latin typeface="Matura MT Script Capitals" pitchFamily="66" charset="0"/>
              </a:rPr>
              <a:t/>
            </a:r>
            <a:br>
              <a:rPr lang="de-DE" dirty="0" smtClean="0">
                <a:solidFill>
                  <a:srgbClr val="800000"/>
                </a:solidFill>
                <a:latin typeface="Matura MT Script Capitals" pitchFamily="66" charset="0"/>
              </a:rPr>
            </a:br>
            <a:r>
              <a:rPr lang="de-DE" dirty="0" smtClean="0">
                <a:solidFill>
                  <a:srgbClr val="800000"/>
                </a:solidFill>
                <a:latin typeface="Matura MT Script Capitals" pitchFamily="66" charset="0"/>
              </a:rPr>
              <a:t>Das Goldene Haus ist eines der schönsten Gebäude Danzigs. Es wurde für den Bürgermeister Johannes </a:t>
            </a:r>
            <a:r>
              <a:rPr lang="de-DE" dirty="0" err="1" smtClean="0">
                <a:solidFill>
                  <a:srgbClr val="800000"/>
                </a:solidFill>
                <a:latin typeface="Matura MT Script Capitals" pitchFamily="66" charset="0"/>
              </a:rPr>
              <a:t>Speymann</a:t>
            </a:r>
            <a:r>
              <a:rPr lang="de-DE" dirty="0" smtClean="0">
                <a:solidFill>
                  <a:srgbClr val="800000"/>
                </a:solidFill>
                <a:latin typeface="Matura MT Script Capitals" pitchFamily="66" charset="0"/>
              </a:rPr>
              <a:t>, einen reichen Kaufmann und gebildeten Kunstmäzen und dessen Ehegattin, Judith von </a:t>
            </a:r>
            <a:r>
              <a:rPr lang="de-DE" dirty="0" err="1" smtClean="0">
                <a:solidFill>
                  <a:srgbClr val="800000"/>
                </a:solidFill>
                <a:latin typeface="Matura MT Script Capitals" pitchFamily="66" charset="0"/>
              </a:rPr>
              <a:t>Bahrow</a:t>
            </a:r>
            <a:r>
              <a:rPr lang="de-DE" dirty="0" smtClean="0">
                <a:solidFill>
                  <a:srgbClr val="800000"/>
                </a:solidFill>
                <a:latin typeface="Matura MT Script Capitals" pitchFamily="66" charset="0"/>
              </a:rPr>
              <a:t>, gebaut. Das Haus entstand vor dem Jahr 1609 nach einem Entwurf von Abraham van den Blocke, der auch Schöpfer eines Teiles der 1618 abgeschlossenen </a:t>
            </a:r>
            <a:r>
              <a:rPr lang="de-DE" dirty="0" err="1" smtClean="0">
                <a:solidFill>
                  <a:srgbClr val="800000"/>
                </a:solidFill>
                <a:latin typeface="Matura MT Script Capitals" pitchFamily="66" charset="0"/>
              </a:rPr>
              <a:t>Skulpturausstattung</a:t>
            </a:r>
            <a:r>
              <a:rPr lang="de-DE" dirty="0" smtClean="0">
                <a:solidFill>
                  <a:srgbClr val="800000"/>
                </a:solidFill>
                <a:latin typeface="Matura MT Script Capitals" pitchFamily="66" charset="0"/>
              </a:rPr>
              <a:t> war. Das Goldene Haus ist berühmt durch seine reiche Fassadengestaltung. Die Legende besagt, dass in den Fluren des Hauses eine leuchtende Gestalt herumgeht- der Geist der schönen Judith </a:t>
            </a:r>
            <a:r>
              <a:rPr lang="de-DE" dirty="0" err="1" smtClean="0">
                <a:solidFill>
                  <a:srgbClr val="800000"/>
                </a:solidFill>
                <a:latin typeface="Matura MT Script Capitals" pitchFamily="66" charset="0"/>
              </a:rPr>
              <a:t>Speymann</a:t>
            </a:r>
            <a:r>
              <a:rPr lang="de-DE" dirty="0" smtClean="0">
                <a:solidFill>
                  <a:srgbClr val="800000"/>
                </a:solidFill>
                <a:latin typeface="Matura MT Script Capitals" pitchFamily="66" charset="0"/>
              </a:rPr>
              <a:t> – und flüstert: “Übe Gerechtigkeit, fürchte dich vor niemanden</a:t>
            </a:r>
            <a:r>
              <a:rPr lang="de-DE" dirty="0" smtClean="0">
                <a:solidFill>
                  <a:srgbClr val="800000"/>
                </a:solidFill>
              </a:rPr>
              <a:t>“</a:t>
            </a:r>
            <a:endParaRPr lang="ru-RU" dirty="0">
              <a:solidFill>
                <a:srgbClr val="800000"/>
              </a:solidFill>
            </a:endParaRPr>
          </a:p>
        </p:txBody>
      </p:sp>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fade">
                                      <p:cBhvr>
                                        <p:cTn id="7" dur="2000"/>
                                        <p:tgtEl>
                                          <p:spTgt spid="2050"/>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0"/>
                                        <p:tgtEl>
                                          <p:spTgt spid="3"/>
                                        </p:tgtEl>
                                      </p:cBhvr>
                                    </p:animEffect>
                                  </p:childTnLst>
                                </p:cTn>
                              </p:par>
                            </p:childTnLst>
                          </p:cTn>
                        </p:par>
                        <p:par>
                          <p:cTn id="12" fill="hold">
                            <p:stCondLst>
                              <p:cond delay="7000"/>
                            </p:stCondLst>
                            <p:childTnLst>
                              <p:par>
                                <p:cTn id="13" presetID="10" presetClass="entr" presetSubtype="0"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2000"/>
                                        <p:tgtEl>
                                          <p:spTgt spid="4"/>
                                        </p:tgtEl>
                                      </p:cBhvr>
                                    </p:animEffect>
                                  </p:childTnLst>
                                </p:cTn>
                              </p:par>
                            </p:childTnLst>
                          </p:cTn>
                        </p:par>
                        <p:par>
                          <p:cTn id="16" fill="hold">
                            <p:stCondLst>
                              <p:cond delay="9000"/>
                            </p:stCondLst>
                            <p:childTnLst>
                              <p:par>
                                <p:cTn id="17" presetID="10"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2000"/>
                                        <p:tgtEl>
                                          <p:spTgt spid="6"/>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Documents and Settings\Администратор\Рабочий стол\Гданьск2\zv_01.jpg"/>
          <p:cNvPicPr>
            <a:picLocks noChangeAspect="1" noChangeArrowheads="1"/>
          </p:cNvPicPr>
          <p:nvPr/>
        </p:nvPicPr>
        <p:blipFill>
          <a:blip r:embed="rId2"/>
          <a:srcRect/>
          <a:stretch>
            <a:fillRect/>
          </a:stretch>
        </p:blipFill>
        <p:spPr bwMode="auto">
          <a:xfrm>
            <a:off x="-1" y="0"/>
            <a:ext cx="9165771" cy="6858000"/>
          </a:xfrm>
          <a:prstGeom prst="rect">
            <a:avLst/>
          </a:prstGeom>
          <a:noFill/>
        </p:spPr>
      </p:pic>
      <p:pic>
        <p:nvPicPr>
          <p:cNvPr id="3" name="Picture 2" descr="C:\Documents and Settings\Администратор\Рабочий стол\Гданьск2\zv_01.jpg"/>
          <p:cNvPicPr>
            <a:picLocks noChangeAspect="1" noChangeArrowheads="1"/>
          </p:cNvPicPr>
          <p:nvPr/>
        </p:nvPicPr>
        <p:blipFill>
          <a:blip r:embed="rId2">
            <a:lum bright="70000" contrast="-70000"/>
          </a:blip>
          <a:srcRect/>
          <a:stretch>
            <a:fillRect/>
          </a:stretch>
        </p:blipFill>
        <p:spPr bwMode="auto">
          <a:xfrm>
            <a:off x="0" y="0"/>
            <a:ext cx="9165771" cy="6858000"/>
          </a:xfrm>
          <a:prstGeom prst="rect">
            <a:avLst/>
          </a:prstGeom>
          <a:noFill/>
        </p:spPr>
      </p:pic>
      <p:pic>
        <p:nvPicPr>
          <p:cNvPr id="4" name="Picture 2" descr="C:\Documents and Settings\Администратор\Рабочий стол\Торговец.jpg"/>
          <p:cNvPicPr>
            <a:picLocks noChangeAspect="1" noChangeArrowheads="1"/>
          </p:cNvPicPr>
          <p:nvPr/>
        </p:nvPicPr>
        <p:blipFill>
          <a:blip r:embed="rId3">
            <a:clrChange>
              <a:clrFrom>
                <a:srgbClr val="FFFFFF"/>
              </a:clrFrom>
              <a:clrTo>
                <a:srgbClr val="FFFFFF">
                  <a:alpha val="0"/>
                </a:srgbClr>
              </a:clrTo>
            </a:clrChange>
          </a:blip>
          <a:srcRect l="63462"/>
          <a:stretch>
            <a:fillRect/>
          </a:stretch>
        </p:blipFill>
        <p:spPr bwMode="auto">
          <a:xfrm>
            <a:off x="6429382" y="2209800"/>
            <a:ext cx="2714618" cy="4648200"/>
          </a:xfrm>
          <a:prstGeom prst="rect">
            <a:avLst/>
          </a:prstGeom>
          <a:noFill/>
        </p:spPr>
      </p:pic>
      <p:sp>
        <p:nvSpPr>
          <p:cNvPr id="6" name="Овальная выноска 5"/>
          <p:cNvSpPr/>
          <p:nvPr/>
        </p:nvSpPr>
        <p:spPr>
          <a:xfrm flipH="1">
            <a:off x="857224" y="428604"/>
            <a:ext cx="5429288" cy="4286280"/>
          </a:xfrm>
          <a:prstGeom prst="wedgeEllipseCallout">
            <a:avLst>
              <a:gd name="adj1" fmla="val -71255"/>
              <a:gd name="adj2" fmla="val 26425"/>
            </a:avLst>
          </a:prstGeom>
          <a:solidFill>
            <a:schemeClr val="accent1">
              <a:lumMod val="40000"/>
              <a:lumOff val="60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Прямоугольник 4"/>
          <p:cNvSpPr/>
          <p:nvPr/>
        </p:nvSpPr>
        <p:spPr>
          <a:xfrm>
            <a:off x="1285852" y="785794"/>
            <a:ext cx="4572000" cy="3693319"/>
          </a:xfrm>
          <a:prstGeom prst="rect">
            <a:avLst/>
          </a:prstGeom>
        </p:spPr>
        <p:txBody>
          <a:bodyPr>
            <a:spAutoFit/>
          </a:bodyPr>
          <a:lstStyle/>
          <a:p>
            <a:pPr algn="ctr"/>
            <a:r>
              <a:rPr lang="de-DE" dirty="0" smtClean="0">
                <a:solidFill>
                  <a:srgbClr val="000066"/>
                </a:solidFill>
                <a:latin typeface="Matura MT Script Capitals" pitchFamily="66" charset="0"/>
              </a:rPr>
              <a:t>Das Goldene Tor</a:t>
            </a:r>
            <a:r>
              <a:rPr lang="de-DE" b="1" dirty="0" smtClean="0">
                <a:solidFill>
                  <a:srgbClr val="800000"/>
                </a:solidFill>
                <a:latin typeface="Matura MT Script Capitals" pitchFamily="66" charset="0"/>
              </a:rPr>
              <a:t/>
            </a:r>
            <a:br>
              <a:rPr lang="de-DE" b="1" dirty="0" smtClean="0">
                <a:solidFill>
                  <a:srgbClr val="800000"/>
                </a:solidFill>
                <a:latin typeface="Matura MT Script Capitals" pitchFamily="66" charset="0"/>
              </a:rPr>
            </a:br>
            <a:r>
              <a:rPr lang="de-DE" dirty="0" smtClean="0">
                <a:solidFill>
                  <a:srgbClr val="800000"/>
                </a:solidFill>
                <a:latin typeface="Matura MT Script Capitals" pitchFamily="66" charset="0"/>
              </a:rPr>
              <a:t>Das Goldene Tor entstand in den Jahren zwischen 1612-1614 im Renaissancestil nach einem Entwurf von Abraham van den Blocke. Die Steinskulpturen der Attika von 1648 schuf Peter </a:t>
            </a:r>
            <a:r>
              <a:rPr lang="de-DE" dirty="0" err="1" smtClean="0">
                <a:solidFill>
                  <a:srgbClr val="800000"/>
                </a:solidFill>
                <a:latin typeface="Matura MT Script Capitals" pitchFamily="66" charset="0"/>
              </a:rPr>
              <a:t>Ringering</a:t>
            </a:r>
            <a:r>
              <a:rPr lang="de-DE" dirty="0" smtClean="0">
                <a:solidFill>
                  <a:srgbClr val="800000"/>
                </a:solidFill>
                <a:latin typeface="Matura MT Script Capitals" pitchFamily="66" charset="0"/>
              </a:rPr>
              <a:t>. Die allegorischen Vorstellungen von Weisheit, Gerechtigkeit, Frömmigkeit und Eintracht verbildlichen Bürgertugenden. An das Goldene Tor schließt die Halle der St.-Georgen-Bruderschaft an, erbaut von J. </a:t>
            </a:r>
            <a:r>
              <a:rPr lang="de-DE" dirty="0" err="1" smtClean="0">
                <a:solidFill>
                  <a:srgbClr val="800000"/>
                </a:solidFill>
                <a:latin typeface="Matura MT Script Capitals" pitchFamily="66" charset="0"/>
              </a:rPr>
              <a:t>Glotau</a:t>
            </a:r>
            <a:r>
              <a:rPr lang="de-DE" dirty="0" smtClean="0">
                <a:solidFill>
                  <a:srgbClr val="800000"/>
                </a:solidFill>
                <a:latin typeface="Matura MT Script Capitals" pitchFamily="66" charset="0"/>
              </a:rPr>
              <a:t> in den Jahren 1487-1494 im spätgotischen Stil.</a:t>
            </a:r>
            <a:endParaRPr lang="ru-RU" dirty="0">
              <a:solidFill>
                <a:srgbClr val="800000"/>
              </a:solidFill>
            </a:endParaRPr>
          </a:p>
        </p:txBody>
      </p:sp>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fade">
                                      <p:cBhvr>
                                        <p:cTn id="7" dur="2000"/>
                                        <p:tgtEl>
                                          <p:spTgt spid="3074"/>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0"/>
                                        <p:tgtEl>
                                          <p:spTgt spid="3"/>
                                        </p:tgtEl>
                                      </p:cBhvr>
                                    </p:animEffect>
                                  </p:childTnLst>
                                </p:cTn>
                              </p:par>
                            </p:childTnLst>
                          </p:cTn>
                        </p:par>
                        <p:par>
                          <p:cTn id="12" fill="hold">
                            <p:stCondLst>
                              <p:cond delay="7000"/>
                            </p:stCondLst>
                            <p:childTnLst>
                              <p:par>
                                <p:cTn id="13" presetID="10" presetClass="entr" presetSubtype="0"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2000"/>
                                        <p:tgtEl>
                                          <p:spTgt spid="4"/>
                                        </p:tgtEl>
                                      </p:cBhvr>
                                    </p:animEffect>
                                  </p:childTnLst>
                                </p:cTn>
                              </p:par>
                            </p:childTnLst>
                          </p:cTn>
                        </p:par>
                        <p:par>
                          <p:cTn id="16" fill="hold">
                            <p:stCondLst>
                              <p:cond delay="9000"/>
                            </p:stCondLst>
                            <p:childTnLst>
                              <p:par>
                                <p:cTn id="17" presetID="10"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2000"/>
                                        <p:tgtEl>
                                          <p:spTgt spid="6"/>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Documents and Settings\Администратор\Рабочий стол\Гданьск2\800px-Bazylika_mariacka_gdansk_ubt.jpg"/>
          <p:cNvPicPr>
            <a:picLocks noChangeAspect="1" noChangeArrowheads="1"/>
          </p:cNvPicPr>
          <p:nvPr/>
        </p:nvPicPr>
        <p:blipFill>
          <a:blip r:embed="rId2"/>
          <a:srcRect/>
          <a:stretch>
            <a:fillRect/>
          </a:stretch>
        </p:blipFill>
        <p:spPr bwMode="auto">
          <a:xfrm>
            <a:off x="0" y="0"/>
            <a:ext cx="9115352" cy="6858000"/>
          </a:xfrm>
          <a:prstGeom prst="rect">
            <a:avLst/>
          </a:prstGeom>
          <a:noFill/>
        </p:spPr>
      </p:pic>
      <p:pic>
        <p:nvPicPr>
          <p:cNvPr id="3" name="Picture 2" descr="C:\Documents and Settings\Администратор\Рабочий стол\Гданьск2\800px-Bazylika_mariacka_gdansk_ubt.jpg"/>
          <p:cNvPicPr>
            <a:picLocks noChangeAspect="1" noChangeArrowheads="1"/>
          </p:cNvPicPr>
          <p:nvPr/>
        </p:nvPicPr>
        <p:blipFill>
          <a:blip r:embed="rId2">
            <a:lum bright="70000" contrast="-70000"/>
          </a:blip>
          <a:srcRect/>
          <a:stretch>
            <a:fillRect/>
          </a:stretch>
        </p:blipFill>
        <p:spPr bwMode="auto">
          <a:xfrm>
            <a:off x="28648" y="0"/>
            <a:ext cx="9115352" cy="6858000"/>
          </a:xfrm>
          <a:prstGeom prst="rect">
            <a:avLst/>
          </a:prstGeom>
          <a:noFill/>
        </p:spPr>
      </p:pic>
      <p:pic>
        <p:nvPicPr>
          <p:cNvPr id="4" name="Picture 2" descr="C:\Documents and Settings\Администратор\Рабочий стол\Торговец.jpg"/>
          <p:cNvPicPr>
            <a:picLocks noChangeAspect="1" noChangeArrowheads="1"/>
          </p:cNvPicPr>
          <p:nvPr/>
        </p:nvPicPr>
        <p:blipFill>
          <a:blip r:embed="rId3">
            <a:clrChange>
              <a:clrFrom>
                <a:srgbClr val="FFFFFF"/>
              </a:clrFrom>
              <a:clrTo>
                <a:srgbClr val="FFFFFF">
                  <a:alpha val="0"/>
                </a:srgbClr>
              </a:clrTo>
            </a:clrChange>
          </a:blip>
          <a:srcRect l="63462"/>
          <a:stretch>
            <a:fillRect/>
          </a:stretch>
        </p:blipFill>
        <p:spPr bwMode="auto">
          <a:xfrm>
            <a:off x="6429382" y="2209800"/>
            <a:ext cx="2714618" cy="4648200"/>
          </a:xfrm>
          <a:prstGeom prst="rect">
            <a:avLst/>
          </a:prstGeom>
          <a:noFill/>
        </p:spPr>
      </p:pic>
      <p:sp>
        <p:nvSpPr>
          <p:cNvPr id="7" name="Овальная выноска 6"/>
          <p:cNvSpPr/>
          <p:nvPr/>
        </p:nvSpPr>
        <p:spPr>
          <a:xfrm flipH="1">
            <a:off x="428596" y="0"/>
            <a:ext cx="6357982" cy="5572140"/>
          </a:xfrm>
          <a:prstGeom prst="wedgeEllipseCallout">
            <a:avLst>
              <a:gd name="adj1" fmla="val -60817"/>
              <a:gd name="adj2" fmla="val 16102"/>
            </a:avLst>
          </a:prstGeom>
          <a:solidFill>
            <a:schemeClr val="accent1">
              <a:lumMod val="40000"/>
              <a:lumOff val="60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Прямоугольник 4"/>
          <p:cNvSpPr/>
          <p:nvPr/>
        </p:nvSpPr>
        <p:spPr>
          <a:xfrm>
            <a:off x="857224" y="474345"/>
            <a:ext cx="5643602" cy="5078313"/>
          </a:xfrm>
          <a:prstGeom prst="rect">
            <a:avLst/>
          </a:prstGeom>
        </p:spPr>
        <p:txBody>
          <a:bodyPr wrap="square">
            <a:spAutoFit/>
          </a:bodyPr>
          <a:lstStyle/>
          <a:p>
            <a:pPr algn="ctr"/>
            <a:r>
              <a:rPr lang="de-DE" dirty="0" smtClean="0">
                <a:solidFill>
                  <a:srgbClr val="000066"/>
                </a:solidFill>
                <a:latin typeface="Matura MT Script Capitals" pitchFamily="66" charset="0"/>
              </a:rPr>
              <a:t>Die Marienkirche</a:t>
            </a:r>
            <a:r>
              <a:rPr lang="de-DE" dirty="0" smtClean="0">
                <a:solidFill>
                  <a:srgbClr val="800000"/>
                </a:solidFill>
                <a:latin typeface="Matura MT Script Capitals" pitchFamily="66" charset="0"/>
              </a:rPr>
              <a:t/>
            </a:r>
            <a:br>
              <a:rPr lang="de-DE" dirty="0" smtClean="0">
                <a:solidFill>
                  <a:srgbClr val="800000"/>
                </a:solidFill>
                <a:latin typeface="Matura MT Script Capitals" pitchFamily="66" charset="0"/>
              </a:rPr>
            </a:br>
            <a:r>
              <a:rPr lang="de-DE" dirty="0" smtClean="0">
                <a:solidFill>
                  <a:srgbClr val="800000"/>
                </a:solidFill>
                <a:latin typeface="Matura MT Script Capitals" pitchFamily="66" charset="0"/>
              </a:rPr>
              <a:t>Die Marienkirche, die größte Backsteinkirche Europas, entstand etappenweise in den Jahren 1343-1502. Das Innere beherbergt zahlreiche ausgezeichnete Kunstwerke aus dem Mittelalter und dem Barock, u.a. die Pieta aus Stein von ca. 1410, eine Kopie des Gemäldes „Das Jüngste Gericht“, gemalt von Hans Memling 1472, die in den Jahren 1464-1470 von Hans Düringer geschaffene astronomische Uhr und der in den Jahren 1510-1517 entstandene Hauptaltar. Die Länge des Bauwerkes, samt Stützpfeilern des Turmes, beträgt 105 Meter und die Gewölbehöhe bis zu 29 Meter. Von dem 77,6 hohen massiven Turm mit der Aussichtsbrücke an der Spitze bietet sich ein eindrucksvoller Anblick der Stadt. Um dorthin zu gelangen, muss man fast 400 Stufen steigen.</a:t>
            </a:r>
            <a:r>
              <a:rPr lang="de-DE" dirty="0" smtClean="0"/>
              <a:t/>
            </a:r>
            <a:br>
              <a:rPr lang="de-DE" dirty="0" smtClean="0"/>
            </a:br>
            <a:r>
              <a:rPr lang="de-DE" dirty="0" smtClean="0"/>
              <a:t/>
            </a:r>
            <a:br>
              <a:rPr lang="de-DE" dirty="0" smtClean="0"/>
            </a:br>
            <a:endParaRPr lang="ru-RU" dirty="0"/>
          </a:p>
        </p:txBody>
      </p:sp>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fade">
                                      <p:cBhvr>
                                        <p:cTn id="7" dur="2000"/>
                                        <p:tgtEl>
                                          <p:spTgt spid="4098"/>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0"/>
                                        <p:tgtEl>
                                          <p:spTgt spid="3"/>
                                        </p:tgtEl>
                                      </p:cBhvr>
                                    </p:animEffect>
                                  </p:childTnLst>
                                </p:cTn>
                              </p:par>
                            </p:childTnLst>
                          </p:cTn>
                        </p:par>
                        <p:par>
                          <p:cTn id="12" fill="hold">
                            <p:stCondLst>
                              <p:cond delay="7000"/>
                            </p:stCondLst>
                            <p:childTnLst>
                              <p:par>
                                <p:cTn id="13" presetID="10" presetClass="entr" presetSubtype="0"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2000"/>
                                        <p:tgtEl>
                                          <p:spTgt spid="4"/>
                                        </p:tgtEl>
                                      </p:cBhvr>
                                    </p:animEffect>
                                  </p:childTnLst>
                                </p:cTn>
                              </p:par>
                            </p:childTnLst>
                          </p:cTn>
                        </p:par>
                        <p:par>
                          <p:cTn id="16" fill="hold">
                            <p:stCondLst>
                              <p:cond delay="9000"/>
                            </p:stCondLst>
                            <p:childTnLst>
                              <p:par>
                                <p:cTn id="17" presetID="10" presetClass="entr" presetSubtype="0"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2000"/>
                                        <p:tgtEl>
                                          <p:spTgt spid="7"/>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C:\Documents and Settings\Администратор\Рабочий стол\Гданьск2\album_0502204409_1789.jpg"/>
          <p:cNvPicPr>
            <a:picLocks noChangeAspect="1" noChangeArrowheads="1"/>
          </p:cNvPicPr>
          <p:nvPr/>
        </p:nvPicPr>
        <p:blipFill>
          <a:blip r:embed="rId2"/>
          <a:srcRect/>
          <a:stretch>
            <a:fillRect/>
          </a:stretch>
        </p:blipFill>
        <p:spPr bwMode="auto">
          <a:xfrm>
            <a:off x="0" y="0"/>
            <a:ext cx="9144000" cy="6857999"/>
          </a:xfrm>
          <a:prstGeom prst="rect">
            <a:avLst/>
          </a:prstGeom>
          <a:noFill/>
        </p:spPr>
      </p:pic>
      <p:pic>
        <p:nvPicPr>
          <p:cNvPr id="3" name="Picture 2" descr="C:\Documents and Settings\Администратор\Рабочий стол\Гданьск2\album_0502204409_1789.jpg"/>
          <p:cNvPicPr>
            <a:picLocks noChangeAspect="1" noChangeArrowheads="1"/>
          </p:cNvPicPr>
          <p:nvPr/>
        </p:nvPicPr>
        <p:blipFill>
          <a:blip r:embed="rId2">
            <a:lum bright="70000" contrast="-70000"/>
          </a:blip>
          <a:srcRect/>
          <a:stretch>
            <a:fillRect/>
          </a:stretch>
        </p:blipFill>
        <p:spPr bwMode="auto">
          <a:xfrm>
            <a:off x="0" y="1"/>
            <a:ext cx="9144000" cy="6857999"/>
          </a:xfrm>
          <a:prstGeom prst="rect">
            <a:avLst/>
          </a:prstGeom>
          <a:noFill/>
        </p:spPr>
      </p:pic>
      <p:pic>
        <p:nvPicPr>
          <p:cNvPr id="4" name="Picture 2" descr="C:\Documents and Settings\Администратор\Рабочий стол\Торговец.jpg"/>
          <p:cNvPicPr>
            <a:picLocks noChangeAspect="1" noChangeArrowheads="1"/>
          </p:cNvPicPr>
          <p:nvPr/>
        </p:nvPicPr>
        <p:blipFill>
          <a:blip r:embed="rId3">
            <a:clrChange>
              <a:clrFrom>
                <a:srgbClr val="FFFFFF"/>
              </a:clrFrom>
              <a:clrTo>
                <a:srgbClr val="FFFFFF">
                  <a:alpha val="0"/>
                </a:srgbClr>
              </a:clrTo>
            </a:clrChange>
          </a:blip>
          <a:srcRect l="63462"/>
          <a:stretch>
            <a:fillRect/>
          </a:stretch>
        </p:blipFill>
        <p:spPr bwMode="auto">
          <a:xfrm>
            <a:off x="6429382" y="2209800"/>
            <a:ext cx="2714618" cy="4648200"/>
          </a:xfrm>
          <a:prstGeom prst="rect">
            <a:avLst/>
          </a:prstGeom>
          <a:noFill/>
        </p:spPr>
      </p:pic>
      <p:sp>
        <p:nvSpPr>
          <p:cNvPr id="6" name="Овальная выноска 5"/>
          <p:cNvSpPr/>
          <p:nvPr/>
        </p:nvSpPr>
        <p:spPr>
          <a:xfrm flipH="1">
            <a:off x="642910" y="571480"/>
            <a:ext cx="5857916" cy="4429156"/>
          </a:xfrm>
          <a:prstGeom prst="wedgeEllipseCallout">
            <a:avLst>
              <a:gd name="adj1" fmla="val -65465"/>
              <a:gd name="adj2" fmla="val 22429"/>
            </a:avLst>
          </a:prstGeom>
          <a:solidFill>
            <a:schemeClr val="accent1">
              <a:lumMod val="40000"/>
              <a:lumOff val="60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Прямоугольник 4"/>
          <p:cNvSpPr/>
          <p:nvPr/>
        </p:nvSpPr>
        <p:spPr>
          <a:xfrm>
            <a:off x="1142976" y="1071546"/>
            <a:ext cx="4929206" cy="3416320"/>
          </a:xfrm>
          <a:prstGeom prst="rect">
            <a:avLst/>
          </a:prstGeom>
        </p:spPr>
        <p:txBody>
          <a:bodyPr wrap="square">
            <a:spAutoFit/>
          </a:bodyPr>
          <a:lstStyle/>
          <a:p>
            <a:pPr algn="ctr"/>
            <a:r>
              <a:rPr lang="de-DE" dirty="0" smtClean="0">
                <a:solidFill>
                  <a:srgbClr val="000066"/>
                </a:solidFill>
                <a:latin typeface="Matura MT Script Capitals" pitchFamily="66" charset="0"/>
              </a:rPr>
              <a:t>Das Hohe Tor</a:t>
            </a:r>
            <a:r>
              <a:rPr lang="de-DE" dirty="0" smtClean="0">
                <a:solidFill>
                  <a:srgbClr val="800000"/>
                </a:solidFill>
                <a:latin typeface="Matura MT Script Capitals" pitchFamily="66" charset="0"/>
              </a:rPr>
              <a:t/>
            </a:r>
            <a:br>
              <a:rPr lang="de-DE" dirty="0" smtClean="0">
                <a:solidFill>
                  <a:srgbClr val="800000"/>
                </a:solidFill>
                <a:latin typeface="Matura MT Script Capitals" pitchFamily="66" charset="0"/>
              </a:rPr>
            </a:br>
            <a:r>
              <a:rPr lang="de-DE" dirty="0" smtClean="0">
                <a:solidFill>
                  <a:srgbClr val="800000"/>
                </a:solidFill>
                <a:latin typeface="Matura MT Script Capitals" pitchFamily="66" charset="0"/>
              </a:rPr>
              <a:t>Das Hohe Tor bildet den Ausgangspunkt für den Königsweg, der über die Langgasse und den Langmarkt</a:t>
            </a:r>
            <a:r>
              <a:rPr lang="de-DE" i="1" dirty="0" smtClean="0">
                <a:solidFill>
                  <a:srgbClr val="800000"/>
                </a:solidFill>
                <a:latin typeface="Matura MT Script Capitals" pitchFamily="66" charset="0"/>
              </a:rPr>
              <a:t> </a:t>
            </a:r>
            <a:r>
              <a:rPr lang="de-DE" dirty="0" smtClean="0">
                <a:solidFill>
                  <a:srgbClr val="800000"/>
                </a:solidFill>
                <a:latin typeface="Matura MT Script Capitals" pitchFamily="66" charset="0"/>
              </a:rPr>
              <a:t>zum Grünen Tor führt. Das Hohe Tor wurde von Hans Kramer aus Sachsen erbaut. Es war ein Teil der neuzeitlichen, in den Jahren 1571-1576 längs der westlichen Stadtgrenze errichteten Verteidigungsanlage. Ursprünglich ein Backsteintor, bekam es seine heutige Form 1588 nach dem Umbau, den der Flame Willem van den Blocke durchführte.</a:t>
            </a:r>
            <a:endParaRPr lang="ru-RU" dirty="0">
              <a:solidFill>
                <a:srgbClr val="800000"/>
              </a:solidFill>
            </a:endParaRPr>
          </a:p>
        </p:txBody>
      </p:sp>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fade">
                                      <p:cBhvr>
                                        <p:cTn id="7" dur="2000"/>
                                        <p:tgtEl>
                                          <p:spTgt spid="5122"/>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0"/>
                                        <p:tgtEl>
                                          <p:spTgt spid="3"/>
                                        </p:tgtEl>
                                      </p:cBhvr>
                                    </p:animEffect>
                                  </p:childTnLst>
                                </p:cTn>
                              </p:par>
                            </p:childTnLst>
                          </p:cTn>
                        </p:par>
                        <p:par>
                          <p:cTn id="12" fill="hold">
                            <p:stCondLst>
                              <p:cond delay="7000"/>
                            </p:stCondLst>
                            <p:childTnLst>
                              <p:par>
                                <p:cTn id="13" presetID="10" presetClass="entr" presetSubtype="0"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2000"/>
                                        <p:tgtEl>
                                          <p:spTgt spid="4"/>
                                        </p:tgtEl>
                                      </p:cBhvr>
                                    </p:animEffect>
                                  </p:childTnLst>
                                </p:cTn>
                              </p:par>
                            </p:childTnLst>
                          </p:cTn>
                        </p:par>
                        <p:par>
                          <p:cTn id="16" fill="hold">
                            <p:stCondLst>
                              <p:cond delay="9000"/>
                            </p:stCondLst>
                            <p:childTnLst>
                              <p:par>
                                <p:cTn id="17" presetID="10"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2000"/>
                                        <p:tgtEl>
                                          <p:spTgt spid="6"/>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5" grpId="0"/>
    </p:bld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76</TotalTime>
  <Words>147</Words>
  <Application>Microsoft Office PowerPoint</Application>
  <PresentationFormat>Экран (4:3)</PresentationFormat>
  <Paragraphs>16</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Zver</dc:creator>
  <cp:lastModifiedBy>Zar</cp:lastModifiedBy>
  <cp:revision>21</cp:revision>
  <dcterms:created xsi:type="dcterms:W3CDTF">2011-01-10T14:41:01Z</dcterms:created>
  <dcterms:modified xsi:type="dcterms:W3CDTF">2012-03-11T17:33:17Z</dcterms:modified>
</cp:coreProperties>
</file>