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63" r:id="rId4"/>
    <p:sldId id="264" r:id="rId5"/>
    <p:sldId id="258" r:id="rId6"/>
    <p:sldId id="259" r:id="rId7"/>
    <p:sldId id="260" r:id="rId8"/>
    <p:sldId id="261" r:id="rId9"/>
    <p:sldId id="262" r:id="rId10"/>
    <p:sldId id="272" r:id="rId11"/>
    <p:sldId id="266" r:id="rId12"/>
    <p:sldId id="268" r:id="rId13"/>
    <p:sldId id="271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84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27.05.2012</a:t>
            </a:fld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27.05.2012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27.05.2012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27.05.2012</a:t>
            </a:fld>
            <a:endParaRPr lang="ru-RU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27.05.2012</a:t>
            </a:fld>
            <a:endParaRPr lang="ru-RU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27.05.2012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27.05.2012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27.05.2012</a:t>
            </a:fld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27.05.2012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png"/><Relationship Id="rId2" Type="http://schemas.openxmlformats.org/officeDocument/2006/relationships/image" Target="../media/image5.jpeg"/><Relationship Id="rId16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5" Type="http://schemas.openxmlformats.org/officeDocument/2006/relationships/image" Target="../media/image18.gif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0" y="3867944"/>
            <a:ext cx="4572000" cy="2592288"/>
          </a:xfrm>
        </p:spPr>
        <p:txBody>
          <a:bodyPr>
            <a:normAutofit/>
          </a:bodyPr>
          <a:lstStyle/>
          <a:p>
            <a:r>
              <a:rPr lang="ru-RU" dirty="0" smtClean="0"/>
              <a:t>Ученицы 9.г класса</a:t>
            </a:r>
          </a:p>
          <a:p>
            <a:r>
              <a:rPr lang="ru-RU" dirty="0" smtClean="0"/>
              <a:t>МАОУ лицей №3 </a:t>
            </a:r>
            <a:r>
              <a:rPr lang="ru-RU" dirty="0" err="1" smtClean="0"/>
              <a:t>им.А.С.Пушкина</a:t>
            </a:r>
            <a:endParaRPr lang="ru-RU" dirty="0" smtClean="0"/>
          </a:p>
          <a:p>
            <a:r>
              <a:rPr lang="ru-RU" dirty="0" smtClean="0"/>
              <a:t>Терехиной </a:t>
            </a:r>
            <a:r>
              <a:rPr lang="ru-RU" dirty="0" smtClean="0"/>
              <a:t>Ольги</a:t>
            </a:r>
            <a:endParaRPr lang="en-US" dirty="0"/>
          </a:p>
          <a:p>
            <a:r>
              <a:rPr lang="ru-RU" dirty="0" smtClean="0"/>
              <a:t>Руководитель: учитель географии </a:t>
            </a:r>
          </a:p>
          <a:p>
            <a:r>
              <a:rPr lang="ru-RU" dirty="0" smtClean="0"/>
              <a:t>Белоусова В.В.</a:t>
            </a:r>
            <a:endParaRPr lang="en-US" dirty="0" smtClean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27584" y="40466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Новые независимые государства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7611" y="3068960"/>
            <a:ext cx="4572000" cy="3391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3318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717032"/>
            <a:ext cx="3886200" cy="291465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77072"/>
            <a:ext cx="3428232" cy="2592288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6" y="260648"/>
            <a:ext cx="4476750" cy="33337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404664"/>
            <a:ext cx="3888432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8870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107504" y="332656"/>
            <a:ext cx="9036496" cy="6408712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Географическая близость и общая история развития хозяйства — важные условия сотрудничества России и стран Балтии. Торговля с Рос­сией дает возможность </a:t>
            </a:r>
            <a:r>
              <a:rPr lang="ru-RU" dirty="0" err="1"/>
              <a:t>функционирозать</a:t>
            </a:r>
            <a:r>
              <a:rPr lang="ru-RU" dirty="0"/>
              <a:t> хозяйствам балтийских стран. Из России в Латвию в последние годы поступали почти все потребляемые и реэкспортируемые топливно-энергетические ресурсы, транспортные средства, машины и оборудование; из Латвии в Россию — мебель, молоко и молочные продукты, продукция черной металлургии. В настоящее вре­мя Латвия практически теряет российский рынок для сбыта своих това­ров, что стало одной из причин большого падения производства в Латвии, ее значение для экономики Российской Федерации практически сводит­ся к роли транспортного коридора в торговле с Западом.</a:t>
            </a:r>
          </a:p>
          <a:p>
            <a:r>
              <a:rPr lang="ru-RU" dirty="0"/>
              <a:t>Российско-литовские торговые отношения сохраняют свое значе­ние и в постсоветское время. Россия — до сих пор единственный по­ставщик в Литву нефти и газа. От российских поставок материалов зависит работа литовских предприятий машиностроения.</a:t>
            </a:r>
          </a:p>
          <a:p>
            <a:r>
              <a:rPr lang="ru-RU" dirty="0"/>
              <a:t>Торгово-экономические отношения Российской Федерации с Эс­тонией переживают период спада. Доля России в общем товарооборо­те Эстонии резко сократилась. Но Российская Федерация все же остается главным торговым партнером Эстонии и обязалась экспортиро­вать энергоресурсы, продукцию черной и цветной металлургии, лег­кой промышленности, химикаты. Эстония, в свою очередь, — электро­энергию, лом черных и цветных металлов, машины и оборудование, продукцию обрабатывающей промышленности АПК.</a:t>
            </a:r>
          </a:p>
          <a:p>
            <a:r>
              <a:rPr lang="ru-RU" dirty="0"/>
              <a:t>Государства Содружества участвуют в создании совместных пред­приятий. Так, наибольшее число совместных предприятий в 1996 г. имели Россия и Украина (1293), Россия и Казахстан (462), Россия и Беларусь (405), Россия и Узбекистан (336).</a:t>
            </a:r>
          </a:p>
          <a:p>
            <a:r>
              <a:rPr lang="ru-RU" dirty="0"/>
              <a:t>Процессы интеграции получают новое развитие с образованием Союза России и Беларуси.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352426" y="-243408"/>
            <a:ext cx="7680960" cy="4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08392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Помимо экономических и политических отношений между государствами сложились социальные отношения. Это и религии, и культура, и обычаи и т.д.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789040"/>
            <a:ext cx="4029474" cy="28542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9550" y="2204864"/>
            <a:ext cx="4714376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9665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548680"/>
            <a:ext cx="7670800" cy="57531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352426" y="0"/>
            <a:ext cx="7680960" cy="2286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31445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Спасибо за внимание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4657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В мире существовало </a:t>
            </a:r>
            <a:r>
              <a:rPr lang="ru-RU" dirty="0" err="1" smtClean="0"/>
              <a:t>двуполярное</a:t>
            </a:r>
            <a:r>
              <a:rPr lang="ru-RU" dirty="0" smtClean="0"/>
              <a:t> политическое и экономическое пространство.</a:t>
            </a:r>
          </a:p>
          <a:p>
            <a:r>
              <a:rPr lang="ru-RU" dirty="0" smtClean="0"/>
              <a:t>Во главе одного полюса находилось США, во главе второго СССР.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  1990 года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564904"/>
            <a:ext cx="4711679" cy="31411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1" y="3212976"/>
            <a:ext cx="4756193" cy="317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659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Запад, ставил во главу угла раскрепощение личности. И это создало условия для свободного рынка и предпринимательства. Государство в основном переложило вопрос развития экономики и других отраслей народного хозяйства на плечи личности, а власть избранная этими же свободными личностями (народом) должна была  следить  за соблюдением условий  для свободного рынка.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США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258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В СССР  М. Горбачев, пытаясь спасти  крах империи, продекларировал идею  либеральных ценностей в политике под лозунгом “Перестройки и гласности”.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СССР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2542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107504" y="836712"/>
            <a:ext cx="9036496" cy="5760640"/>
          </a:xfrm>
        </p:spPr>
        <p:txBody>
          <a:bodyPr>
            <a:normAutofit/>
          </a:bodyPr>
          <a:lstStyle/>
          <a:p>
            <a:r>
              <a:rPr lang="ru-RU" sz="2000" dirty="0"/>
              <a:t>В русле обозначенных спасительных процессов против распада страны,   М. Горбачёв инициировал принятие  ВС СССР законы, уравнивающие по статусу автономные республики с союзными  республиками</a:t>
            </a:r>
            <a:r>
              <a:rPr lang="ru-RU" sz="2000" dirty="0" smtClean="0"/>
              <a:t>.</a:t>
            </a:r>
            <a:endParaRPr lang="ru-RU" sz="2000" dirty="0"/>
          </a:p>
          <a:p>
            <a:r>
              <a:rPr lang="ru-RU" sz="2000" dirty="0"/>
              <a:t>Это были </a:t>
            </a:r>
            <a:r>
              <a:rPr lang="ru-RU" sz="2000" dirty="0" smtClean="0"/>
              <a:t>Закон “ Об </a:t>
            </a:r>
            <a:r>
              <a:rPr lang="ru-RU" sz="2000" dirty="0"/>
              <a:t>основах экономических отношений Союза ССР, союзных и автономных Республик”(10.04.1990г.) </a:t>
            </a:r>
            <a:r>
              <a:rPr lang="ru-RU" sz="2000" dirty="0" smtClean="0"/>
              <a:t>и Закон  </a:t>
            </a:r>
            <a:r>
              <a:rPr lang="ru-RU" sz="2000" dirty="0"/>
              <a:t>“О разграничении полномочий между Союзом ССР и субъектами федерации” (26.04.1990). Российская декларация была принята в русле поручений ВС СССР о приведении законодательства республик с принятыми законами в апреле 1990 года. И I съезд народных депутатов РСФСР провозгласил в декларации  “право каждого народа на самоопределение в избранных им национально-государственных и национально-культурных формах” (п.4),  где утвержден приоритет общепризнанных принципов и норм международного права над внутригосударственными нормами права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СССР распался В 1991 году 26 декабря.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6081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 1990 года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85081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0" y="692696"/>
            <a:ext cx="9081516" cy="5494744"/>
          </a:xfrm>
        </p:spPr>
        <p:txBody>
          <a:bodyPr/>
          <a:lstStyle/>
          <a:p>
            <a:r>
              <a:rPr lang="ru-RU" dirty="0" smtClean="0"/>
              <a:t>Россия, Эстония, Латвия, Литва, Украина, Белоруссия, Молдавия, Армения, Грузия, Азербайджан, Казахстан, Узбекистан, Киргизия, Туркмения, Таджикистан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188640"/>
            <a:ext cx="8902003" cy="576064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Расспад</a:t>
            </a:r>
            <a:r>
              <a:rPr lang="ru-RU" dirty="0" smtClean="0"/>
              <a:t> СССР и 15 независимых государств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2420888"/>
            <a:ext cx="1685294" cy="115212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420888"/>
            <a:ext cx="1538034" cy="115212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381752"/>
            <a:ext cx="1577716" cy="118328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1754" y="2381752"/>
            <a:ext cx="1536169" cy="115212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6140" y="2381752"/>
            <a:ext cx="1725376" cy="115115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3733645"/>
            <a:ext cx="1685294" cy="113551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1" y="3733645"/>
            <a:ext cx="1514020" cy="113551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8299" y="3733645"/>
            <a:ext cx="1517321" cy="113799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733645"/>
            <a:ext cx="1517321" cy="113799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64" y="3684482"/>
            <a:ext cx="1533128" cy="114984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629" y="5229200"/>
            <a:ext cx="1584178" cy="100811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9194" y="5236025"/>
            <a:ext cx="1426547" cy="100430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655" y="5213420"/>
            <a:ext cx="1557802" cy="1039671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737" y="5213420"/>
            <a:ext cx="1499704" cy="103967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64" y="5203356"/>
            <a:ext cx="1533128" cy="1033956"/>
          </a:xfrm>
          <a:prstGeom prst="rect">
            <a:avLst/>
          </a:prstGeom>
        </p:spPr>
      </p:pic>
      <p:sp>
        <p:nvSpPr>
          <p:cNvPr id="23" name="Прямоугольник 22"/>
          <p:cNvSpPr/>
          <p:nvPr/>
        </p:nvSpPr>
        <p:spPr>
          <a:xfrm>
            <a:off x="92553" y="1253441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Одна из главных причин распада Советского Союза объясняют также как обострение национальных проблем и парадом суверенитетов.</a:t>
            </a:r>
          </a:p>
        </p:txBody>
      </p:sp>
    </p:spTree>
    <p:extLst>
      <p:ext uri="{BB962C8B-B14F-4D97-AF65-F5344CB8AC3E}">
        <p14:creationId xmlns:p14="http://schemas.microsoft.com/office/powerpoint/2010/main" val="28174854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0" y="692696"/>
            <a:ext cx="9144000" cy="6165304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dirty="0"/>
              <a:t>Обвал СССР в 1991 г., дал новый мощный импульс для развития России. Во-первых, российский народ освободился от крайне обременительного имперского наследия, подорвавшего его силы. Все 1917-1991 гг. - с Ленина и до Горбачева - на российский народ был взвален весь груз ответственности за развитие Советского Союза. Именно за счёт его собственных сил обеспечивалось экономическое благополучие и процветание других народов, входящих в состав СССР</a:t>
            </a:r>
            <a:r>
              <a:rPr lang="ru-RU" dirty="0" smtClean="0"/>
              <a:t>.</a:t>
            </a:r>
          </a:p>
          <a:p>
            <a:r>
              <a:rPr lang="ru-RU" dirty="0"/>
              <a:t> Во-вторых, российский народ освободился от бессмысленной помощи международному рабочему, коммунистическому и национально-освободительному движениям, стоившей огромных финансовых затрат и материальных ресурсов</a:t>
            </a:r>
            <a:r>
              <a:rPr lang="ru-RU" dirty="0" smtClean="0"/>
              <a:t>.</a:t>
            </a:r>
          </a:p>
          <a:p>
            <a:r>
              <a:rPr lang="ru-RU" dirty="0"/>
              <a:t> В-третьих, Россия освободилась от милитаристского вектора развития, постоянно втягивавшего её в военные конфликты, уносящих тысячи жизней наших граждан, формировавшего неподъёмные военные заказы, опустошавшие государственный бюджет. Сегодня Россия может не дать позволить втянуть себя в затратную конфронтацию, разрушительную для нашей экономики новую гонку вооружений, пагубную для внутреннего развития страны</a:t>
            </a:r>
            <a:r>
              <a:rPr lang="ru-RU" dirty="0" smtClean="0"/>
              <a:t>.</a:t>
            </a:r>
          </a:p>
          <a:p>
            <a:r>
              <a:rPr lang="ru-RU" dirty="0"/>
              <a:t> В-четвёртых, Россия сбросила с себя иго догм коммунистических идей и приступила к созданию правового демократического государства, рыночной экономики и гражданского общества. Впервые за всю свою многовековую историю наша страна получила, наконец, возможности раскрепостить производительные силы и приступить к формированию свободного общества, свободных и ответственных людей.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6081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Итоги распада СССР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22101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352426" y="476672"/>
            <a:ext cx="8791574" cy="6192688"/>
          </a:xfrm>
        </p:spPr>
        <p:txBody>
          <a:bodyPr>
            <a:normAutofit/>
          </a:bodyPr>
          <a:lstStyle/>
          <a:p>
            <a:r>
              <a:rPr lang="ru-RU" dirty="0" smtClean="0"/>
              <a:t>Из </a:t>
            </a:r>
            <a:r>
              <a:rPr lang="ru-RU" dirty="0"/>
              <a:t>всех республик бывшего СССР лишь Россия полностью обес­печена минеральными ресурсами. Узбекистан и Туркменистан на 85% способны удовлетворить свои потребности в энергии, Украина, Кыргызстан и Таджикистан — на 50%. Хуже обеспечены энергией собст­венного производства Молдова (1%), Армения (4%), Беларусь (10%).</a:t>
            </a:r>
          </a:p>
          <a:p>
            <a:r>
              <a:rPr lang="ru-RU" dirty="0"/>
              <a:t>Государства, образовавшиеся на территории бывших союзных ре­спублик, являются главными экономическими и политическими парт­нерами России. Перспективы развития Российской Федерации во мно­гом определяются тем, как будут складываться ее отношения именно с этой группой стран, прежде всего с участниками Содружества Незави­симых Государств (СНГ).</a:t>
            </a:r>
          </a:p>
          <a:p>
            <a:r>
              <a:rPr lang="ru-RU" dirty="0"/>
              <a:t>Между Россией и новыми независимыми государствами сложил­ся определенный механизм торгово-экономических отношений. Для бывших союзных республик Россия остается наиболее привлекательным торговым партнером. С одной стороны, это определяется ее зна­чительным экономическим потенциалом и по-прежнему достаточно дешевыми минеральными ресурсами. С другой стороны, для эконо­мики России и бывших республик СССР характерен высокий уровень </a:t>
            </a:r>
            <a:r>
              <a:rPr lang="ru-RU" dirty="0" smtClean="0"/>
              <a:t>интеграции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 flipV="1">
            <a:off x="352426" y="0"/>
            <a:ext cx="7680960" cy="2286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00111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В импорте России также преобладает продукция отраслей тяже­лой промышленности. Вместе с тем заметна доля продукции отраслей потребительского комплекса. В экспорте России в бывшие республики СССР в 1995 г. наблюдалось сокращение поставок нефти, газа, удо­брений, круглого леса.</a:t>
            </a:r>
          </a:p>
          <a:p>
            <a:r>
              <a:rPr lang="ru-RU" dirty="0"/>
              <a:t>Географическая структура товарооборота России с новыми неза­висимыми государствами сложилась следующим образом:</a:t>
            </a:r>
          </a:p>
          <a:p>
            <a:r>
              <a:rPr lang="ru-RU" dirty="0"/>
              <a:t>страны Европейского региона (Украина, Беларусь, Молдова) — 77% товарооборота;</a:t>
            </a:r>
          </a:p>
          <a:p>
            <a:r>
              <a:rPr lang="ru-RU" dirty="0"/>
              <a:t>Казахстан и государства Средней Азии — 13%;</a:t>
            </a:r>
          </a:p>
          <a:p>
            <a:r>
              <a:rPr lang="ru-RU" dirty="0"/>
              <a:t>страны Прибалтийского региона — 9%;</a:t>
            </a:r>
          </a:p>
          <a:p>
            <a:r>
              <a:rPr lang="ru-RU" dirty="0"/>
              <a:t>страны Закавказского региона — 1%.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2106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Перспектива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227</TotalTime>
  <Words>1055</Words>
  <Application>Microsoft Office PowerPoint</Application>
  <PresentationFormat>Экран (4:3)</PresentationFormat>
  <Paragraphs>41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Mylar</vt:lpstr>
      <vt:lpstr>Новые независимые государства</vt:lpstr>
      <vt:lpstr>До  1990 года</vt:lpstr>
      <vt:lpstr>США</vt:lpstr>
      <vt:lpstr>СССР</vt:lpstr>
      <vt:lpstr>С 1990 года</vt:lpstr>
      <vt:lpstr>Расспад СССР и 15 независимых государств</vt:lpstr>
      <vt:lpstr>Итоги распада СССР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Новые независимые государства</dc:title>
  <dc:creator>Пользователь</dc:creator>
  <cp:lastModifiedBy>O</cp:lastModifiedBy>
  <cp:revision>18</cp:revision>
  <dcterms:created xsi:type="dcterms:W3CDTF">2012-04-25T18:24:35Z</dcterms:created>
  <dcterms:modified xsi:type="dcterms:W3CDTF">2012-05-27T11:31:17Z</dcterms:modified>
</cp:coreProperties>
</file>