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5" r:id="rId4"/>
    <p:sldId id="266" r:id="rId5"/>
    <p:sldId id="261" r:id="rId6"/>
    <p:sldId id="271" r:id="rId7"/>
    <p:sldId id="276" r:id="rId8"/>
    <p:sldId id="273" r:id="rId9"/>
    <p:sldId id="267" r:id="rId10"/>
    <p:sldId id="268" r:id="rId11"/>
    <p:sldId id="269" r:id="rId12"/>
    <p:sldId id="259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4"/>
          <p:cNvGrpSpPr/>
          <p:nvPr/>
        </p:nvGrpSpPr>
        <p:grpSpPr>
          <a:xfrm>
            <a:off x="0" y="2928934"/>
            <a:ext cx="9144000" cy="285752"/>
            <a:chOff x="0" y="2928934"/>
            <a:chExt cx="9144000" cy="285752"/>
          </a:xfrm>
        </p:grpSpPr>
        <p:sp>
          <p:nvSpPr>
            <p:cNvPr id="12" name="Rectangle 11"/>
            <p:cNvSpPr/>
            <p:nvPr userDrawn="1"/>
          </p:nvSpPr>
          <p:spPr>
            <a:xfrm flipH="1">
              <a:off x="0" y="2928934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 flipH="1">
              <a:off x="8334000" y="2963384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 flipH="1">
              <a:off x="0" y="2966642"/>
              <a:ext cx="8286776" cy="214314"/>
            </a:xfrm>
            <a:prstGeom prst="rect">
              <a:avLst/>
            </a:prstGeom>
            <a:solidFill>
              <a:schemeClr val="accent5"/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54136"/>
            <a:ext cx="7772400" cy="1470025"/>
          </a:xfrm>
          <a:noFill/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outerShdw blurRad="50800" dist="50800" dir="18900000" algn="tl" rotWithShape="0">
                    <a:schemeClr val="accent5">
                      <a:tint val="20000"/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19007"/>
            <a:ext cx="6400800" cy="175260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8000"/>
            <a:ext cx="1800000" cy="360000"/>
          </a:xfrm>
        </p:spPr>
        <p:txBody>
          <a:bodyPr vert="horz"/>
          <a:lstStyle>
            <a:lvl1pPr algn="l">
              <a:defRPr/>
            </a:lvl1pPr>
          </a:lstStyle>
          <a:p>
            <a:fld id="{A009892A-0574-4753-B3B5-882803074C2D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64000" y="6498000"/>
            <a:ext cx="2880000" cy="360000"/>
          </a:xfrm>
        </p:spPr>
        <p:txBody>
          <a:bodyPr vert="horz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4000" y="2928934"/>
            <a:ext cx="810000" cy="285752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6286520"/>
            <a:ext cx="9144000" cy="285752"/>
            <a:chOff x="0" y="1428736"/>
            <a:chExt cx="9144000" cy="285752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6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43802" y="285728"/>
            <a:ext cx="1500198" cy="6000791"/>
          </a:xfrm>
          <a:noFill/>
        </p:spPr>
        <p:txBody>
          <a:bodyPr vert="eaVert"/>
          <a:lstStyle>
            <a:lvl1pPr>
              <a:defRPr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16200000" scaled="1"/>
                  <a:tileRect/>
                </a:gradFill>
                <a:effectLst>
                  <a:outerShdw blurRad="50800" dist="50800" dir="13500000" algn="tl" rotWithShape="0">
                    <a:schemeClr val="tx2"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2994" y="285730"/>
            <a:ext cx="6657964" cy="6000791"/>
          </a:xfrm>
          <a:noFill/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286520"/>
            <a:ext cx="810000" cy="285752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2928934"/>
            <a:ext cx="9144000" cy="285752"/>
            <a:chOff x="0" y="2928934"/>
            <a:chExt cx="9144000" cy="285752"/>
          </a:xfrm>
        </p:grpSpPr>
        <p:sp>
          <p:nvSpPr>
            <p:cNvPr id="8" name="Rectangle 7"/>
            <p:cNvSpPr/>
            <p:nvPr userDrawn="1"/>
          </p:nvSpPr>
          <p:spPr>
            <a:xfrm flipH="1">
              <a:off x="0" y="2928934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 flipH="1">
              <a:off x="8334000" y="2963384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 flipH="1">
              <a:off x="0" y="2966642"/>
              <a:ext cx="8286776" cy="214314"/>
            </a:xfrm>
            <a:prstGeom prst="rect">
              <a:avLst/>
            </a:prstGeom>
            <a:solidFill>
              <a:schemeClr val="accent5"/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217345"/>
            <a:ext cx="7772400" cy="1362075"/>
          </a:xfrm>
          <a:noFill/>
        </p:spPr>
        <p:txBody>
          <a:bodyPr anchor="t"/>
          <a:lstStyle>
            <a:lvl1pPr algn="ctr">
              <a:defRPr sz="4000" b="1" cap="all"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outerShdw blurRad="50800" dist="50800" dir="18900000" algn="tl" rotWithShape="0">
                    <a:schemeClr val="accent5">
                      <a:tint val="20000"/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426089"/>
            <a:ext cx="6400800" cy="1500187"/>
          </a:xfrm>
          <a:noFill/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8000"/>
            <a:ext cx="1800000" cy="360000"/>
          </a:xfrm>
        </p:spPr>
        <p:txBody>
          <a:bodyPr vert="horz"/>
          <a:lstStyle/>
          <a:p>
            <a:fld id="{A009892A-0574-4753-B3B5-882803074C2D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64000" y="6498000"/>
            <a:ext cx="2880000" cy="360000"/>
          </a:xfrm>
        </p:spPr>
        <p:txBody>
          <a:bodyPr vert="horz"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4000" y="2928934"/>
            <a:ext cx="810000" cy="285752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2994" y="1717110"/>
            <a:ext cx="4038600" cy="483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94" y="1717110"/>
            <a:ext cx="4038600" cy="483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994" y="1717668"/>
            <a:ext cx="4040188" cy="639762"/>
          </a:xfrm>
          <a:solidFill>
            <a:srgbClr val="FF9900">
              <a:alpha val="10196"/>
            </a:srgbClr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2994" y="2357433"/>
            <a:ext cx="4040188" cy="41960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819" y="1717668"/>
            <a:ext cx="4041775" cy="639762"/>
          </a:xfrm>
          <a:solidFill>
            <a:srgbClr val="FF9900">
              <a:alpha val="10196"/>
            </a:srgbClr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820" y="2357430"/>
            <a:ext cx="4041775" cy="4197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9"/>
          <p:cNvGrpSpPr/>
          <p:nvPr/>
        </p:nvGrpSpPr>
        <p:grpSpPr>
          <a:xfrm>
            <a:off x="0" y="1428736"/>
            <a:ext cx="9144000" cy="285752"/>
            <a:chOff x="0" y="1428736"/>
            <a:chExt cx="9144000" cy="285752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6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6286520"/>
            <a:ext cx="9144000" cy="285752"/>
            <a:chOff x="0" y="1428736"/>
            <a:chExt cx="9144000" cy="285752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6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86520"/>
            <a:ext cx="810000" cy="285752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6" y="285728"/>
            <a:ext cx="3286146" cy="1143008"/>
          </a:xfrm>
        </p:spPr>
        <p:txBody>
          <a:bodyPr anchor="t"/>
          <a:lstStyle>
            <a:lvl1pPr algn="l">
              <a:defRPr sz="2000" b="1"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717341"/>
            <a:ext cx="8215338" cy="483860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4810" y="285728"/>
            <a:ext cx="4857752" cy="1144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3" y="1718046"/>
            <a:ext cx="734214" cy="4834842"/>
          </a:xfrm>
          <a:noFill/>
        </p:spPr>
        <p:txBody>
          <a:bodyPr vert="eaVert" anchor="ctr"/>
          <a:lstStyle>
            <a:lvl1pPr algn="ctr">
              <a:defRPr sz="2000" b="1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16200000" scaled="1"/>
                  <a:tileRect/>
                </a:gra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5372" y="1790268"/>
            <a:ext cx="8091100" cy="4710569"/>
          </a:xfrm>
          <a:effectLst>
            <a:glow rad="101600">
              <a:schemeClr val="accent1">
                <a:alpha val="6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994" y="285728"/>
            <a:ext cx="8229600" cy="1144800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2"/>
          <p:cNvGrpSpPr/>
          <p:nvPr/>
        </p:nvGrpSpPr>
        <p:grpSpPr>
          <a:xfrm>
            <a:off x="0" y="1428736"/>
            <a:ext cx="9144000" cy="285752"/>
            <a:chOff x="0" y="1428736"/>
            <a:chExt cx="9144000" cy="285752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5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994" y="1716711"/>
            <a:ext cx="8229600" cy="4838735"/>
          </a:xfrm>
          <a:prstGeom prst="rect">
            <a:avLst/>
          </a:prstGeom>
          <a:noFill/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2272"/>
            <a:ext cx="1800000" cy="285728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9892A-0574-4753-B3B5-882803074C2D}" type="datetimeFigureOut">
              <a:rPr lang="en-US" smtClean="0"/>
              <a:pPr/>
              <a:t>5/27/2012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64000" y="6572272"/>
            <a:ext cx="2880000" cy="285728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1428736"/>
            <a:ext cx="8100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50000"/>
                  </a:schemeClr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2994" y="283053"/>
            <a:ext cx="8229600" cy="1143000"/>
          </a:xfrm>
          <a:prstGeom prst="rect">
            <a:avLst/>
          </a:prstGeom>
          <a:noFill/>
        </p:spPr>
        <p:txBody>
          <a:bodyPr vert="horz" rtlCol="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1"/>
            <a:tileRect/>
          </a:gradFill>
          <a:effectLst>
            <a:outerShdw blurRad="50800" dist="50800" dir="18900000" algn="tl" rotWithShape="0">
              <a:schemeClr val="tx2">
                <a:alpha val="43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3" pitchFamily="18" charset="2"/>
        <a:buChar char="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"/>
        <a:buChar char="Ø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3" pitchFamily="18" charset="2"/>
        <a:buChar char="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"/>
        <a:buChar char="Ø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3" pitchFamily="18" charset="2"/>
        <a:buChar char="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hyperlink" Target="http://ru.wikipedia.org/wiki/%D0%98%D0%B5%D1%80%D0%B0%D1%82%D0%B8%D1%87%D0%B5%D1%81%D0%BA%D0%BE%D0%B5_%D0%BF%D0%B8%D1%81%D1%8C%D0%BC%D0%B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raskopki.narod.ru/" TargetMode="External"/><Relationship Id="rId3" Type="http://schemas.openxmlformats.org/officeDocument/2006/relationships/hyperlink" Target="http://lib.rus.ec/b/167799/read" TargetMode="External"/><Relationship Id="rId7" Type="http://schemas.openxmlformats.org/officeDocument/2006/relationships/hyperlink" Target="http://www.hurghada-life.ru/" TargetMode="External"/><Relationship Id="rId2" Type="http://schemas.openxmlformats.org/officeDocument/2006/relationships/hyperlink" Target="http://www.egyptolog.ru/ieroglify/ieroglify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ta-kemet.ucoz.ru/" TargetMode="External"/><Relationship Id="rId5" Type="http://schemas.openxmlformats.org/officeDocument/2006/relationships/image" Target="../media/image22.jpeg"/><Relationship Id="rId4" Type="http://schemas.openxmlformats.org/officeDocument/2006/relationships/hyperlink" Target="http://www.computer-it-news.ru/" TargetMode="External"/><Relationship Id="rId9" Type="http://schemas.openxmlformats.org/officeDocument/2006/relationships/hyperlink" Target="http://ru.wikipedia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000241"/>
            <a:ext cx="7772400" cy="1357322"/>
          </a:xfrm>
        </p:spPr>
        <p:txBody>
          <a:bodyPr/>
          <a:lstStyle/>
          <a:p>
            <a:r>
              <a:rPr lang="ru-RU" dirty="0" smtClean="0"/>
              <a:t>Письменность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4786322"/>
            <a:ext cx="6115080" cy="175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dirty="0" err="1" smtClean="0"/>
              <a:t>Шайхиева</a:t>
            </a:r>
            <a:r>
              <a:rPr lang="ru-RU" sz="2400" dirty="0" smtClean="0"/>
              <a:t> Надежда Ивановна</a:t>
            </a:r>
            <a:r>
              <a:rPr lang="ru-RU" sz="2400" i="1" dirty="0" smtClean="0"/>
              <a:t>, </a:t>
            </a: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учитель изобразительного </a:t>
            </a:r>
            <a:r>
              <a:rPr lang="ru-RU" sz="2400" dirty="0" smtClean="0"/>
              <a:t>искусства</a:t>
            </a:r>
            <a:endParaRPr lang="ru-RU" sz="2400" dirty="0" smtClean="0"/>
          </a:p>
          <a:p>
            <a:pPr>
              <a:defRPr/>
            </a:pPr>
            <a:r>
              <a:rPr lang="ru-RU" sz="2400" dirty="0" smtClean="0"/>
              <a:t>МОБУ СОШ№3 им.Ю.Гагарина</a:t>
            </a:r>
            <a:br>
              <a:rPr lang="ru-RU" sz="2400" dirty="0" smtClean="0"/>
            </a:br>
            <a:r>
              <a:rPr lang="ru-RU" sz="2400" dirty="0" smtClean="0"/>
              <a:t>г</a:t>
            </a:r>
            <a:r>
              <a:rPr lang="ru-RU" sz="2400" dirty="0" smtClean="0"/>
              <a:t>. Таганрога </a:t>
            </a:r>
            <a:r>
              <a:rPr lang="ru-RU" sz="2400" dirty="0" smtClean="0"/>
              <a:t>Ростовской области</a:t>
            </a:r>
          </a:p>
          <a:p>
            <a:pPr>
              <a:defRPr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3314" name="Picture 2" descr="http://lib.rus.ec/i/99/167799/hlv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357702"/>
            <a:ext cx="2500298" cy="2500298"/>
          </a:xfrm>
          <a:prstGeom prst="rect">
            <a:avLst/>
          </a:prstGeom>
          <a:noFill/>
        </p:spPr>
      </p:pic>
      <p:pic>
        <p:nvPicPr>
          <p:cNvPr id="13316" name="Picture 4" descr="http://ta-kemet.ucoz.ru/kopija_72c35019e8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89"/>
            <a:ext cx="8501122" cy="2125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9" y="214290"/>
            <a:ext cx="864399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Иератика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(«священный») – священное письмо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жреческих книг; развилась из иероглифического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письма. Этим видом письма записывались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жреческие книги, составлялись военные донесения,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счета, деловые книги.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14554"/>
            <a:ext cx="45148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14282" y="485776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Иератическое письмо. Фрагмент папируса, 12 век до н. э.</a:t>
            </a:r>
            <a:endParaRPr lang="ru-RU" dirty="0"/>
          </a:p>
        </p:txBody>
      </p:sp>
      <p:pic>
        <p:nvPicPr>
          <p:cNvPr id="5122" name="Picture 2" descr="Файл:AbbottPapyrus-BritishMuseum-August21-08.jpg"/>
          <p:cNvPicPr>
            <a:picLocks noChangeAspect="1" noChangeArrowheads="1"/>
          </p:cNvPicPr>
          <p:nvPr/>
        </p:nvPicPr>
        <p:blipFill>
          <a:blip r:embed="rId3"/>
          <a:srcRect t="3317" r="66667"/>
          <a:stretch>
            <a:fillRect/>
          </a:stretch>
        </p:blipFill>
        <p:spPr bwMode="auto">
          <a:xfrm>
            <a:off x="5857883" y="2143116"/>
            <a:ext cx="2646759" cy="38576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588009" y="6488668"/>
            <a:ext cx="4555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Папирус </a:t>
            </a:r>
            <a:r>
              <a:rPr lang="ru-RU" dirty="0" err="1" smtClean="0"/>
              <a:t>Абботта</a:t>
            </a:r>
            <a:r>
              <a:rPr lang="ru-RU" dirty="0" smtClean="0"/>
              <a:t>, </a:t>
            </a:r>
            <a:r>
              <a:rPr lang="ru-RU" dirty="0" err="1" smtClean="0"/>
              <a:t>написанный</a:t>
            </a:r>
            <a:r>
              <a:rPr lang="ru-RU" u="sng" dirty="0" err="1" smtClean="0">
                <a:hlinkClick r:id="rId4" tooltip="Иератическое письмо"/>
              </a:rPr>
              <a:t>иератикой</a:t>
            </a:r>
            <a:r>
              <a:rPr lang="ru-RU" dirty="0" smtClean="0"/>
              <a:t>,</a:t>
            </a:r>
            <a:endParaRPr lang="ru-RU" dirty="0"/>
          </a:p>
        </p:txBody>
      </p:sp>
      <p:pic>
        <p:nvPicPr>
          <p:cNvPr id="5124" name="Picture 4" descr="Светлый фрагмент камня с иератической почерком черными чернилами на поверхност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500438"/>
            <a:ext cx="1619250" cy="2705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10201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Демотика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письмо для повседневного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употребления,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 помощи которых записывались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светские литературные тексты.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928802"/>
            <a:ext cx="5987171" cy="1047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857752" y="3214685"/>
            <a:ext cx="371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Имя фараона Птолемея написано справа налево: в картуше - </a:t>
            </a:r>
            <a:r>
              <a:rPr lang="ru-RU" sz="2400" b="1" dirty="0" err="1" smtClean="0"/>
              <a:t>иеролифами</a:t>
            </a:r>
            <a:r>
              <a:rPr lang="ru-RU" sz="2400" b="1" dirty="0" smtClean="0"/>
              <a:t>, а рядом - </a:t>
            </a:r>
            <a:r>
              <a:rPr lang="ru-RU" sz="2400" b="1" dirty="0" err="1" smtClean="0"/>
              <a:t>демотикой</a:t>
            </a:r>
            <a:endParaRPr lang="ru-RU" sz="2400" b="1" dirty="0"/>
          </a:p>
        </p:txBody>
      </p:sp>
      <p:pic>
        <p:nvPicPr>
          <p:cNvPr id="4098" name="Picture 2" descr="http://upload.wikimedia.org/wikipedia/commons/thumb/9/9d/DemoticScriptsRosettaStoneReplica.jpg/220px-DemoticScriptsRosettaStoneReplic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214686"/>
            <a:ext cx="4000528" cy="2727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214950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Египтяне </a:t>
            </a:r>
            <a:r>
              <a:rPr lang="ru-RU" sz="2400" b="1" dirty="0" smtClean="0"/>
              <a:t>были первым </a:t>
            </a:r>
            <a:r>
              <a:rPr lang="ru-RU" sz="2400" b="1" dirty="0" smtClean="0"/>
              <a:t>на земном </a:t>
            </a:r>
            <a:r>
              <a:rPr lang="ru-RU" sz="2400" b="1" dirty="0" smtClean="0"/>
              <a:t>шаре народом, письменные знаки которого передавали звуки.</a:t>
            </a:r>
            <a:endParaRPr lang="ru-RU" sz="2400" b="1" dirty="0"/>
          </a:p>
        </p:txBody>
      </p:sp>
      <p:pic>
        <p:nvPicPr>
          <p:cNvPr id="6" name="Picture 2" descr="egip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785794"/>
            <a:ext cx="5833760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smtClean="0"/>
              <a:t>www.egyptolog.ru/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714356"/>
            <a:ext cx="7000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http://www.egyptolog.ru/ieroglify/ieroglify.htm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000108"/>
            <a:ext cx="3454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http://lib.rus.ec/b/167799/read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285860"/>
            <a:ext cx="3498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http://www.computer-it-news.ru</a:t>
            </a:r>
            <a:endParaRPr lang="ru-RU" dirty="0"/>
          </a:p>
        </p:txBody>
      </p:sp>
      <p:pic>
        <p:nvPicPr>
          <p:cNvPr id="1026" name="Picture 2" descr="http://galina-soleil.narod2.ru/metodicheskaya_kopilka/konspekti_urokov/kultura_i_nauka_drevnego_egipta_5_klass/EG.jpg?rand=26687948320614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29275" y="2143116"/>
            <a:ext cx="3514725" cy="40957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1571612"/>
            <a:ext cx="2545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6"/>
              </a:rPr>
              <a:t>http://ta-kemet.ucoz.ru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857364"/>
            <a:ext cx="3571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http://www.hurghada-life.ru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2143116"/>
            <a:ext cx="27605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8"/>
              </a:rPr>
              <a:t>http://raskopki.narod.ru/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2428868"/>
            <a:ext cx="2624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9"/>
              </a:rPr>
              <a:t>http://ru.wikipedia.org/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7" y="357166"/>
            <a:ext cx="828680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Изучая искусство Древнего Египта, 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ученые – археологи не могли не заинтересоваться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загадочными письменами, покрывающими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стены пирамид, храмов, саркофагов.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000240"/>
            <a:ext cx="6215106" cy="4039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7858180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истоков исторической жизни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Египта, в начале </a:t>
            </a:r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III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тыс. до н.э.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появляются следы удивительно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красивых письменных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знаков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071678"/>
            <a:ext cx="2781778" cy="4068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214554"/>
            <a:ext cx="3357586" cy="3735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Основным письменным материалом является папирус.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857760"/>
            <a:ext cx="2643206" cy="172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 descr="http://upload.wikimedia.org/wikipedia/commons/thumb/3/33/Cyperus_papyrus6.jpg/275px-Cyperus_papyrus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928802"/>
            <a:ext cx="3429024" cy="4576188"/>
          </a:xfrm>
          <a:prstGeom prst="rect">
            <a:avLst/>
          </a:prstGeom>
          <a:noFill/>
        </p:spPr>
      </p:pic>
      <p:pic>
        <p:nvPicPr>
          <p:cNvPr id="9220" name="Picture 4" descr="Два черноволосых египетских крестьянина, одетых в белой льняной одежде и стоящих в поле, собирают растения папируса. Внизу есть мотив зеленой растительности, и вверху — отсечение нижней части другой сцены с крестьянами в поле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857364"/>
            <a:ext cx="2857520" cy="250682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6248" y="4429132"/>
            <a:ext cx="3891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Крестьяне, собирающие папирус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42977" y="2285992"/>
            <a:ext cx="521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-. 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714620"/>
            <a:ext cx="3286148" cy="395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42844" y="1785926"/>
            <a:ext cx="4000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Статуэтка писца </a:t>
            </a:r>
            <a:r>
              <a:rPr lang="ru-RU" b="1" dirty="0" err="1" smtClean="0"/>
              <a:t>Каи</a:t>
            </a:r>
            <a:r>
              <a:rPr lang="ru-RU" b="1" dirty="0" smtClean="0"/>
              <a:t> из </a:t>
            </a:r>
            <a:r>
              <a:rPr lang="ru-RU" b="1" dirty="0" err="1" smtClean="0"/>
              <a:t>Саккара</a:t>
            </a:r>
            <a:r>
              <a:rPr lang="ru-RU" b="1" dirty="0" smtClean="0"/>
              <a:t>. III тысячелетие до н.э. </a:t>
            </a:r>
            <a:r>
              <a:rPr lang="ru-RU" b="1" dirty="0" smtClean="0"/>
              <a:t>Лувр Париж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2857496"/>
            <a:ext cx="3929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Письмо у египтян играло важную роль, но только специально обученные люди — писцы владели им. 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Жан-Франсуа Шампольон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Портрет 1831. Лувр. Париж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2000240"/>
            <a:ext cx="45720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27 </a:t>
            </a:r>
            <a:r>
              <a:rPr lang="ru-RU" sz="2400" b="1" dirty="0" smtClean="0"/>
              <a:t>сентября 1822 года гениальный французский учёный Франсуа Шампольон объявил о своем открытии: </a:t>
            </a:r>
            <a:r>
              <a:rPr lang="ru-RU" sz="2400" b="1" dirty="0" smtClean="0"/>
              <a:t>ему </a:t>
            </a:r>
            <a:r>
              <a:rPr lang="ru-RU" sz="2400" b="1" dirty="0" smtClean="0"/>
              <a:t>удалось найти ключ к иероглифическому письму Древнего Египта. </a:t>
            </a:r>
            <a:r>
              <a:rPr lang="ru-RU" sz="2400" b="1" dirty="0" smtClean="0"/>
              <a:t>Так </a:t>
            </a:r>
            <a:r>
              <a:rPr lang="ru-RU" sz="2400" b="1" dirty="0" smtClean="0"/>
              <a:t>появилась одна из самых интересных наук - египтология.</a:t>
            </a:r>
            <a:endParaRPr lang="ru-RU" sz="2400" b="1" dirty="0"/>
          </a:p>
        </p:txBody>
      </p:sp>
      <p:pic>
        <p:nvPicPr>
          <p:cNvPr id="8194" name="Picture 2" descr="http://hurghada-life.ru/wp-content/uploads/2012/04/49167501_JeanFrancois_Champoll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3715082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Розеттский камень. Текст на камне написан на трех языках, что дало ключ к дешифровке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142984"/>
            <a:ext cx="3917959" cy="375912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07167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dirty="0" smtClean="0"/>
              <a:t> </a:t>
            </a:r>
            <a:r>
              <a:rPr lang="ru-RU" sz="2400" b="1" dirty="0" err="1" smtClean="0"/>
              <a:t>Розеттский</a:t>
            </a:r>
            <a:r>
              <a:rPr lang="ru-RU" sz="2400" b="1" dirty="0" smtClean="0"/>
              <a:t> камень оказался </a:t>
            </a:r>
            <a:r>
              <a:rPr lang="ru-RU" sz="2400" b="1" dirty="0" smtClean="0"/>
              <a:t>одной из наиболее важных находок для египтологов, поскольку он содержал ключ к пониманию иероглифическую письма. 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300" y="1214422"/>
            <a:ext cx="8227902" cy="4448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357166"/>
            <a:ext cx="763762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Три вида письма:</a:t>
            </a:r>
          </a:p>
          <a:p>
            <a:pPr marL="457200" indent="-457200" algn="ctr">
              <a:buAutoNum type="arabicPeriod"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Иероглифика – священное письмо, высеченное на камне; самый древний вид письма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состоял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 700 рисунков и значков.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 l="3543" t="6522" r="6098" b="4348"/>
          <a:stretch>
            <a:fillRect/>
          </a:stretch>
        </p:blipFill>
        <p:spPr bwMode="auto">
          <a:xfrm>
            <a:off x="4929190" y="2285992"/>
            <a:ext cx="3643338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Пример текс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214554"/>
            <a:ext cx="4086384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ok">
  <a:themeElements>
    <a:clrScheme name="Book">
      <a:dk1>
        <a:sysClr val="windowText" lastClr="000000"/>
      </a:dk1>
      <a:lt1>
        <a:sysClr val="window" lastClr="FFFFFF"/>
      </a:lt1>
      <a:dk2>
        <a:srgbClr val="000082"/>
      </a:dk2>
      <a:lt2>
        <a:srgbClr val="F3F3FF"/>
      </a:lt2>
      <a:accent1>
        <a:srgbClr val="828200"/>
      </a:accent1>
      <a:accent2>
        <a:srgbClr val="1B582B"/>
      </a:accent2>
      <a:accent3>
        <a:srgbClr val="009FEC"/>
      </a:accent3>
      <a:accent4>
        <a:srgbClr val="00BDBD"/>
      </a:accent4>
      <a:accent5>
        <a:srgbClr val="7C5BAE"/>
      </a:accent5>
      <a:accent6>
        <a:srgbClr val="0055AA"/>
      </a:accent6>
      <a:hlink>
        <a:srgbClr val="FC9658"/>
      </a:hlink>
      <a:folHlink>
        <a:srgbClr val="E800E8"/>
      </a:folHlink>
    </a:clrScheme>
    <a:fontScheme name="Book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標楷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方正舒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ook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30000"/>
                <a:shade val="100000"/>
                <a:hueMod val="100000"/>
                <a:satMod val="100000"/>
              </a:schemeClr>
            </a:gs>
            <a:gs pos="80000">
              <a:schemeClr val="phClr">
                <a:tint val="7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7200000" scaled="1"/>
        </a:gradFill>
        <a:gradFill rotWithShape="1">
          <a:gsLst>
            <a:gs pos="0">
              <a:schemeClr val="phClr">
                <a:tint val="8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</a:schemeClr>
            </a:gs>
          </a:gsLst>
          <a:lin ang="180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>
              <a:rot lat="0" lon="0" rev="0"/>
            </a:camera>
            <a:lightRig rig="morning" dir="bl"/>
          </a:scene3d>
          <a:sp3d extrusionH="222250" contourW="25400" prstMaterial="matte">
            <a:bevelT w="38100" h="38100" prst="softRound"/>
            <a:bevelB/>
            <a:extrusionClr>
              <a:srgbClr val="FF0000"/>
            </a:extrusionClr>
            <a:contourClr>
              <a:schemeClr val="accent3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soft" dir="bl">
              <a:rot lat="0" lon="0" rev="0"/>
            </a:lightRig>
          </a:scene3d>
          <a:sp3d prstMaterial="plastic">
            <a:bevelT w="38100" h="381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60000"/>
                <a:hueMod val="100000"/>
                <a:satMod val="100000"/>
              </a:schemeClr>
            </a:gs>
            <a:gs pos="80000">
              <a:schemeClr val="phClr">
                <a:tint val="9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80000"/>
                <a:shade val="100000"/>
                <a:hueMod val="100000"/>
                <a:satMod val="100000"/>
              </a:schemeClr>
            </a:gs>
          </a:gsLst>
          <a:lin ang="180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95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Book</Template>
  <TotalTime>295</TotalTime>
  <Words>285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Book</vt:lpstr>
      <vt:lpstr>Письменность</vt:lpstr>
      <vt:lpstr>Слайд 2</vt:lpstr>
      <vt:lpstr>Слайд 3</vt:lpstr>
      <vt:lpstr>Основным письменным материалом является папирус.</vt:lpstr>
      <vt:lpstr>Слайд 5</vt:lpstr>
      <vt:lpstr>Жан-Франсуа Шампольон Портрет 1831. Лувр. Париж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Письменность Древнего Египта.</dc:title>
  <dc:creator>Alexey</dc:creator>
  <cp:lastModifiedBy>Alexey</cp:lastModifiedBy>
  <cp:revision>32</cp:revision>
  <dcterms:created xsi:type="dcterms:W3CDTF">2009-10-04T18:11:41Z</dcterms:created>
  <dcterms:modified xsi:type="dcterms:W3CDTF">2012-05-27T18:47:07Z</dcterms:modified>
</cp:coreProperties>
</file>