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sldIdLst>
    <p:sldId id="256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CC3300"/>
    <a:srgbClr val="9900CC"/>
    <a:srgbClr val="990033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747" autoAdjust="0"/>
  </p:normalViewPr>
  <p:slideViewPr>
    <p:cSldViewPr>
      <p:cViewPr varScale="1">
        <p:scale>
          <a:sx n="50" d="100"/>
          <a:sy n="5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26E86-0B74-4FC8-B779-86C6761EBB9D}" type="datetimeFigureOut">
              <a:rPr lang="de-DE" smtClean="0"/>
              <a:pPr/>
              <a:t>19.12.2011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157F7-E3E6-46C6-BCD5-3B9731632B3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157F7-E3E6-46C6-BCD5-3B9731632B32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195C-886E-4A21-B5F9-DADE128D8AB7}" type="datetimeFigureOut">
              <a:rPr lang="de-DE" smtClean="0"/>
              <a:pPr/>
              <a:t>19.12.2011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637F-B9E2-43A2-AD50-926D27B23DF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345381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0613"/>
            <a:ext cx="5400600" cy="940966"/>
          </a:xfrm>
          <a:ln w="381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7" y="1268760"/>
            <a:ext cx="8460941" cy="4968552"/>
          </a:xfrm>
          <a:gradFill>
            <a:gsLst>
              <a:gs pos="0">
                <a:schemeClr val="dk1">
                  <a:tint val="50000"/>
                  <a:satMod val="300000"/>
                  <a:alpha val="80000"/>
                </a:schemeClr>
              </a:gs>
              <a:gs pos="35000">
                <a:schemeClr val="dk1">
                  <a:tint val="37000"/>
                  <a:satMod val="300000"/>
                  <a:alpha val="98000"/>
                </a:schemeClr>
              </a:gs>
              <a:gs pos="100000">
                <a:schemeClr val="dk1">
                  <a:tint val="15000"/>
                  <a:satMod val="350000"/>
                  <a:alpha val="94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>
              <a:defRPr lang="ru-RU" sz="1800" dirty="0" smtClean="0"/>
            </a:lvl1pPr>
            <a:lvl2pPr>
              <a:defRPr lang="ru-RU" sz="1600" dirty="0" smtClean="0"/>
            </a:lvl2pPr>
            <a:lvl3pPr>
              <a:defRPr lang="ru-RU" sz="1600" dirty="0" smtClean="0"/>
            </a:lvl3pPr>
            <a:lvl4pPr>
              <a:defRPr lang="ru-RU" sz="1600" dirty="0" smtClean="0"/>
            </a:lvl4pPr>
            <a:lvl5pPr>
              <a:defRPr lang="ru-RU" sz="1600" dirty="0"/>
            </a:lvl5pPr>
          </a:lstStyle>
          <a:p>
            <a:pPr marL="0" lvl="0" indent="0" algn="ctr">
              <a:buNone/>
            </a:pPr>
            <a:r>
              <a:rPr lang="de-DE" smtClean="0"/>
              <a:t>Textmasterformate durch Klicken bearbeiten</a:t>
            </a:r>
          </a:p>
          <a:p>
            <a:pPr marL="0" lvl="1" indent="0" algn="ctr">
              <a:buNone/>
            </a:pPr>
            <a:r>
              <a:rPr lang="de-DE" smtClean="0"/>
              <a:t>Zweite Ebene</a:t>
            </a:r>
          </a:p>
          <a:p>
            <a:pPr marL="0" lvl="2" indent="0" algn="ctr">
              <a:buNone/>
            </a:pPr>
            <a:r>
              <a:rPr lang="de-DE" smtClean="0"/>
              <a:t>Dritte Ebene</a:t>
            </a:r>
          </a:p>
          <a:p>
            <a:pPr marL="0" lvl="3" indent="0" algn="ctr">
              <a:buNone/>
            </a:pPr>
            <a:r>
              <a:rPr lang="de-DE" smtClean="0"/>
              <a:t>Vierte Ebene</a:t>
            </a:r>
          </a:p>
          <a:p>
            <a:pPr marL="0" lvl="4" indent="0" algn="ctr">
              <a:buNone/>
            </a:pPr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Прямоугольник с двумя скругленными соседними углами 6">
            <a:hlinkClick r:id="" action="ppaction://hlinkshowjump?jump=endshow"/>
          </p:cNvPr>
          <p:cNvSpPr/>
          <p:nvPr userDrawn="1"/>
        </p:nvSpPr>
        <p:spPr>
          <a:xfrm>
            <a:off x="8604448" y="-13950"/>
            <a:ext cx="360040" cy="34660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C00000"/>
          </a:solidFill>
          <a:ln w="60325">
            <a:noFill/>
          </a:ln>
          <a:scene3d>
            <a:camera prst="orthographicFront"/>
            <a:lightRig rig="threePt" dir="t"/>
          </a:scene3d>
          <a:sp3d>
            <a:bevelT w="1143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tabLst/>
            </a:pPr>
            <a:endParaRPr lang="ru-RU" sz="2000" b="1" dirty="0"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8" name="Прямоугольник с двумя скругленными соседними углами 7">
            <a:hlinkClick r:id="" action="ppaction://hlinkshowjump?jump=nextslide"/>
          </p:cNvPr>
          <p:cNvSpPr/>
          <p:nvPr userDrawn="1"/>
        </p:nvSpPr>
        <p:spPr>
          <a:xfrm>
            <a:off x="8197110" y="-13950"/>
            <a:ext cx="360040" cy="34660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336600"/>
          </a:solidFill>
          <a:ln w="60325">
            <a:noFill/>
          </a:ln>
          <a:scene3d>
            <a:camera prst="orthographicFront"/>
            <a:lightRig rig="threePt" dir="t"/>
          </a:scene3d>
          <a:sp3d>
            <a:bevelT w="1143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tabLst/>
            </a:pPr>
            <a:endParaRPr lang="ru-RU" sz="2000" b="1" dirty="0"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9" name="Прямоугольник с двумя скругленными соседними углами 8">
            <a:hlinkClick r:id="" action="ppaction://hlinkshowjump?jump=previousslide"/>
          </p:cNvPr>
          <p:cNvSpPr/>
          <p:nvPr userDrawn="1"/>
        </p:nvSpPr>
        <p:spPr>
          <a:xfrm>
            <a:off x="7817332" y="-13950"/>
            <a:ext cx="360040" cy="34660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CC3300"/>
          </a:solidFill>
          <a:ln w="60325">
            <a:noFill/>
          </a:ln>
          <a:scene3d>
            <a:camera prst="orthographicFront"/>
            <a:lightRig rig="threePt" dir="t"/>
          </a:scene3d>
          <a:sp3d>
            <a:bevelT w="1143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tabLst/>
            </a:pPr>
            <a:endParaRPr lang="ru-RU" sz="2000" b="1" dirty="0"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10" name="Прямоугольник с двумя скругленными соседними углами 9"/>
          <p:cNvSpPr/>
          <p:nvPr userDrawn="1"/>
        </p:nvSpPr>
        <p:spPr>
          <a:xfrm>
            <a:off x="7236296" y="-13950"/>
            <a:ext cx="360040" cy="34660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9900CC"/>
          </a:solidFill>
          <a:ln w="60325">
            <a:noFill/>
          </a:ln>
          <a:scene3d>
            <a:camera prst="orthographicFront"/>
            <a:lightRig rig="threePt" dir="t"/>
          </a:scene3d>
          <a:sp3d>
            <a:bevelT w="1143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tabLst/>
            </a:pPr>
            <a:endParaRPr lang="ru-RU" sz="2000" b="1" dirty="0">
              <a:effectLst>
                <a:innerShdw blurRad="114300">
                  <a:prstClr val="black"/>
                </a:innerShdw>
              </a:effectLst>
            </a:endParaRP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5869136" y="348431"/>
            <a:ext cx="3096344" cy="77675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none"/>
        </p:style>
        <p:txBody>
          <a:bodyPr vert="horz" lIns="91440" tIns="45720" rIns="91440" bIns="45720" rtlCol="0" anchor="ctr" anchorCtr="1">
            <a:normAutofit/>
          </a:bodyPr>
          <a:lstStyle/>
          <a:p>
            <a:pPr marL="0" lvl="0" indent="0" algn="ctr">
              <a:spcBef>
                <a:spcPct val="2000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chemeClr val="tx1"/>
                </a:solidFill>
                <a:hlinkClick r:id="rId2" action="ppaction://hlinksldjump"/>
              </a:rPr>
              <a:t>Создание</a:t>
            </a:r>
            <a:r>
              <a:rPr lang="ru-RU" sz="2000" dirty="0" smtClean="0">
                <a:solidFill>
                  <a:schemeClr val="tx1"/>
                </a:solidFill>
              </a:rPr>
              <a:t>     </a:t>
            </a:r>
            <a:r>
              <a:rPr lang="ru-RU" sz="2000" dirty="0" smtClean="0">
                <a:solidFill>
                  <a:schemeClr val="tx1"/>
                </a:solidFill>
                <a:hlinkClick r:id="" action="ppaction://noaction"/>
              </a:rPr>
              <a:t>Оформление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0" lvl="0" indent="0" algn="ctr">
              <a:spcBef>
                <a:spcPct val="2000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chemeClr val="tx1"/>
                </a:solidFill>
                <a:hlinkClick r:id="" action="ppaction://noaction"/>
              </a:rPr>
              <a:t>Публикация</a:t>
            </a:r>
            <a:r>
              <a:rPr lang="ru-RU" sz="2000" dirty="0" smtClean="0">
                <a:solidFill>
                  <a:schemeClr val="tx1"/>
                </a:solidFill>
              </a:rPr>
              <a:t>     </a:t>
            </a:r>
            <a:r>
              <a:rPr lang="ru-RU" sz="2000" dirty="0" smtClean="0">
                <a:solidFill>
                  <a:schemeClr val="tx1"/>
                </a:solidFill>
                <a:hlinkClick r:id="" action="ppaction://noaction"/>
              </a:rPr>
              <a:t>Советы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648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50000">
              <a:schemeClr val="bg1">
                <a:lumMod val="85000"/>
              </a:schemeClr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48083" y="-78059"/>
            <a:ext cx="9285350" cy="6974034"/>
            <a:chOff x="-48083" y="-78059"/>
            <a:chExt cx="9285350" cy="6974034"/>
          </a:xfrm>
        </p:grpSpPr>
        <p:sp>
          <p:nvSpPr>
            <p:cNvPr id="8" name="Полилиния 7"/>
            <p:cNvSpPr/>
            <p:nvPr userDrawn="1"/>
          </p:nvSpPr>
          <p:spPr>
            <a:xfrm flipH="1">
              <a:off x="5537001" y="2924944"/>
              <a:ext cx="3700266" cy="3933056"/>
            </a:xfrm>
            <a:custGeom>
              <a:avLst/>
              <a:gdLst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77453" h="6969513">
                  <a:moveTo>
                    <a:pt x="22302" y="66908"/>
                  </a:moveTo>
                  <a:cubicBezTo>
                    <a:pt x="5750311" y="583581"/>
                    <a:pt x="6125736" y="4668645"/>
                    <a:pt x="9177453" y="6969513"/>
                  </a:cubicBezTo>
                  <a:cubicBezTo>
                    <a:pt x="5705707" y="6174060"/>
                    <a:pt x="4096214" y="494372"/>
                    <a:pt x="0" y="267630"/>
                  </a:cubicBezTo>
                  <a:lnTo>
                    <a:pt x="22302" y="0"/>
                  </a:lnTo>
                  <a:lnTo>
                    <a:pt x="22302" y="669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noFill/>
            </a:ln>
            <a:effectLst>
              <a:outerShdw blurRad="1905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олилиния 8"/>
            <p:cNvSpPr/>
            <p:nvPr userDrawn="1"/>
          </p:nvSpPr>
          <p:spPr>
            <a:xfrm>
              <a:off x="-48083" y="2916177"/>
              <a:ext cx="3700266" cy="3933056"/>
            </a:xfrm>
            <a:custGeom>
              <a:avLst/>
              <a:gdLst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77453" h="6969513">
                  <a:moveTo>
                    <a:pt x="22302" y="66908"/>
                  </a:moveTo>
                  <a:cubicBezTo>
                    <a:pt x="5750311" y="583581"/>
                    <a:pt x="6125736" y="4668645"/>
                    <a:pt x="9177453" y="6969513"/>
                  </a:cubicBezTo>
                  <a:cubicBezTo>
                    <a:pt x="5705707" y="6174060"/>
                    <a:pt x="4096214" y="494372"/>
                    <a:pt x="0" y="267630"/>
                  </a:cubicBezTo>
                  <a:lnTo>
                    <a:pt x="22302" y="0"/>
                  </a:lnTo>
                  <a:lnTo>
                    <a:pt x="22302" y="669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noFill/>
            </a:ln>
            <a:effectLst>
              <a:outerShdw blurRad="1905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 userDrawn="1"/>
          </p:nvSpPr>
          <p:spPr>
            <a:xfrm flipH="1">
              <a:off x="3829620" y="1844825"/>
              <a:ext cx="5314380" cy="5013176"/>
            </a:xfrm>
            <a:custGeom>
              <a:avLst/>
              <a:gdLst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77453" h="6969513">
                  <a:moveTo>
                    <a:pt x="22302" y="66908"/>
                  </a:moveTo>
                  <a:cubicBezTo>
                    <a:pt x="5750311" y="583581"/>
                    <a:pt x="6125736" y="4668645"/>
                    <a:pt x="9177453" y="6969513"/>
                  </a:cubicBezTo>
                  <a:cubicBezTo>
                    <a:pt x="5705707" y="6174060"/>
                    <a:pt x="4096214" y="494372"/>
                    <a:pt x="0" y="267630"/>
                  </a:cubicBezTo>
                  <a:lnTo>
                    <a:pt x="22302" y="0"/>
                  </a:lnTo>
                  <a:lnTo>
                    <a:pt x="22302" y="669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noFill/>
            </a:ln>
            <a:effectLst>
              <a:outerShdw blurRad="1905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 userDrawn="1"/>
          </p:nvSpPr>
          <p:spPr>
            <a:xfrm>
              <a:off x="-31681" y="1882799"/>
              <a:ext cx="5314380" cy="5013176"/>
            </a:xfrm>
            <a:custGeom>
              <a:avLst/>
              <a:gdLst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77453" h="6969513">
                  <a:moveTo>
                    <a:pt x="22302" y="66908"/>
                  </a:moveTo>
                  <a:cubicBezTo>
                    <a:pt x="5750311" y="583581"/>
                    <a:pt x="6125736" y="4668645"/>
                    <a:pt x="9177453" y="6969513"/>
                  </a:cubicBezTo>
                  <a:cubicBezTo>
                    <a:pt x="5705707" y="6174060"/>
                    <a:pt x="4096214" y="494372"/>
                    <a:pt x="0" y="267630"/>
                  </a:cubicBezTo>
                  <a:lnTo>
                    <a:pt x="22302" y="0"/>
                  </a:lnTo>
                  <a:lnTo>
                    <a:pt x="22302" y="669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noFill/>
            </a:ln>
            <a:effectLst>
              <a:outerShdw blurRad="1905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 userDrawn="1"/>
          </p:nvSpPr>
          <p:spPr>
            <a:xfrm flipH="1">
              <a:off x="1907703" y="908719"/>
              <a:ext cx="7258596" cy="5949281"/>
            </a:xfrm>
            <a:custGeom>
              <a:avLst/>
              <a:gdLst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77453" h="6969513">
                  <a:moveTo>
                    <a:pt x="22302" y="66908"/>
                  </a:moveTo>
                  <a:cubicBezTo>
                    <a:pt x="5750311" y="583581"/>
                    <a:pt x="6125736" y="4668645"/>
                    <a:pt x="9177453" y="6969513"/>
                  </a:cubicBezTo>
                  <a:cubicBezTo>
                    <a:pt x="5705707" y="6174060"/>
                    <a:pt x="4096214" y="494372"/>
                    <a:pt x="0" y="267630"/>
                  </a:cubicBezTo>
                  <a:lnTo>
                    <a:pt x="22302" y="0"/>
                  </a:lnTo>
                  <a:lnTo>
                    <a:pt x="22302" y="669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noFill/>
            </a:ln>
            <a:effectLst>
              <a:outerShdw blurRad="1905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 userDrawn="1"/>
          </p:nvSpPr>
          <p:spPr>
            <a:xfrm>
              <a:off x="-22300" y="908720"/>
              <a:ext cx="7258596" cy="5949281"/>
            </a:xfrm>
            <a:custGeom>
              <a:avLst/>
              <a:gdLst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77453" h="6969513">
                  <a:moveTo>
                    <a:pt x="22302" y="66908"/>
                  </a:moveTo>
                  <a:cubicBezTo>
                    <a:pt x="5750311" y="583581"/>
                    <a:pt x="6125736" y="4668645"/>
                    <a:pt x="9177453" y="6969513"/>
                  </a:cubicBezTo>
                  <a:cubicBezTo>
                    <a:pt x="5705707" y="6174060"/>
                    <a:pt x="4096214" y="494372"/>
                    <a:pt x="0" y="267630"/>
                  </a:cubicBezTo>
                  <a:lnTo>
                    <a:pt x="22302" y="0"/>
                  </a:lnTo>
                  <a:lnTo>
                    <a:pt x="22302" y="669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noFill/>
            </a:ln>
            <a:effectLst>
              <a:outerShdw blurRad="1905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 userDrawn="1"/>
          </p:nvSpPr>
          <p:spPr>
            <a:xfrm flipH="1">
              <a:off x="-11398" y="-73538"/>
              <a:ext cx="9177453" cy="6969513"/>
            </a:xfrm>
            <a:custGeom>
              <a:avLst/>
              <a:gdLst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77453" h="6969513">
                  <a:moveTo>
                    <a:pt x="22302" y="66908"/>
                  </a:moveTo>
                  <a:cubicBezTo>
                    <a:pt x="5750311" y="583581"/>
                    <a:pt x="6125736" y="4668645"/>
                    <a:pt x="9177453" y="6969513"/>
                  </a:cubicBezTo>
                  <a:cubicBezTo>
                    <a:pt x="5705707" y="6174060"/>
                    <a:pt x="4096214" y="494372"/>
                    <a:pt x="0" y="267630"/>
                  </a:cubicBezTo>
                  <a:lnTo>
                    <a:pt x="22302" y="0"/>
                  </a:lnTo>
                  <a:lnTo>
                    <a:pt x="22302" y="669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noFill/>
            </a:ln>
            <a:effectLst>
              <a:outerShdw blurRad="1905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олилиния 14"/>
            <p:cNvSpPr/>
            <p:nvPr userDrawn="1"/>
          </p:nvSpPr>
          <p:spPr>
            <a:xfrm>
              <a:off x="-11151" y="-78059"/>
              <a:ext cx="9177453" cy="6969513"/>
            </a:xfrm>
            <a:custGeom>
              <a:avLst/>
              <a:gdLst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  <a:gd name="connsiteX0" fmla="*/ 22302 w 9177453"/>
                <a:gd name="connsiteY0" fmla="*/ 66908 h 6969513"/>
                <a:gd name="connsiteX1" fmla="*/ 9177453 w 9177453"/>
                <a:gd name="connsiteY1" fmla="*/ 6969513 h 6969513"/>
                <a:gd name="connsiteX2" fmla="*/ 0 w 9177453"/>
                <a:gd name="connsiteY2" fmla="*/ 267630 h 6969513"/>
                <a:gd name="connsiteX3" fmla="*/ 22302 w 9177453"/>
                <a:gd name="connsiteY3" fmla="*/ 0 h 6969513"/>
                <a:gd name="connsiteX4" fmla="*/ 22302 w 9177453"/>
                <a:gd name="connsiteY4" fmla="*/ 66908 h 6969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77453" h="6969513">
                  <a:moveTo>
                    <a:pt x="22302" y="66908"/>
                  </a:moveTo>
                  <a:cubicBezTo>
                    <a:pt x="5750311" y="583581"/>
                    <a:pt x="6125736" y="4668645"/>
                    <a:pt x="9177453" y="6969513"/>
                  </a:cubicBezTo>
                  <a:cubicBezTo>
                    <a:pt x="5705707" y="6174060"/>
                    <a:pt x="4096214" y="494372"/>
                    <a:pt x="0" y="267630"/>
                  </a:cubicBezTo>
                  <a:lnTo>
                    <a:pt x="22302" y="0"/>
                  </a:lnTo>
                  <a:lnTo>
                    <a:pt x="22302" y="66908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8000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</a:gradFill>
            <a:ln>
              <a:noFill/>
            </a:ln>
            <a:effectLst>
              <a:outerShdw blurRad="1905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Образец текста</a:t>
            </a:r>
          </a:p>
          <a:p>
            <a:pPr lvl="1"/>
            <a:r>
              <a:rPr lang="de-DE" smtClean="0"/>
              <a:t>Второй уровень</a:t>
            </a:r>
          </a:p>
          <a:p>
            <a:pPr lvl="2"/>
            <a:r>
              <a:rPr lang="de-DE" smtClean="0"/>
              <a:t>Третий уровень</a:t>
            </a:r>
          </a:p>
          <a:p>
            <a:pPr lvl="3"/>
            <a:r>
              <a:rPr lang="de-DE" smtClean="0"/>
              <a:t>Четвертый уровень</a:t>
            </a:r>
          </a:p>
          <a:p>
            <a:pPr lvl="4"/>
            <a:r>
              <a:rPr lang="de-DE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D195C-886E-4A21-B5F9-DADE128D8AB7}" type="datetimeFigureOut">
              <a:rPr lang="de-DE" smtClean="0"/>
              <a:pPr/>
              <a:t>19.12.2011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E637F-B9E2-43A2-AD50-926D27B23DF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16461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785926"/>
            <a:ext cx="8215370" cy="1184273"/>
          </a:xfrm>
          <a:effectLst>
            <a:outerShdw blurRad="50800" dist="25400" dir="5400000" algn="t" rotWithShape="0">
              <a:schemeClr val="bg1">
                <a:alpha val="55000"/>
              </a:schemeClr>
            </a:outerShdw>
          </a:effectLst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Типы кристалических</a:t>
            </a:r>
            <a:b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решеток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500702"/>
            <a:ext cx="4357718" cy="1000132"/>
          </a:xfrm>
        </p:spPr>
        <p:txBody>
          <a:bodyPr>
            <a:normAutofit fontScale="925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pc="150" dirty="0" smtClean="0">
                <a:ln w="11430"/>
                <a:solidFill>
                  <a:srgbClr val="F8F8F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Автор: Кондик В.В</a:t>
            </a:r>
          </a:p>
          <a:p>
            <a:r>
              <a:rPr lang="ru-RU" spc="150" dirty="0" smtClean="0">
                <a:ln w="11430"/>
                <a:solidFill>
                  <a:srgbClr val="F8F8F8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11 класс</a:t>
            </a:r>
            <a:endParaRPr lang="ru-RU" spc="150" dirty="0">
              <a:ln w="11430"/>
              <a:solidFill>
                <a:srgbClr val="F8F8F8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2141304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6015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57214"/>
            <a:ext cx="9144000" cy="721521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214283" y="-214338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Примеры веществ и свойства</a:t>
            </a:r>
            <a:endParaRPr lang="de-DE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28596" y="2000240"/>
            <a:ext cx="20717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Алмаз, кварц.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Свойства: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Те </a:t>
            </a:r>
            <a:r>
              <a:rPr lang="ru-RU" dirty="0" smtClean="0">
                <a:solidFill>
                  <a:schemeClr val="bg1"/>
                </a:solidFill>
              </a:rPr>
              <a:t>же, что и для ионной решетки, но часто в превосходной степени – очень твердые, очень прочные и т.д.</a:t>
            </a:r>
            <a:endParaRPr 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img67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800"/>
            <a:ext cx="5080000" cy="655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hteck 4"/>
          <p:cNvSpPr/>
          <p:nvPr/>
        </p:nvSpPr>
        <p:spPr>
          <a:xfrm>
            <a:off x="357158" y="0"/>
            <a:ext cx="85011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Металлическая кристалическая решетка</a:t>
            </a:r>
            <a:endParaRPr lang="de-DE" sz="54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357818" y="2071678"/>
            <a:ext cx="321471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Этим типом кристаллической решетки обладают металлы с металлической химической связью. </a:t>
            </a:r>
            <a:endParaRPr lang="de-DE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Image64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357297"/>
            <a:ext cx="4929222" cy="4576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hteck 4"/>
          <p:cNvSpPr/>
          <p:nvPr/>
        </p:nvSpPr>
        <p:spPr>
          <a:xfrm>
            <a:off x="285721" y="285728"/>
            <a:ext cx="50720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Аналогия</a:t>
            </a:r>
            <a:endParaRPr lang="de-DE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643570" y="642918"/>
            <a:ext cx="3143272" cy="480131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Для иллюстрации строения металлов в твердом состоянии найдена особенно экстравагантная аналогия. Группа мужчин </a:t>
            </a:r>
            <a:r>
              <a:rPr lang="ru-RU" dirty="0" smtClean="0">
                <a:solidFill>
                  <a:schemeClr val="bg1"/>
                </a:solidFill>
              </a:rPr>
              <a:t>изображает </a:t>
            </a:r>
            <a:r>
              <a:rPr lang="ru-RU" dirty="0" smtClean="0">
                <a:solidFill>
                  <a:schemeClr val="bg1"/>
                </a:solidFill>
              </a:rPr>
              <a:t>катионы металлов (узлы металлической кристаллической решетки). Все пространство между ними заполнено летающими пчелами (это, понятно, свободные электроны). Рисунок убедительно иллюстрирует силы, удерживающие одноименно заряженные катионы в узлах решетки</a:t>
            </a:r>
            <a:endParaRPr 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etals_2_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Примеры веществ и свойства</a:t>
            </a:r>
            <a:endParaRPr lang="de-DE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857224" y="1500174"/>
            <a:ext cx="25003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Металлы и сплавы.</a:t>
            </a:r>
          </a:p>
          <a:p>
            <a:r>
              <a:rPr lang="ru-RU" sz="2000" b="1" dirty="0" smtClean="0"/>
              <a:t>Свойства:</a:t>
            </a:r>
          </a:p>
          <a:p>
            <a:r>
              <a:rPr lang="ru-RU" sz="2000" b="1" dirty="0" smtClean="0"/>
              <a:t>Ковкие</a:t>
            </a:r>
            <a:r>
              <a:rPr lang="ru-RU" sz="2000" b="1" dirty="0" smtClean="0"/>
              <a:t>, пластичные, тягучие, электро- и теплопроводные, имеют металлический блеск</a:t>
            </a:r>
            <a:endParaRPr lang="de-DE" sz="2000" b="1" dirty="0"/>
          </a:p>
        </p:txBody>
      </p:sp>
    </p:spTree>
  </p:cSld>
  <p:clrMapOvr>
    <a:masterClrMapping/>
  </p:clrMapOvr>
  <p:transition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IMG_9642_en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42910" y="4857760"/>
            <a:ext cx="7643866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веществ с молекулярным строением в узлах кристаллической решетки находятся молекулы с прочными ковалентными связями между атомами. В то же время отдельные молекулы взаимосвязаны гораздо слабее, что делает молекулярный кристалл довольно непрочным</a:t>
            </a:r>
            <a:r>
              <a:rPr lang="ru-RU" dirty="0" smtClean="0"/>
              <a:t>.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0" y="285728"/>
            <a:ext cx="8929718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Молекулярная решетка</a:t>
            </a:r>
            <a:endParaRPr lang="de-DE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Image63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357298"/>
            <a:ext cx="5477219" cy="3686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feld 4"/>
          <p:cNvSpPr txBox="1"/>
          <p:nvPr/>
        </p:nvSpPr>
        <p:spPr>
          <a:xfrm>
            <a:off x="6143636" y="428604"/>
            <a:ext cx="2714644" cy="480131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Можно уподобить эту структуру группе семейных </a:t>
            </a:r>
            <a:r>
              <a:rPr lang="ru-RU" dirty="0" smtClean="0"/>
              <a:t>пар. </a:t>
            </a:r>
            <a:r>
              <a:rPr lang="ru-RU" dirty="0" smtClean="0"/>
              <a:t>В каждой паре супругов связывают прочные узы брака (подобно прочной связи атомов внутри молекулы), а вот отношения между парами носят поверхностный характер: они могут дружить семьями, испытывать дружеские чувства, но довольно свободно могут обойтись и друг без друга. 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571472" y="0"/>
            <a:ext cx="5143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Аналогия</a:t>
            </a:r>
            <a:endParaRPr lang="de-DE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esson_0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57166"/>
            <a:ext cx="4048140" cy="607221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85721" y="285728"/>
            <a:ext cx="47863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Примеры веществ</a:t>
            </a:r>
          </a:p>
        </p:txBody>
      </p:sp>
      <p:pic>
        <p:nvPicPr>
          <p:cNvPr id="8" name="Grafik 7" descr="suhoy-led_35689550_1_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5908" y="2928934"/>
            <a:ext cx="4738092" cy="354172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500562" y="578645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Сухой лед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572000" y="285729"/>
            <a:ext cx="4357718" cy="255454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</a:rPr>
              <a:t>Твердые при особых условиях вещества, которые при обычных условиях – газы или жидкости; органические вещества, </a:t>
            </a:r>
            <a:r>
              <a:rPr lang="ru-RU" sz="2000" i="1" dirty="0" smtClean="0">
                <a:solidFill>
                  <a:schemeClr val="bg1"/>
                </a:solidFill>
              </a:rPr>
              <a:t>йод, твердые галогенноводороды.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Свойства: непрочные, летучие, легкоплавкие , способны к возгонке, имеют малую твердость.</a:t>
            </a:r>
            <a:endParaRPr lang="de-DE" sz="20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IMG_96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3553"/>
            <a:ext cx="5545209" cy="5004447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Ионная кристалическая решетка</a:t>
            </a:r>
            <a:endParaRPr lang="de-DE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857884" y="2143116"/>
            <a:ext cx="2643206" cy="415498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336600"/>
                </a:solidFill>
              </a:rPr>
              <a:t>Характеристика</a:t>
            </a:r>
          </a:p>
          <a:p>
            <a:r>
              <a:rPr lang="ru-RU" sz="2400" dirty="0" smtClean="0">
                <a:solidFill>
                  <a:srgbClr val="336600"/>
                </a:solidFill>
              </a:rPr>
              <a:t>У веществ с ионной решеткой в узлах расположены разноименно заряженные ионы, удерживаемые силами электростатич. притяжения. </a:t>
            </a:r>
            <a:endParaRPr lang="ru-RU" sz="2400" dirty="0">
              <a:solidFill>
                <a:srgbClr val="3366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714348" y="0"/>
            <a:ext cx="76443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Аналогия</a:t>
            </a:r>
          </a:p>
        </p:txBody>
      </p:sp>
      <p:pic>
        <p:nvPicPr>
          <p:cNvPr id="5" name="Grafik 4" descr="Image64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4880344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feld 5"/>
          <p:cNvSpPr txBox="1"/>
          <p:nvPr/>
        </p:nvSpPr>
        <p:spPr>
          <a:xfrm>
            <a:off x="5357818" y="785795"/>
            <a:ext cx="3500462" cy="563231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Уподобим эту структуру группе расположенных в шахматном порядке мужчин 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женщин.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Пусть мужчины символизируют катионы, а женщины - анионы. Тогда каждый человек оказывается в зоне действия обаяния окружающих его представителей противоположного пола, к которым он (она) в силу закона притяжения противоположностей испытывает интерес. Интерес этот одинаково выражен во всех направлениях, поскольку на рисунке - холостые мужчины и незамужние женщины. Этим и объясняется повышенная прочность ионного кристалла. </a:t>
            </a:r>
            <a:endParaRPr lang="de-DE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are_sare-cu-solnita-fotolia_ma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8114" y="0"/>
            <a:ext cx="9402114" cy="68580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0" y="285728"/>
            <a:ext cx="62865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Примеры веществ</a:t>
            </a:r>
            <a:endParaRPr lang="de-DE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0" y="1285860"/>
            <a:ext cx="30718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Соли, оксиды и гидроксиды типичных металлов</a:t>
            </a:r>
            <a:endParaRPr lang="de-DE" sz="2400" b="1" i="1" dirty="0"/>
          </a:p>
        </p:txBody>
      </p:sp>
      <p:sp>
        <p:nvSpPr>
          <p:cNvPr id="7" name="Textfeld 6"/>
          <p:cNvSpPr txBox="1"/>
          <p:nvPr/>
        </p:nvSpPr>
        <p:spPr>
          <a:xfrm>
            <a:off x="0" y="3571876"/>
            <a:ext cx="29289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Свойства</a:t>
            </a:r>
          </a:p>
          <a:p>
            <a:r>
              <a:rPr lang="ru-RU" sz="2400" b="1" i="1" dirty="0" smtClean="0"/>
              <a:t>Твердые</a:t>
            </a:r>
            <a:r>
              <a:rPr lang="ru-RU" sz="2400" b="1" i="1" dirty="0" smtClean="0"/>
              <a:t>, прочные, нелетучие, тугоплавкие </a:t>
            </a:r>
            <a:endParaRPr lang="de-DE" sz="24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IMG_96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4488"/>
            <a:ext cx="5624969" cy="5143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hteck 4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Атомная кристалическая решетка</a:t>
            </a:r>
            <a:endParaRPr lang="de-DE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929322" y="1928802"/>
            <a:ext cx="2500330" cy="424731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узлах атомной кристаллической решетки находятся атомы, связанные прочными ковалентными связями в протяженную пространственную сеть. В этом случае структура отличается таким внутренним единством, что можно сказать, что весь кристалл представляет одну молекулу. </a:t>
            </a:r>
            <a:endParaRPr 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Image64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571612"/>
            <a:ext cx="4514868" cy="40169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Rechteck 4"/>
          <p:cNvSpPr/>
          <p:nvPr/>
        </p:nvSpPr>
        <p:spPr>
          <a:xfrm>
            <a:off x="214282" y="285728"/>
            <a:ext cx="49292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Аналогия</a:t>
            </a:r>
            <a:endParaRPr lang="de-DE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500694" y="0"/>
            <a:ext cx="3429024" cy="65722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Каждый гимнаст на ней символизирует атом углерода, связанный четырьмя ковалентными связями с соседними атомами. Целостность структуры поддерживается исключительно благодаря усилиям каждого из гимнастов. Таким образом, зависимость людей друг от друга в этой ситуации больше, чем на любом из предыдущих рисунков (это и является аналогией повышенной прочности атомного кристалла). Пирамида (см. рис. 3) демонстрирует также высокую взаимосвязанность узлов атомной кристаллической решетки: стоит одному из гимнастов ослабить только одну связку, и вся структура может рухнуть. </a:t>
            </a:r>
            <a:endParaRPr 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S10269160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lest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277B03B-C9A8-4008-B4CD-A504AF2FC12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TS102691604</Template>
  <TotalTime>0</TotalTime>
  <Words>519</Words>
  <Application>Microsoft Office PowerPoint</Application>
  <PresentationFormat>Bildschirmpräsentation (4:3)</PresentationFormat>
  <Paragraphs>49</Paragraphs>
  <Slides>13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TS102691604</vt:lpstr>
      <vt:lpstr>Типы кристалических решеток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2011-12-17T13:51:28Z</dcterms:created>
  <dcterms:modified xsi:type="dcterms:W3CDTF">2011-12-19T12:08:43Z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TC026916049991</vt:lpwstr>
  </property>
</Properties>
</file>