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6" r:id="rId11"/>
    <p:sldId id="264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3BC01-DBCC-4D6D-974E-1EA3E324B69D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035FB-7F09-446E-B521-1BD7539061C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4730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D035FB-7F09-446E-B521-1BD7539061CE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68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04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07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935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18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072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44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2623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8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8152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274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335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9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3C711-683E-4E93-B425-EC0CA381F29E}" type="datetimeFigureOut">
              <a:rPr lang="ru-RU" smtClean="0"/>
              <a:t>10.05.2012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129FB-5345-4B9F-A252-0587507330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37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Множества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06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пересекающие множества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551478" y="1772816"/>
            <a:ext cx="5585253" cy="2179764"/>
            <a:chOff x="1551478" y="4437112"/>
            <a:chExt cx="5585253" cy="2179764"/>
          </a:xfrm>
        </p:grpSpPr>
        <p:sp>
          <p:nvSpPr>
            <p:cNvPr id="3" name="Овал 2"/>
            <p:cNvSpPr/>
            <p:nvPr/>
          </p:nvSpPr>
          <p:spPr>
            <a:xfrm>
              <a:off x="4673929" y="4437112"/>
              <a:ext cx="2462802" cy="2160240"/>
            </a:xfrm>
            <a:prstGeom prst="ellipse">
              <a:avLst/>
            </a:prstGeom>
            <a:noFill/>
            <a:ln w="762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1551478" y="4456636"/>
              <a:ext cx="2462802" cy="2160240"/>
            </a:xfrm>
            <a:prstGeom prst="ellipse">
              <a:avLst/>
            </a:prstGeom>
            <a:noFill/>
            <a:ln w="762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27133" y="4653136"/>
              <a:ext cx="4812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А</a:t>
              </a:r>
              <a:endParaRPr lang="ru-RU" sz="40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03597" y="4679681"/>
              <a:ext cx="4812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В</a:t>
              </a:r>
              <a:endParaRPr lang="ru-RU" sz="4000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4481" y="4797152"/>
            <a:ext cx="833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Приведите примеры не пересекающих множеств</a:t>
            </a:r>
          </a:p>
          <a:p>
            <a:r>
              <a:rPr lang="ru-RU" sz="2400" i="1" dirty="0" smtClean="0"/>
              <a:t>Например: Множество «Овощей» не пересекается со множеством  «Животных»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63660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3" y="116632"/>
            <a:ext cx="8229600" cy="1143000"/>
          </a:xfrm>
        </p:spPr>
        <p:txBody>
          <a:bodyPr/>
          <a:lstStyle/>
          <a:p>
            <a:r>
              <a:rPr lang="ru-RU" dirty="0" smtClean="0"/>
              <a:t>Объединение множеств </a:t>
            </a:r>
            <a:endParaRPr lang="ru-RU" dirty="0"/>
          </a:p>
        </p:txBody>
      </p:sp>
      <p:grpSp>
        <p:nvGrpSpPr>
          <p:cNvPr id="44" name="Группа 43"/>
          <p:cNvGrpSpPr/>
          <p:nvPr/>
        </p:nvGrpSpPr>
        <p:grpSpPr>
          <a:xfrm>
            <a:off x="952538" y="1196752"/>
            <a:ext cx="6984776" cy="2304256"/>
            <a:chOff x="952538" y="1520788"/>
            <a:chExt cx="6984776" cy="252028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952538" y="1520788"/>
              <a:ext cx="6984776" cy="2520280"/>
              <a:chOff x="899592" y="2132856"/>
              <a:chExt cx="6984776" cy="2520280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899592" y="2132856"/>
                <a:ext cx="4608512" cy="2520280"/>
              </a:xfrm>
              <a:prstGeom prst="ellipse">
                <a:avLst/>
              </a:prstGeom>
              <a:noFill/>
              <a:ln w="7620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" name="Овал 4"/>
              <p:cNvSpPr/>
              <p:nvPr/>
            </p:nvSpPr>
            <p:spPr>
              <a:xfrm>
                <a:off x="3275856" y="2204864"/>
                <a:ext cx="4608512" cy="2376264"/>
              </a:xfrm>
              <a:prstGeom prst="ellipse">
                <a:avLst/>
              </a:prstGeom>
              <a:noFill/>
              <a:ln w="76200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462662" y="2950815"/>
                <a:ext cx="511679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400" dirty="0" smtClean="0"/>
                  <a:t>А</a:t>
                </a:r>
                <a:endParaRPr lang="ru-RU" sz="44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092280" y="3008275"/>
                <a:ext cx="49084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4400" dirty="0" smtClean="0"/>
                  <a:t>В</a:t>
                </a:r>
                <a:endParaRPr lang="ru-RU" sz="4400" dirty="0"/>
              </a:p>
            </p:txBody>
          </p:sp>
        </p:grp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1187624" y="1877604"/>
              <a:ext cx="623640" cy="1335372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endCxn id="4" idx="3"/>
            </p:cNvCxnSpPr>
            <p:nvPr/>
          </p:nvCxnSpPr>
          <p:spPr>
            <a:xfrm flipH="1">
              <a:off x="1627439" y="1592796"/>
              <a:ext cx="1000345" cy="207918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2267744" y="1592796"/>
              <a:ext cx="989050" cy="218307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2915816" y="1592796"/>
              <a:ext cx="1062594" cy="237626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3447113" y="1772816"/>
              <a:ext cx="1052880" cy="219624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4139952" y="1592796"/>
              <a:ext cx="1085737" cy="237626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4788024" y="1592796"/>
              <a:ext cx="1156855" cy="218307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H="1">
              <a:off x="5366452" y="1772816"/>
              <a:ext cx="1077756" cy="219624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H="1">
              <a:off x="6084168" y="1877604"/>
              <a:ext cx="928258" cy="209145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6804248" y="2060848"/>
              <a:ext cx="720080" cy="171502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Группа 59"/>
          <p:cNvGrpSpPr/>
          <p:nvPr/>
        </p:nvGrpSpPr>
        <p:grpSpPr>
          <a:xfrm>
            <a:off x="1551478" y="4437112"/>
            <a:ext cx="5585253" cy="2179764"/>
            <a:chOff x="1551478" y="4437112"/>
            <a:chExt cx="5585253" cy="2179764"/>
          </a:xfrm>
        </p:grpSpPr>
        <p:sp>
          <p:nvSpPr>
            <p:cNvPr id="45" name="Овал 44"/>
            <p:cNvSpPr/>
            <p:nvPr/>
          </p:nvSpPr>
          <p:spPr>
            <a:xfrm>
              <a:off x="4673929" y="4437112"/>
              <a:ext cx="2462802" cy="2160240"/>
            </a:xfrm>
            <a:prstGeom prst="ellipse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 w="76200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1551478" y="4456636"/>
              <a:ext cx="2462802" cy="2160240"/>
            </a:xfrm>
            <a:prstGeom prst="ellipse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 w="76200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27133" y="4653136"/>
              <a:ext cx="4812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А</a:t>
              </a:r>
              <a:endParaRPr lang="ru-RU" sz="4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203597" y="4679681"/>
              <a:ext cx="48122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4000" dirty="0" smtClean="0"/>
                <a:t>В</a:t>
              </a:r>
              <a:endParaRPr lang="ru-RU" sz="4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9514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Заполните таблицу. Придумайте и запишите примеры.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650360"/>
              </p:ext>
            </p:extLst>
          </p:nvPr>
        </p:nvGraphicFramePr>
        <p:xfrm>
          <a:off x="539552" y="1556792"/>
          <a:ext cx="8229600" cy="413415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/>
                        <a:t>Подмножества 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/>
                        <a:t>Пересекающие множества</a:t>
                      </a:r>
                      <a:endParaRPr lang="ru-RU" sz="24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/>
                        <a:t>Не пересекающие множества</a:t>
                      </a:r>
                    </a:p>
                    <a:p>
                      <a:pPr algn="ctr"/>
                      <a:endParaRPr lang="ru-RU" sz="2400" b="0" i="1" dirty="0"/>
                    </a:p>
                  </a:txBody>
                  <a:tcPr/>
                </a:tc>
              </a:tr>
              <a:tr h="10298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951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3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«МНОЖЕСТВО»?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МНОЖЕСТВО – от слово МНОГО</a:t>
            </a:r>
          </a:p>
          <a:p>
            <a:pPr marL="0" indent="0">
              <a:buNone/>
            </a:pPr>
            <a:endParaRPr lang="ru-RU" i="1" dirty="0" smtClean="0"/>
          </a:p>
          <a:p>
            <a:r>
              <a:rPr lang="ru-RU" i="1" dirty="0" smtClean="0"/>
              <a:t>- это группа </a:t>
            </a:r>
            <a:r>
              <a:rPr lang="ru-RU" i="1" dirty="0"/>
              <a:t>предметов с общим названием и собран</a:t>
            </a:r>
            <a:r>
              <a:rPr lang="ru-RU" dirty="0"/>
              <a:t>ных </a:t>
            </a:r>
            <a:r>
              <a:rPr lang="ru-RU" dirty="0" smtClean="0"/>
              <a:t>вместе</a:t>
            </a:r>
          </a:p>
          <a:p>
            <a:endParaRPr lang="ru-RU" dirty="0"/>
          </a:p>
          <a:p>
            <a:r>
              <a:rPr lang="ru-RU" dirty="0" smtClean="0"/>
              <a:t>Предметы любого множества называют ЭЛЕМЕНТАМИ МНОЖЕСТВА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57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7519" y="156717"/>
            <a:ext cx="8229600" cy="5486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Кто живёт на острове? Назовите общим именем. 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51"/>
          <a:stretch/>
        </p:blipFill>
        <p:spPr>
          <a:xfrm>
            <a:off x="264106" y="980728"/>
            <a:ext cx="8476426" cy="5877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580526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Множество животных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87519" y="0"/>
            <a:ext cx="8229600" cy="980728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Перечислите элементы множества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74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Назовите элементы множества. Сколько элементов в каждом множестве?</a:t>
            </a: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Месяцы года</a:t>
            </a:r>
          </a:p>
          <a:p>
            <a:r>
              <a:rPr lang="ru-RU" dirty="0" smtClean="0"/>
              <a:t>Времена суток</a:t>
            </a:r>
          </a:p>
          <a:p>
            <a:r>
              <a:rPr lang="ru-RU" dirty="0" smtClean="0"/>
              <a:t>Материки</a:t>
            </a:r>
          </a:p>
          <a:p>
            <a:r>
              <a:rPr lang="ru-RU" dirty="0" smtClean="0"/>
              <a:t>Планеты </a:t>
            </a:r>
          </a:p>
          <a:p>
            <a:r>
              <a:rPr lang="ru-RU" dirty="0" smtClean="0"/>
              <a:t>Летающие бегемоты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95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«Аукцион множеств»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Правила игры. </a:t>
            </a:r>
          </a:p>
          <a:p>
            <a:pPr marL="0" indent="0">
              <a:buNone/>
            </a:pPr>
            <a:r>
              <a:rPr lang="ru-RU" dirty="0" smtClean="0"/>
              <a:t>Учитель называет множество, а ученики по очереди называют его элементы. Побеждает тот, кто назвал последний элемент!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Множество деревьев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Множество летающих животных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Множество не красных ягод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04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658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«Дай название множеству»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5766" y="2075145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Рыбы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305766" y="3199523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Растения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04500" y="4007576"/>
            <a:ext cx="277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Животные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214899" y="4856847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Головные уборы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206605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1) </a:t>
            </a:r>
            <a:r>
              <a:rPr lang="ru-RU" sz="3600" i="1" dirty="0" smtClean="0"/>
              <a:t>Окунь, карась, щука – </a:t>
            </a:r>
            <a:endParaRPr lang="ru-RU" sz="3600" i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559966" y="3212976"/>
            <a:ext cx="5668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smtClean="0"/>
              <a:t>2) Дерево, цветок, трава –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25658" y="4025598"/>
            <a:ext cx="5780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/>
              <a:t>3</a:t>
            </a:r>
            <a:r>
              <a:rPr lang="ru-RU" sz="3600" i="1" dirty="0" smtClean="0"/>
              <a:t>) Слон, муравей, пингвин – </a:t>
            </a:r>
            <a:endParaRPr lang="ru-RU" sz="3600" i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525658" y="5014917"/>
            <a:ext cx="5800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/>
              <a:t>4</a:t>
            </a:r>
            <a:r>
              <a:rPr lang="ru-RU" sz="3600" i="1" dirty="0" smtClean="0"/>
              <a:t>) Шляпа, фуражка, кепка –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518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Какие группы животных </a:t>
            </a:r>
            <a:r>
              <a:rPr lang="ru-RU" sz="2800" dirty="0"/>
              <a:t>м</a:t>
            </a:r>
            <a:r>
              <a:rPr lang="ru-RU" sz="2800" dirty="0" smtClean="0"/>
              <a:t>ожно выделить среди животных живущих на нашем острове?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23528" y="980728"/>
            <a:ext cx="4032448" cy="4032448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038600" cy="2116832"/>
          </a:xfrm>
        </p:spPr>
        <p:txBody>
          <a:bodyPr/>
          <a:lstStyle/>
          <a:p>
            <a:r>
              <a:rPr lang="ru-RU" dirty="0" smtClean="0"/>
              <a:t>Птицы</a:t>
            </a:r>
          </a:p>
          <a:p>
            <a:r>
              <a:rPr lang="ru-RU" dirty="0" smtClean="0"/>
              <a:t>Хищники </a:t>
            </a:r>
          </a:p>
          <a:p>
            <a:r>
              <a:rPr lang="ru-RU" dirty="0" smtClean="0"/>
              <a:t>Травоядные </a:t>
            </a:r>
          </a:p>
          <a:p>
            <a:r>
              <a:rPr lang="ru-RU" dirty="0" smtClean="0"/>
              <a:t>Морские обитатели</a:t>
            </a:r>
            <a:endParaRPr lang="ru-RU" dirty="0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4355976" y="3573016"/>
            <a:ext cx="4699248" cy="3168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Множество </a:t>
            </a:r>
            <a:r>
              <a:rPr lang="ru-RU" sz="1600" b="1" dirty="0" smtClean="0">
                <a:solidFill>
                  <a:srgbClr val="FF0000"/>
                </a:solidFill>
              </a:rPr>
              <a:t>«Птиц» </a:t>
            </a:r>
            <a:r>
              <a:rPr lang="ru-RU" sz="1600" b="1" dirty="0" smtClean="0"/>
              <a:t>является </a:t>
            </a:r>
            <a:r>
              <a:rPr lang="ru-RU" sz="1600" b="1" dirty="0" smtClean="0">
                <a:solidFill>
                  <a:srgbClr val="FF0000"/>
                </a:solidFill>
              </a:rPr>
              <a:t>подмножеством</a:t>
            </a:r>
            <a:r>
              <a:rPr lang="ru-RU" sz="1600" b="1" dirty="0" smtClean="0"/>
              <a:t> множества </a:t>
            </a:r>
            <a:r>
              <a:rPr lang="ru-RU" sz="1600" b="1" dirty="0" smtClean="0">
                <a:solidFill>
                  <a:srgbClr val="FF0000"/>
                </a:solidFill>
              </a:rPr>
              <a:t>«Животных»</a:t>
            </a:r>
          </a:p>
          <a:p>
            <a:pPr marL="0" indent="0">
              <a:buNone/>
            </a:pPr>
            <a:endParaRPr lang="ru-RU" sz="1600" b="1" dirty="0" smtClean="0"/>
          </a:p>
          <a:p>
            <a:r>
              <a:rPr lang="ru-RU" sz="1600" b="1" dirty="0" smtClean="0"/>
              <a:t>Множество </a:t>
            </a:r>
            <a:r>
              <a:rPr lang="ru-RU" sz="1600" b="1" dirty="0" smtClean="0">
                <a:solidFill>
                  <a:srgbClr val="FF0000"/>
                </a:solidFill>
              </a:rPr>
              <a:t>«Хищников» </a:t>
            </a:r>
            <a:r>
              <a:rPr lang="ru-RU" sz="1600" b="1" dirty="0" smtClean="0"/>
              <a:t>является </a:t>
            </a:r>
            <a:r>
              <a:rPr lang="ru-RU" sz="1600" b="1" dirty="0" smtClean="0">
                <a:solidFill>
                  <a:srgbClr val="FF0000"/>
                </a:solidFill>
              </a:rPr>
              <a:t>подмножеством</a:t>
            </a:r>
            <a:r>
              <a:rPr lang="ru-RU" sz="1600" b="1" dirty="0" smtClean="0"/>
              <a:t> множества </a:t>
            </a:r>
            <a:r>
              <a:rPr lang="ru-RU" sz="1600" b="1" dirty="0" smtClean="0">
                <a:solidFill>
                  <a:srgbClr val="FF0000"/>
                </a:solidFill>
              </a:rPr>
              <a:t>«Животных»</a:t>
            </a:r>
          </a:p>
          <a:p>
            <a:pPr marL="0" indent="0">
              <a:buNone/>
            </a:pPr>
            <a:endParaRPr lang="ru-RU" sz="1600" b="1" dirty="0" smtClean="0"/>
          </a:p>
          <a:p>
            <a:r>
              <a:rPr lang="ru-RU" sz="1600" b="1" dirty="0" smtClean="0"/>
              <a:t>Множество </a:t>
            </a:r>
            <a:r>
              <a:rPr lang="ru-RU" sz="1600" b="1" dirty="0" smtClean="0">
                <a:solidFill>
                  <a:srgbClr val="FF0000"/>
                </a:solidFill>
              </a:rPr>
              <a:t>«Травоядных животных» </a:t>
            </a:r>
            <a:r>
              <a:rPr lang="ru-RU" sz="1600" b="1" dirty="0" smtClean="0"/>
              <a:t>является</a:t>
            </a:r>
            <a:r>
              <a:rPr lang="ru-RU" sz="1600" b="1" dirty="0" smtClean="0">
                <a:solidFill>
                  <a:srgbClr val="FF0000"/>
                </a:solidFill>
              </a:rPr>
              <a:t> подмножеством </a:t>
            </a:r>
            <a:r>
              <a:rPr lang="ru-RU" sz="1600" b="1" dirty="0" smtClean="0"/>
              <a:t>множества </a:t>
            </a:r>
            <a:r>
              <a:rPr lang="ru-RU" sz="1600" b="1" dirty="0" smtClean="0">
                <a:solidFill>
                  <a:srgbClr val="FF0000"/>
                </a:solidFill>
              </a:rPr>
              <a:t>«Животных»</a:t>
            </a:r>
          </a:p>
          <a:p>
            <a:pPr marL="0" indent="0">
              <a:buNone/>
            </a:pPr>
            <a:endParaRPr lang="ru-RU" sz="1600" b="1" dirty="0" smtClean="0"/>
          </a:p>
          <a:p>
            <a:r>
              <a:rPr lang="ru-RU" sz="1600" b="1" dirty="0" smtClean="0"/>
              <a:t>Множество </a:t>
            </a:r>
            <a:r>
              <a:rPr lang="ru-RU" sz="1600" b="1" dirty="0" smtClean="0">
                <a:solidFill>
                  <a:srgbClr val="FF0000"/>
                </a:solidFill>
              </a:rPr>
              <a:t>«Морских обитателей» </a:t>
            </a:r>
            <a:r>
              <a:rPr lang="ru-RU" sz="1600" b="1" dirty="0" smtClean="0"/>
              <a:t>является </a:t>
            </a:r>
            <a:r>
              <a:rPr lang="ru-RU" sz="1600" b="1" dirty="0" smtClean="0">
                <a:solidFill>
                  <a:srgbClr val="FF0000"/>
                </a:solidFill>
              </a:rPr>
              <a:t>подмножеством</a:t>
            </a:r>
            <a:r>
              <a:rPr lang="ru-RU" sz="1600" b="1" dirty="0" smtClean="0"/>
              <a:t> множества </a:t>
            </a:r>
            <a:r>
              <a:rPr lang="ru-RU" sz="1600" b="1" dirty="0" smtClean="0">
                <a:solidFill>
                  <a:srgbClr val="FF0000"/>
                </a:solidFill>
              </a:rPr>
              <a:t>«Животных»</a:t>
            </a:r>
          </a:p>
        </p:txBody>
      </p:sp>
    </p:spTree>
    <p:extLst>
      <p:ext uri="{BB962C8B-B14F-4D97-AF65-F5344CB8AC3E}">
        <p14:creationId xmlns:p14="http://schemas.microsoft.com/office/powerpoint/2010/main" val="253720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6521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Подмножество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В подмножество А</a:t>
            </a:r>
            <a:endParaRPr lang="ru-RU" b="1" dirty="0">
              <a:solidFill>
                <a:srgbClr val="C0000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827584" y="1700807"/>
            <a:ext cx="7488832" cy="3476695"/>
            <a:chOff x="827584" y="1700807"/>
            <a:chExt cx="7488832" cy="3476695"/>
          </a:xfrm>
        </p:grpSpPr>
        <p:sp>
          <p:nvSpPr>
            <p:cNvPr id="6" name="Овал 5"/>
            <p:cNvSpPr/>
            <p:nvPr/>
          </p:nvSpPr>
          <p:spPr>
            <a:xfrm>
              <a:off x="827584" y="1700807"/>
              <a:ext cx="7488832" cy="3476695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Овал 6"/>
            <p:cNvSpPr/>
            <p:nvPr/>
          </p:nvSpPr>
          <p:spPr>
            <a:xfrm>
              <a:off x="4702943" y="2403556"/>
              <a:ext cx="2802285" cy="2017416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33079" y="2151379"/>
              <a:ext cx="691466" cy="970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dirty="0" smtClean="0"/>
                <a:t>А</a:t>
              </a:r>
              <a:endParaRPr lang="ru-RU" sz="6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19154" y="2738096"/>
              <a:ext cx="660274" cy="970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6600" dirty="0" smtClean="0"/>
                <a:t>В</a:t>
              </a:r>
              <a:endParaRPr lang="ru-RU" sz="66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75600" y="5368084"/>
            <a:ext cx="833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Приведите примеры подмножеств</a:t>
            </a:r>
          </a:p>
          <a:p>
            <a:r>
              <a:rPr lang="ru-RU" sz="2400" i="1" dirty="0" smtClean="0"/>
              <a:t>Например: Множество «Роз» является подмножеством множества «Цветов»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25556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Пересечение множеств</a:t>
            </a: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952538" y="1520788"/>
            <a:ext cx="6984776" cy="2520280"/>
            <a:chOff x="899592" y="2132856"/>
            <a:chExt cx="6984776" cy="2520280"/>
          </a:xfrm>
          <a:noFill/>
        </p:grpSpPr>
        <p:sp>
          <p:nvSpPr>
            <p:cNvPr id="3" name="Овал 2"/>
            <p:cNvSpPr/>
            <p:nvPr/>
          </p:nvSpPr>
          <p:spPr>
            <a:xfrm>
              <a:off x="899592" y="2132856"/>
              <a:ext cx="4608512" cy="2520280"/>
            </a:xfrm>
            <a:prstGeom prst="ellipse">
              <a:avLst/>
            </a:prstGeom>
            <a:grpFill/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Овал 3"/>
            <p:cNvSpPr/>
            <p:nvPr/>
          </p:nvSpPr>
          <p:spPr>
            <a:xfrm>
              <a:off x="3275856" y="2204864"/>
              <a:ext cx="4608512" cy="2376264"/>
            </a:xfrm>
            <a:prstGeom prst="ellipse">
              <a:avLst/>
            </a:prstGeom>
            <a:grpFill/>
            <a:ln w="7620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62662" y="2950815"/>
              <a:ext cx="511679" cy="769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4400" dirty="0" smtClean="0"/>
                <a:t>А</a:t>
              </a:r>
              <a:endParaRPr lang="ru-RU" sz="4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92280" y="3008275"/>
              <a:ext cx="490840" cy="769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ru-RU" sz="4400" dirty="0" smtClean="0"/>
                <a:t>В</a:t>
              </a:r>
              <a:endParaRPr lang="ru-RU" sz="4400" dirty="0"/>
            </a:p>
          </p:txBody>
        </p:sp>
        <p:cxnSp>
          <p:nvCxnSpPr>
            <p:cNvPr id="10" name="Прямая соединительная линия 9"/>
            <p:cNvCxnSpPr>
              <a:stCxn id="4" idx="1"/>
            </p:cNvCxnSpPr>
            <p:nvPr/>
          </p:nvCxnSpPr>
          <p:spPr>
            <a:xfrm flipH="1">
              <a:off x="3419872" y="2552860"/>
              <a:ext cx="530885" cy="1167396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3685314" y="2420888"/>
              <a:ext cx="742670" cy="1584176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3" idx="7"/>
            </p:cNvCxnSpPr>
            <p:nvPr/>
          </p:nvCxnSpPr>
          <p:spPr>
            <a:xfrm flipH="1">
              <a:off x="4056649" y="2501942"/>
              <a:ext cx="776554" cy="1647138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4427984" y="2780928"/>
              <a:ext cx="720080" cy="1512168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endCxn id="3" idx="5"/>
            </p:cNvCxnSpPr>
            <p:nvPr/>
          </p:nvCxnSpPr>
          <p:spPr>
            <a:xfrm flipH="1">
              <a:off x="4833203" y="3136558"/>
              <a:ext cx="602893" cy="1147492"/>
            </a:xfrm>
            <a:prstGeom prst="line">
              <a:avLst/>
            </a:prstGeom>
            <a:grpFill/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475600" y="5157192"/>
            <a:ext cx="8338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Приведите примеры пересекающих множеств</a:t>
            </a:r>
          </a:p>
          <a:p>
            <a:r>
              <a:rPr lang="ru-RU" sz="2400" i="1" dirty="0" smtClean="0"/>
              <a:t>Например: Множество «Роз» пересекается со множеством  «Белых цветов»</a:t>
            </a:r>
            <a:endParaRPr lang="ru-RU" sz="2400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472818" y="4437112"/>
            <a:ext cx="1999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Белые розы</a:t>
            </a:r>
            <a:endParaRPr lang="ru-RU" sz="2800" dirty="0"/>
          </a:p>
        </p:txBody>
      </p:sp>
      <p:sp>
        <p:nvSpPr>
          <p:cNvPr id="25" name="Стрелка вверх 24"/>
          <p:cNvSpPr/>
          <p:nvPr/>
        </p:nvSpPr>
        <p:spPr>
          <a:xfrm>
            <a:off x="4283969" y="3537012"/>
            <a:ext cx="481174" cy="1044116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242" y="1808820"/>
            <a:ext cx="14478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8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160</TotalTime>
  <Words>283</Words>
  <Application>Microsoft Office PowerPoint</Application>
  <PresentationFormat>Экран (4:3)</PresentationFormat>
  <Paragraphs>70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Множества</vt:lpstr>
      <vt:lpstr>Что такое «МНОЖЕСТВО»?</vt:lpstr>
      <vt:lpstr>Кто живёт на острове? Назовите общим именем. </vt:lpstr>
      <vt:lpstr>Назовите элементы множества. Сколько элементов в каждом множестве?</vt:lpstr>
      <vt:lpstr>Игра «Аукцион множеств»</vt:lpstr>
      <vt:lpstr>Игра «Дай название множеству» </vt:lpstr>
      <vt:lpstr>Какие группы животных можно выделить среди животных живущих на нашем острове?</vt:lpstr>
      <vt:lpstr>Подмножество В подмножество А</vt:lpstr>
      <vt:lpstr>Пересечение множеств</vt:lpstr>
      <vt:lpstr>Не пересекающие множества</vt:lpstr>
      <vt:lpstr>Объединение множеств </vt:lpstr>
      <vt:lpstr>Заполните таблицу. Придумайте и запишите примеры.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Множества</dc:title>
  <dc:creator>Комп</dc:creator>
  <cp:lastModifiedBy>Комп</cp:lastModifiedBy>
  <cp:revision>13</cp:revision>
  <dcterms:created xsi:type="dcterms:W3CDTF">2012-05-10T12:28:32Z</dcterms:created>
  <dcterms:modified xsi:type="dcterms:W3CDTF">2012-05-10T15:09:00Z</dcterms:modified>
</cp:coreProperties>
</file>