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9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27.05.2012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14356"/>
            <a:ext cx="7851648" cy="24860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Сочинение-эссе</a:t>
            </a:r>
            <a:br>
              <a:rPr lang="ru-RU" dirty="0" smtClean="0"/>
            </a:br>
            <a:r>
              <a:rPr lang="ru-RU" dirty="0" smtClean="0"/>
              <a:t>часть С ЕГЭ по русскому языку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Автор: </a:t>
            </a:r>
            <a:r>
              <a:rPr lang="ru-RU" dirty="0" err="1" smtClean="0"/>
              <a:t>Довыдова</a:t>
            </a:r>
            <a:r>
              <a:rPr lang="ru-RU" dirty="0" smtClean="0"/>
              <a:t> А.В.,</a:t>
            </a:r>
          </a:p>
          <a:p>
            <a:r>
              <a:rPr lang="ru-RU" dirty="0" smtClean="0"/>
              <a:t>у</a:t>
            </a:r>
            <a:r>
              <a:rPr lang="ru-RU" dirty="0" smtClean="0"/>
              <a:t>читель высшей квалификационной категории</a:t>
            </a:r>
          </a:p>
          <a:p>
            <a:r>
              <a:rPr lang="ru-RU" dirty="0" smtClean="0"/>
              <a:t>ГБОУ СОШ №1234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Аргумент из читательского опыта должен включать: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ФИО автора;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Жанр произведения (если вы его точно знаете);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Название произведения;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Имена героев;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Описание эпизода;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Конкретные детали;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Ключевые слова из вашей позиции.</a:t>
            </a:r>
            <a:endParaRPr lang="ru-RU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Жанры основных произведений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5110178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А.С.Грибоедов «Горе от ума» – комедия</a:t>
            </a:r>
          </a:p>
          <a:p>
            <a:r>
              <a:rPr lang="ru-RU" sz="3200" dirty="0" smtClean="0"/>
              <a:t>А.С.Пушкин «Евгений Онегин» – роман в стихах</a:t>
            </a:r>
          </a:p>
          <a:p>
            <a:r>
              <a:rPr lang="ru-RU" sz="3200" dirty="0" smtClean="0"/>
              <a:t>А.С.Пушкин 0 «Капитанская дочка» – роман</a:t>
            </a:r>
          </a:p>
          <a:p>
            <a:r>
              <a:rPr lang="ru-RU" sz="3200" dirty="0" smtClean="0"/>
              <a:t>М.Ю.Лермонтов – «Герой нашего времени» – роман</a:t>
            </a:r>
          </a:p>
          <a:p>
            <a:r>
              <a:rPr lang="ru-RU" sz="3200" dirty="0" smtClean="0"/>
              <a:t>Н.В.Гоголь – «Тарас </a:t>
            </a:r>
            <a:r>
              <a:rPr lang="ru-RU" sz="3200" dirty="0" err="1" smtClean="0"/>
              <a:t>Бульба</a:t>
            </a:r>
            <a:r>
              <a:rPr lang="ru-RU" sz="3200" dirty="0" smtClean="0"/>
              <a:t>» – повесть</a:t>
            </a:r>
          </a:p>
          <a:p>
            <a:r>
              <a:rPr lang="ru-RU" sz="3200" dirty="0" smtClean="0"/>
              <a:t>Н.В.Гоголь – «Ревизор» – комедия (пьеса)</a:t>
            </a:r>
          </a:p>
          <a:p>
            <a:r>
              <a:rPr lang="ru-RU" sz="3200" dirty="0" smtClean="0"/>
              <a:t>Н.В.Гоголь – «Мертвые души» – поэма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Жанры основных произведений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/>
              <a:t>А.Н.Островский – «Гроза» – драма (пьеса)</a:t>
            </a:r>
          </a:p>
          <a:p>
            <a:r>
              <a:rPr lang="ru-RU" sz="3200" dirty="0" smtClean="0"/>
              <a:t>И.С.Тургенев – «Отцы и дети» – роман</a:t>
            </a:r>
          </a:p>
          <a:p>
            <a:r>
              <a:rPr lang="ru-RU" sz="3200" dirty="0" smtClean="0"/>
              <a:t>И.А.Гончаров – «Обломов» – роман</a:t>
            </a:r>
          </a:p>
          <a:p>
            <a:r>
              <a:rPr lang="ru-RU" sz="3200" dirty="0" smtClean="0"/>
              <a:t>Ф.М.Достоевский – «Преступление и наказание» – роман</a:t>
            </a:r>
          </a:p>
          <a:p>
            <a:r>
              <a:rPr lang="ru-RU" sz="3200" dirty="0" smtClean="0"/>
              <a:t>Л.Н.Толстой – «Война и мир» – роман-эпопея</a:t>
            </a:r>
          </a:p>
          <a:p>
            <a:r>
              <a:rPr lang="ru-RU" sz="3200" dirty="0" smtClean="0"/>
              <a:t>А.П.Чехов – «Человек в футляре» - рассказ</a:t>
            </a:r>
          </a:p>
          <a:p>
            <a:r>
              <a:rPr lang="ru-RU" sz="3200" dirty="0" smtClean="0"/>
              <a:t>А.П.Чехов – «Вишневый сад» - комедия (пьеса)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Жанры основных произведений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329642" cy="511017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А.И.Куприн – «Гранатовый браслет» – повесть</a:t>
            </a:r>
          </a:p>
          <a:p>
            <a:r>
              <a:rPr lang="ru-RU" dirty="0" smtClean="0"/>
              <a:t>И.А.Бунин – «Темные аллеи», «Солнечный удар» – рассказы</a:t>
            </a:r>
          </a:p>
          <a:p>
            <a:r>
              <a:rPr lang="ru-RU" dirty="0" smtClean="0"/>
              <a:t>А. Грин – «Зеленая лампа» - рассказ</a:t>
            </a:r>
          </a:p>
          <a:p>
            <a:r>
              <a:rPr lang="ru-RU" dirty="0" smtClean="0"/>
              <a:t>Е.Замятин – «Мы» – роман</a:t>
            </a:r>
          </a:p>
          <a:p>
            <a:r>
              <a:rPr lang="ru-RU" dirty="0" smtClean="0"/>
              <a:t>М.Горький – «На дне» – пьеса</a:t>
            </a:r>
          </a:p>
          <a:p>
            <a:r>
              <a:rPr lang="ru-RU" dirty="0" err="1" smtClean="0"/>
              <a:t>М.Горьгий</a:t>
            </a:r>
            <a:r>
              <a:rPr lang="ru-RU" dirty="0" smtClean="0"/>
              <a:t> – «Старуха </a:t>
            </a:r>
            <a:r>
              <a:rPr lang="ru-RU" dirty="0" err="1" smtClean="0"/>
              <a:t>Изергиль</a:t>
            </a:r>
            <a:r>
              <a:rPr lang="ru-RU" dirty="0" smtClean="0"/>
              <a:t>» (Легенда о </a:t>
            </a:r>
            <a:r>
              <a:rPr lang="ru-RU" dirty="0" err="1" smtClean="0"/>
              <a:t>Данко</a:t>
            </a:r>
            <a:r>
              <a:rPr lang="ru-RU" dirty="0" smtClean="0"/>
              <a:t>, Легенда о </a:t>
            </a:r>
            <a:r>
              <a:rPr lang="ru-RU" dirty="0" err="1" smtClean="0"/>
              <a:t>Ларре</a:t>
            </a:r>
            <a:r>
              <a:rPr lang="ru-RU" dirty="0" smtClean="0"/>
              <a:t>) – рассказ</a:t>
            </a:r>
          </a:p>
          <a:p>
            <a:r>
              <a:rPr lang="ru-RU" dirty="0" smtClean="0"/>
              <a:t>М.А.Булгаков – «Мастер и Маргарита» – роман</a:t>
            </a:r>
          </a:p>
          <a:p>
            <a:r>
              <a:rPr lang="ru-RU" dirty="0" smtClean="0"/>
              <a:t>М.А.Булгаков – «Собачье сердце» - повесть</a:t>
            </a:r>
          </a:p>
          <a:p>
            <a:r>
              <a:rPr lang="ru-RU" dirty="0" smtClean="0"/>
              <a:t>М.А.Булгаков – «Записки юного врача» – цикл рассказов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Вывод (7 абзац)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/>
          <a:lstStyle/>
          <a:p>
            <a:r>
              <a:rPr lang="ru-RU" dirty="0" smtClean="0"/>
              <a:t>В выводе можно написать общие «красивые» слова о проблеме текста.</a:t>
            </a:r>
          </a:p>
          <a:p>
            <a:r>
              <a:rPr lang="ru-RU" dirty="0" smtClean="0"/>
              <a:t>Вывод придает законченность вашему сочинению.</a:t>
            </a:r>
          </a:p>
          <a:p>
            <a:r>
              <a:rPr lang="ru-RU" dirty="0" smtClean="0"/>
              <a:t>Можно использовать пословицы и поговорки. </a:t>
            </a:r>
            <a:endParaRPr lang="ru-RU" dirty="0" smtClean="0"/>
          </a:p>
          <a:p>
            <a:r>
              <a:rPr lang="ru-RU" dirty="0" smtClean="0"/>
              <a:t>Например: Дружба – важнейшая составляющая в жизни любого человека. Недаром народная мудрость гласит: «Не имей ста рублей, а имей сто друзей».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Структура эссе: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>
            <a:normAutofit/>
          </a:bodyPr>
          <a:lstStyle/>
          <a:p>
            <a:pPr marL="742950" indent="-742950" algn="ctr">
              <a:buFont typeface="+mj-lt"/>
              <a:buAutoNum type="arabicPeriod"/>
            </a:pPr>
            <a:r>
              <a:rPr lang="ru-RU" sz="4000" dirty="0" smtClean="0"/>
              <a:t>Проблема</a:t>
            </a:r>
          </a:p>
          <a:p>
            <a:pPr marL="742950" indent="-742950" algn="ctr">
              <a:buFont typeface="+mj-lt"/>
              <a:buAutoNum type="arabicPeriod"/>
            </a:pPr>
            <a:r>
              <a:rPr lang="ru-RU" sz="4000" dirty="0" smtClean="0"/>
              <a:t>Комментарий </a:t>
            </a:r>
          </a:p>
          <a:p>
            <a:pPr marL="742950" indent="-742950" algn="ctr">
              <a:buFont typeface="+mj-lt"/>
              <a:buAutoNum type="arabicPeriod"/>
            </a:pPr>
            <a:r>
              <a:rPr lang="ru-RU" sz="4000" dirty="0" smtClean="0"/>
              <a:t>Позиция автора</a:t>
            </a:r>
          </a:p>
          <a:p>
            <a:pPr marL="742950" indent="-742950" algn="ctr">
              <a:buFont typeface="+mj-lt"/>
              <a:buAutoNum type="arabicPeriod"/>
            </a:pPr>
            <a:r>
              <a:rPr lang="ru-RU" sz="4000" dirty="0" smtClean="0"/>
              <a:t>Мое мнение</a:t>
            </a:r>
          </a:p>
          <a:p>
            <a:pPr marL="742950" indent="-742950" algn="ctr">
              <a:buFont typeface="+mj-lt"/>
              <a:buAutoNum type="arabicPeriod"/>
            </a:pPr>
            <a:r>
              <a:rPr lang="ru-RU" sz="4000" dirty="0" smtClean="0"/>
              <a:t>1 аргумент</a:t>
            </a:r>
          </a:p>
          <a:p>
            <a:pPr marL="742950" indent="-742950" algn="ctr">
              <a:buFont typeface="+mj-lt"/>
              <a:buAutoNum type="arabicPeriod"/>
            </a:pPr>
            <a:r>
              <a:rPr lang="ru-RU" sz="4000" dirty="0" smtClean="0"/>
              <a:t>2 аргумент</a:t>
            </a:r>
          </a:p>
          <a:p>
            <a:pPr marL="742950" indent="-742950" algn="ctr">
              <a:buFont typeface="+mj-lt"/>
              <a:buAutoNum type="arabicPeriod"/>
            </a:pPr>
            <a:r>
              <a:rPr lang="ru-RU" sz="4000" dirty="0" smtClean="0"/>
              <a:t>Вывод </a:t>
            </a: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Проблема (1 абзац)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200" dirty="0" smtClean="0"/>
              <a:t>В тексте, предложенном для анализа, автор размышляет над </a:t>
            </a:r>
            <a:r>
              <a:rPr lang="ru-RU" sz="3200" dirty="0" err="1" smtClean="0"/>
              <a:t>проблемой_______________</a:t>
            </a:r>
            <a:r>
              <a:rPr lang="ru-RU" sz="3200" dirty="0" smtClean="0"/>
              <a:t>. Что такое ________________? Как ____________ влияет </a:t>
            </a:r>
            <a:r>
              <a:rPr lang="ru-RU" sz="3200" dirty="0" err="1" smtClean="0"/>
              <a:t>на____________________</a:t>
            </a:r>
            <a:r>
              <a:rPr lang="ru-RU" sz="3200" dirty="0" smtClean="0"/>
              <a:t>? Над этими вопросами задумывается В.И.Ильин (ФИО автора текста).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Комментарий (2 абзац)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/>
          <a:lstStyle/>
          <a:p>
            <a:r>
              <a:rPr lang="ru-RU" dirty="0" smtClean="0"/>
              <a:t>Определение абстрактного понятия (только если оно есть). Например, любовь, дружба, истина, воспитание, патриотизм и т.д. «Так что же такое «любовь»? Любовь – это…»</a:t>
            </a:r>
          </a:p>
          <a:p>
            <a:r>
              <a:rPr lang="ru-RU" dirty="0" smtClean="0"/>
              <a:t>Актуальность проблемы: «была, сеть и будет актуальна, пока…; актуальна всегда, потому что…; особенно актуальна в наше время, потому что…»</a:t>
            </a:r>
          </a:p>
          <a:p>
            <a:r>
              <a:rPr lang="ru-RU" dirty="0" smtClean="0"/>
              <a:t>Разные точки зрения на проблему: «Одни люди считают, что… (точка зрения, отличная от точки зрения автора текста). Другие же уверены, что… (точка зрения, близкая к позиции автора. НЕ ПОВТОРЯТЬ ПОЗИЦИЮ АВТОРА ДОСЛОВНО!)»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Комментарий (</a:t>
            </a:r>
            <a:r>
              <a:rPr lang="ru-RU" sz="3600" dirty="0" smtClean="0"/>
              <a:t>2-3 абзац)</a:t>
            </a:r>
            <a:br>
              <a:rPr lang="ru-RU" sz="3600" dirty="0" smtClean="0"/>
            </a:br>
            <a:r>
              <a:rPr lang="ru-RU" sz="3600" dirty="0" smtClean="0"/>
              <a:t>обязательно текстовый комментарий!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Размышляя над проблемой, автор приводит пример из… (жизни мальчика и его мамы/ своей жизни/</a:t>
            </a:r>
            <a:r>
              <a:rPr lang="ru-RU" dirty="0" err="1" smtClean="0"/>
              <a:t>жизни</a:t>
            </a:r>
            <a:r>
              <a:rPr lang="ru-RU" dirty="0" smtClean="0"/>
              <a:t> своего прадеда/жизни известного актера…/истории ВОВ и т.д.);</a:t>
            </a:r>
          </a:p>
          <a:p>
            <a:r>
              <a:rPr lang="ru-RU" dirty="0" smtClean="0"/>
              <a:t>Сначала (ФИО автора) рассказывает о… (не пересказывать текст, а сказать, о чем он);</a:t>
            </a:r>
          </a:p>
          <a:p>
            <a:r>
              <a:rPr lang="ru-RU" dirty="0" smtClean="0"/>
              <a:t>Затем автор задается вопросом о…</a:t>
            </a:r>
          </a:p>
          <a:p>
            <a:r>
              <a:rPr lang="ru-RU" dirty="0" smtClean="0"/>
              <a:t>Потом (ФИО автора) говорит о…</a:t>
            </a:r>
          </a:p>
          <a:p>
            <a:r>
              <a:rPr lang="ru-RU" dirty="0" smtClean="0"/>
              <a:t>Автор подкрепляет свое мнение, ссылаясь на слова…</a:t>
            </a:r>
          </a:p>
          <a:p>
            <a:r>
              <a:rPr lang="ru-RU" dirty="0" smtClean="0"/>
              <a:t>Завершает свои размышления (ФИО автора) словами о…/вопросом о…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Позиция автора (3 абзац)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Позиция автора – это ответ на вопрос-проблему, поэтому одно должно точно соответствовать другому.</a:t>
            </a:r>
          </a:p>
          <a:p>
            <a:r>
              <a:rPr lang="ru-RU" sz="3200" dirty="0" smtClean="0"/>
              <a:t>Позиция автора вводится словами «Автор считает, что…»</a:t>
            </a:r>
            <a:endParaRPr lang="ru-RU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Мое мнение (4 абзац)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>
            <a:normAutofit fontScale="92500"/>
          </a:bodyPr>
          <a:lstStyle/>
          <a:p>
            <a:r>
              <a:rPr lang="ru-RU" sz="3200" dirty="0" smtClean="0"/>
              <a:t>Свое мнение ОБЯЗАТЕЛЬНО выделить отдельным абзацем!</a:t>
            </a:r>
          </a:p>
          <a:p>
            <a:r>
              <a:rPr lang="ru-RU" sz="3200" dirty="0" smtClean="0"/>
              <a:t>«Я согласен/согласна с автором в том, что…»</a:t>
            </a:r>
          </a:p>
          <a:p>
            <a:r>
              <a:rPr lang="ru-RU" sz="3200" dirty="0" smtClean="0"/>
              <a:t>Обязательно указать, в чем вы согласны с автором, поскольку именно свое мнение вы доказываете аргументами!</a:t>
            </a:r>
          </a:p>
          <a:p>
            <a:r>
              <a:rPr lang="ru-RU" sz="3200" dirty="0" smtClean="0"/>
              <a:t>Ваше мнение должно соответствовать позиции автора! Можно только немного расширить, обобщить ее.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Аргументы (5-6 абзацы)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/>
          <a:lstStyle/>
          <a:p>
            <a:r>
              <a:rPr lang="ru-RU" sz="2800" dirty="0" smtClean="0"/>
              <a:t>Для того, чтобы получить максимальный балл, нужно</a:t>
            </a:r>
            <a:r>
              <a:rPr lang="ru-RU" sz="4000" dirty="0" smtClean="0"/>
              <a:t> </a:t>
            </a:r>
            <a:r>
              <a:rPr lang="ru-RU" sz="4000" b="1" dirty="0" smtClean="0"/>
              <a:t>2</a:t>
            </a:r>
            <a:r>
              <a:rPr lang="ru-RU" sz="4000" dirty="0" smtClean="0"/>
              <a:t> </a:t>
            </a:r>
            <a:r>
              <a:rPr lang="ru-RU" sz="2800" dirty="0" smtClean="0"/>
              <a:t>аргумента: один из читательского, научного (история, биография известного человека) или публицистического опыта (2 балла); один из жизненного опыта (1 балл).</a:t>
            </a:r>
          </a:p>
          <a:p>
            <a:r>
              <a:rPr lang="ru-RU" sz="2800" dirty="0" smtClean="0"/>
              <a:t>Аргументы должны ДОКАЗЫВАТЬ вашу позицию.</a:t>
            </a:r>
          </a:p>
          <a:p>
            <a:r>
              <a:rPr lang="ru-RU" sz="2800" dirty="0" smtClean="0"/>
              <a:t>Постарайтесь повторить в аргументе ключевые слова из позиции автора и вашего мнения.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Как писать аргументы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2800" dirty="0" smtClean="0"/>
              <a:t>Я </a:t>
            </a:r>
            <a:r>
              <a:rPr lang="ru-RU" sz="2800" dirty="0" smtClean="0"/>
              <a:t>согласен с автором в том, что если </a:t>
            </a:r>
            <a:r>
              <a:rPr lang="ru-RU" sz="2800" b="1" dirty="0" smtClean="0"/>
              <a:t>чрезмерно любить </a:t>
            </a:r>
            <a:r>
              <a:rPr lang="ru-RU" sz="2800" dirty="0" smtClean="0"/>
              <a:t>ребенка, во всем ему </a:t>
            </a:r>
            <a:r>
              <a:rPr lang="ru-RU" sz="2800" b="1" dirty="0" smtClean="0"/>
              <a:t>потакать</a:t>
            </a:r>
            <a:r>
              <a:rPr lang="ru-RU" sz="2800" dirty="0" smtClean="0"/>
              <a:t>, то можно вырастить </a:t>
            </a:r>
            <a:r>
              <a:rPr lang="ru-RU" sz="2800" b="1" dirty="0" smtClean="0"/>
              <a:t>эгоиста</a:t>
            </a:r>
            <a:r>
              <a:rPr lang="ru-RU" sz="2800" dirty="0" smtClean="0"/>
              <a:t>…</a:t>
            </a:r>
          </a:p>
          <a:p>
            <a:pPr>
              <a:buNone/>
            </a:pPr>
            <a:r>
              <a:rPr lang="ru-RU" sz="2800" dirty="0" smtClean="0"/>
              <a:t>	</a:t>
            </a:r>
            <a:r>
              <a:rPr lang="ru-RU" sz="2800" dirty="0" smtClean="0"/>
              <a:t>	Например, в комедии Д.И.Фонвизина «Недоросль» госпожа </a:t>
            </a:r>
            <a:r>
              <a:rPr lang="ru-RU" sz="2800" dirty="0" err="1" smtClean="0"/>
              <a:t>Простакова</a:t>
            </a:r>
            <a:r>
              <a:rPr lang="ru-RU" sz="2800" dirty="0" smtClean="0"/>
              <a:t> </a:t>
            </a:r>
            <a:r>
              <a:rPr lang="ru-RU" sz="2800" b="1" dirty="0" smtClean="0"/>
              <a:t>безмерно любит </a:t>
            </a:r>
            <a:r>
              <a:rPr lang="ru-RU" sz="2800" dirty="0" smtClean="0"/>
              <a:t>своего сына </a:t>
            </a:r>
            <a:r>
              <a:rPr lang="ru-RU" sz="2800" dirty="0" err="1" smtClean="0"/>
              <a:t>Митрофана</a:t>
            </a:r>
            <a:r>
              <a:rPr lang="ru-RU" sz="2800" dirty="0" smtClean="0"/>
              <a:t>, </a:t>
            </a:r>
            <a:r>
              <a:rPr lang="ru-RU" sz="2800" b="1" dirty="0" smtClean="0"/>
              <a:t>потакает</a:t>
            </a:r>
            <a:r>
              <a:rPr lang="ru-RU" sz="2800" dirty="0" smtClean="0"/>
              <a:t> ему во всем, исполняет все его желания и прихоти. В итоге ее сын вырастает </a:t>
            </a:r>
            <a:r>
              <a:rPr lang="ru-RU" sz="2800" b="1" dirty="0" smtClean="0"/>
              <a:t>эгоистом</a:t>
            </a:r>
            <a:r>
              <a:rPr lang="ru-RU" sz="2800" dirty="0" smtClean="0"/>
              <a:t>, думающим только о себе, и в конце пьесы с легкостью отказывается от матери ради собственного спасения.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1403</TotalTime>
  <Words>704</Words>
  <PresentationFormat>Экран (4:3)</PresentationFormat>
  <Paragraphs>79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Сочинение-эссе часть С ЕГЭ по русскому языку</vt:lpstr>
      <vt:lpstr>Структура эссе:</vt:lpstr>
      <vt:lpstr>Проблема (1 абзац)</vt:lpstr>
      <vt:lpstr>Комментарий (2 абзац)</vt:lpstr>
      <vt:lpstr>Комментарий (2-3 абзац) обязательно текстовый комментарий!</vt:lpstr>
      <vt:lpstr>Позиция автора (3 абзац)</vt:lpstr>
      <vt:lpstr>Мое мнение (4 абзац)</vt:lpstr>
      <vt:lpstr>Аргументы (5-6 абзацы)</vt:lpstr>
      <vt:lpstr>Как писать аргументы</vt:lpstr>
      <vt:lpstr>Аргумент из читательского опыта должен включать:</vt:lpstr>
      <vt:lpstr>Жанры основных произведений</vt:lpstr>
      <vt:lpstr>Жанры основных произведений</vt:lpstr>
      <vt:lpstr>Жанры основных произведений</vt:lpstr>
      <vt:lpstr>Вывод (7 абзац)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Сочинение-эссе часть С ЕГЭ по русскому языку</dc:title>
  <cp:lastModifiedBy>Your User Name</cp:lastModifiedBy>
  <cp:revision>10</cp:revision>
  <dcterms:modified xsi:type="dcterms:W3CDTF">2012-05-28T17:14:45Z</dcterms:modified>
</cp:coreProperties>
</file>