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4" r:id="rId6"/>
    <p:sldId id="283" r:id="rId7"/>
    <p:sldId id="284" r:id="rId8"/>
    <p:sldId id="260" r:id="rId9"/>
    <p:sldId id="266" r:id="rId10"/>
    <p:sldId id="268" r:id="rId11"/>
    <p:sldId id="270" r:id="rId12"/>
    <p:sldId id="267" r:id="rId13"/>
    <p:sldId id="272" r:id="rId14"/>
    <p:sldId id="259" r:id="rId15"/>
    <p:sldId id="273" r:id="rId16"/>
    <p:sldId id="275" r:id="rId17"/>
    <p:sldId id="276" r:id="rId18"/>
    <p:sldId id="277" r:id="rId19"/>
    <p:sldId id="279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2377-53AD-4263-A834-21F5E26F3A8F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812DD-56AE-4A66-B8F7-42150B6A93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2377-53AD-4263-A834-21F5E26F3A8F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812DD-56AE-4A66-B8F7-42150B6A9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2377-53AD-4263-A834-21F5E26F3A8F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812DD-56AE-4A66-B8F7-42150B6A9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2377-53AD-4263-A834-21F5E26F3A8F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812DD-56AE-4A66-B8F7-42150B6A9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2377-53AD-4263-A834-21F5E26F3A8F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812DD-56AE-4A66-B8F7-42150B6A9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2377-53AD-4263-A834-21F5E26F3A8F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812DD-56AE-4A66-B8F7-42150B6A9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2377-53AD-4263-A834-21F5E26F3A8F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812DD-56AE-4A66-B8F7-42150B6A9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2377-53AD-4263-A834-21F5E26F3A8F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812DD-56AE-4A66-B8F7-42150B6A9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2377-53AD-4263-A834-21F5E26F3A8F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812DD-56AE-4A66-B8F7-42150B6A9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2377-53AD-4263-A834-21F5E26F3A8F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812DD-56AE-4A66-B8F7-42150B6A93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3682377-53AD-4263-A834-21F5E26F3A8F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A1812DD-56AE-4A66-B8F7-42150B6A9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3682377-53AD-4263-A834-21F5E26F3A8F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A1812DD-56AE-4A66-B8F7-42150B6A9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_________Microsoft_Office_Word1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43182"/>
            <a:ext cx="8077200" cy="2386018"/>
          </a:xfrm>
        </p:spPr>
        <p:txBody>
          <a:bodyPr>
            <a:normAutofit/>
          </a:bodyPr>
          <a:lstStyle/>
          <a:p>
            <a:r>
              <a:rPr lang="ru-RU" dirty="0" smtClean="0"/>
              <a:t>Строение атома и атомного ядра</a:t>
            </a:r>
            <a:br>
              <a:rPr lang="ru-RU" dirty="0" smtClean="0"/>
            </a:br>
            <a:endParaRPr lang="ru-RU" sz="1800" dirty="0"/>
          </a:p>
        </p:txBody>
      </p:sp>
      <p:graphicFrame>
        <p:nvGraphicFramePr>
          <p:cNvPr id="52238" name="Object 1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643570" y="3357562"/>
          <a:ext cx="3500430" cy="2214578"/>
        </p:xfrm>
        <a:graphic>
          <a:graphicData uri="http://schemas.openxmlformats.org/presentationml/2006/ole">
            <p:oleObj spid="_x0000_s1026" name="Видео-клип" r:id="rId3" imgW="2476190" imgH="2457143" progId="Package">
              <p:embed/>
            </p:oleObj>
          </a:graphicData>
        </a:graphic>
      </p:graphicFrame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Деление атома</a:t>
            </a:r>
            <a:endParaRPr lang="ru-RU" dirty="0"/>
          </a:p>
        </p:txBody>
      </p:sp>
      <p:graphicFrame>
        <p:nvGraphicFramePr>
          <p:cNvPr id="29704" name="Object 8"/>
          <p:cNvGraphicFramePr>
            <a:graphicFrameLocks noChangeAspect="1"/>
          </p:cNvGraphicFramePr>
          <p:nvPr>
            <p:ph idx="1"/>
          </p:nvPr>
        </p:nvGraphicFramePr>
        <p:xfrm>
          <a:off x="3000364" y="4286256"/>
          <a:ext cx="2755900" cy="687388"/>
        </p:xfrm>
        <a:graphic>
          <a:graphicData uri="http://schemas.openxmlformats.org/presentationml/2006/ole">
            <p:oleObj spid="_x0000_s4098" name="Объект упаковщика для оболочки" showAsIcon="1" r:id="rId3" imgW="2755800" imgH="68688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297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атомов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357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222"/>
                <a:gridCol w="1285884"/>
                <a:gridCol w="1357322"/>
                <a:gridCol w="942972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 атома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углерод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алюминий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железо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медь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серебро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Порядковый номер в системе элементов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Атомная масса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 электронов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 протонов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 нейтронов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к рисунку 39 ( </a:t>
            </a:r>
            <a:r>
              <a:rPr lang="ru-RU" dirty="0" err="1" smtClean="0"/>
              <a:t>а,б,в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1.Что изображено на рисунках?</a:t>
            </a:r>
          </a:p>
          <a:p>
            <a:r>
              <a:rPr lang="ru-RU" dirty="0" smtClean="0"/>
              <a:t>2 Каково строение атомов водорода, гелия, лития?</a:t>
            </a:r>
          </a:p>
          <a:p>
            <a:r>
              <a:rPr lang="ru-RU" dirty="0" smtClean="0"/>
              <a:t>3Если атом потерял один или несколько электронов, то что  произойдет ? Можно ли считать его нейтральным?</a:t>
            </a:r>
          </a:p>
          <a:p>
            <a:r>
              <a:rPr lang="ru-RU" dirty="0" smtClean="0"/>
              <a:t>4 Если атом приобрел один или несколько электронов, как называют этот атом?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Конспект ( строение атома)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 В центре атома находится положительное ядро, состоящее из положительных протонов и нейтральных частиц нейтронов, а вокруг него движутся отрицательные электроны;</a:t>
            </a:r>
          </a:p>
          <a:p>
            <a:r>
              <a:rPr lang="ru-RU" dirty="0" smtClean="0"/>
              <a:t>2Атом в целом не имеет заряда, он нейтральный, т.к.положительный заряд ядра равен отрицательному заряду всех его электронов или ( число протонов равно числу электронов).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к параграфу №30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1Чем отличаются друг от друга атомы различных химических элементов?</a:t>
            </a:r>
          </a:p>
          <a:p>
            <a:r>
              <a:rPr lang="ru-RU" dirty="0" smtClean="0"/>
              <a:t>2. Что является главной характеристикой данного химического элемента? Почему?</a:t>
            </a:r>
          </a:p>
          <a:p>
            <a:r>
              <a:rPr lang="ru-RU" dirty="0" smtClean="0"/>
              <a:t>3.Какие физические понятия вы встретили в тексте?</a:t>
            </a:r>
          </a:p>
          <a:p>
            <a:r>
              <a:rPr lang="ru-RU" dirty="0" smtClean="0"/>
              <a:t>4.Назовите отличие электрона от протона? Протона от нейтрона.</a:t>
            </a:r>
          </a:p>
          <a:p>
            <a:r>
              <a:rPr lang="ru-RU" dirty="0" smtClean="0"/>
              <a:t>5.Что можно сказать о массах протона и нейтрона?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Цепная ядерная реакция</a:t>
            </a:r>
            <a:endParaRPr lang="ru-RU" dirty="0"/>
          </a:p>
        </p:txBody>
      </p:sp>
      <p:pic>
        <p:nvPicPr>
          <p:cNvPr id="4" name="Picture 9" descr="цепная реакци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1237" y="1797050"/>
            <a:ext cx="45815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Управляемая цепная ядерная реакция  ( Атомная энергетика)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Ядерный реактор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И.В.Курчатов</a:t>
            </a:r>
            <a:endParaRPr lang="ru-RU" dirty="0"/>
          </a:p>
        </p:txBody>
      </p:sp>
      <p:pic>
        <p:nvPicPr>
          <p:cNvPr id="5" name="Picture 6" descr="iv3s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643182"/>
            <a:ext cx="3671887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7" descr="яд  реакт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571744"/>
            <a:ext cx="4714875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906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Неуправляемая цепная ядерная реакция(водородная и атомная бомба)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432435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Водородная бомб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714488"/>
            <a:ext cx="403860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Атомная бомб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9" y="4357694"/>
            <a:ext cx="338772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Ядерный взрыв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071678"/>
            <a:ext cx="3810000" cy="405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785926"/>
            <a:ext cx="403860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Параграф № 30</a:t>
            </a:r>
          </a:p>
          <a:p>
            <a:r>
              <a:rPr lang="ru-RU" dirty="0" smtClean="0"/>
              <a:t>2 Упражнение №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dirty="0" err="1" smtClean="0"/>
              <a:t>Демокрит</a:t>
            </a:r>
            <a:r>
              <a:rPr lang="ru-RU" dirty="0" smtClean="0"/>
              <a:t>                              (460-370 до н.э)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3050"/>
            <a:ext cx="4038600" cy="4754702"/>
          </a:xfrm>
        </p:spPr>
        <p:txBody>
          <a:bodyPr/>
          <a:lstStyle/>
          <a:p>
            <a:r>
              <a:rPr lang="ru-RU" dirty="0" smtClean="0"/>
              <a:t>М.В.Ломоносов                           ( 1711-1765)</a:t>
            </a:r>
            <a:endParaRPr lang="ru-RU" dirty="0"/>
          </a:p>
        </p:txBody>
      </p:sp>
      <p:pic>
        <p:nvPicPr>
          <p:cNvPr id="5" name="Picture 3" descr="C:\Users\мишаня\Desktop\samoubici_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786058"/>
            <a:ext cx="314325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мишаня\Desktop\lomonos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857752" y="2571744"/>
            <a:ext cx="3500462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68313" y="908050"/>
            <a:ext cx="82184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8000"/>
              <a:t>Спасибо за урок!</a:t>
            </a:r>
            <a:endParaRPr lang="en-US" sz="8000"/>
          </a:p>
          <a:p>
            <a:r>
              <a:rPr lang="en-US" sz="8000">
                <a:solidFill>
                  <a:schemeClr val="bg2"/>
                </a:solidFill>
              </a:rPr>
              <a:t>             </a:t>
            </a:r>
          </a:p>
          <a:p>
            <a:endParaRPr lang="ru-RU" sz="8000">
              <a:solidFill>
                <a:schemeClr val="bg2"/>
              </a:solidFill>
            </a:endParaRPr>
          </a:p>
        </p:txBody>
      </p:sp>
      <p:pic>
        <p:nvPicPr>
          <p:cNvPr id="18435" name="Picture 3" descr="мальчик с рюкзаком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3357563"/>
            <a:ext cx="2808288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АТОМ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АТОМ –НАИМЕНЬШАЯ  ЧАСТИЦА ХИМИЧЕСКОГО  ЭЛЕМЕНТА, ЯВЛЯЮЩАЯСЯ  НОСИТЕЛЕМ  ЕГО СВОЙСТВ.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Модель атома  ДЖ.ТОМСОНА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Джозеф Джон Томсон</a:t>
            </a:r>
          </a:p>
          <a:p>
            <a:r>
              <a:rPr lang="ru-RU" dirty="0" smtClean="0"/>
              <a:t>   (  1865-1940)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«Пудинг с изюмом»</a:t>
            </a:r>
            <a:endParaRPr lang="ru-RU" dirty="0"/>
          </a:p>
        </p:txBody>
      </p:sp>
      <p:pic>
        <p:nvPicPr>
          <p:cNvPr id="5" name="Picture 5" descr="атом Томсо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143500" y="2285992"/>
            <a:ext cx="3500438" cy="3714776"/>
          </a:xfrm>
          <a:prstGeom prst="rect">
            <a:avLst/>
          </a:prstGeom>
          <a:noFill/>
        </p:spPr>
      </p:pic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717550" y="2859088"/>
          <a:ext cx="3519488" cy="3900487"/>
        </p:xfrm>
        <a:graphic>
          <a:graphicData uri="http://schemas.openxmlformats.org/presentationml/2006/ole">
            <p:oleObj spid="_x0000_s2050" name="Документ" r:id="rId4" imgW="7073402" imgH="784135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Эрнест Резерфорд( 1871-1937)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Эрнест Резерфорд</a:t>
            </a:r>
          </a:p>
          <a:p>
            <a:r>
              <a:rPr lang="ru-RU" dirty="0" smtClean="0"/>
              <a:t>(1871—1937)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Планетарная модель атома</a:t>
            </a:r>
            <a:endParaRPr lang="ru-RU" dirty="0"/>
          </a:p>
        </p:txBody>
      </p:sp>
      <p:pic>
        <p:nvPicPr>
          <p:cNvPr id="5" name="Picture 5" descr="Резерфорд Эрнес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341438"/>
            <a:ext cx="3338512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строение атом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857752" y="2857496"/>
            <a:ext cx="3357585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Планетарная модель и Солнечная система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307183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714488"/>
            <a:ext cx="306704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2786058"/>
            <a:ext cx="19335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981435"/>
            <a:ext cx="3624281" cy="287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3857628"/>
            <a:ext cx="207170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Видел Модель атома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Частицы, входящие в состав атома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33543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288"/>
                <a:gridCol w="1714512"/>
                <a:gridCol w="2057400"/>
                <a:gridCol w="2057400"/>
              </a:tblGrid>
              <a:tr h="93979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Название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частицы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Обозначение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Заряд ( Кл)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Масса ( кг)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14380">
                <a:tc>
                  <a:txBody>
                    <a:bodyPr/>
                    <a:lstStyle/>
                    <a:p>
                      <a:r>
                        <a:rPr lang="ru-RU" dirty="0" smtClean="0"/>
                        <a:t>Электрон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-1,60219*</a:t>
                      </a:r>
                      <a:r>
                        <a:rPr lang="ru-RU" baseline="0" dirty="0" smtClean="0"/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-19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9,1095*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-31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Протон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-1,60219*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-19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1,6726*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-27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r>
                        <a:rPr lang="ru-RU" dirty="0" smtClean="0"/>
                        <a:t>Нейтрон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1,6749*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-27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>
            <p:ph idx="1"/>
          </p:nvPr>
        </p:nvGraphicFramePr>
        <p:xfrm>
          <a:off x="7215206" y="1785926"/>
          <a:ext cx="1143008" cy="928694"/>
        </p:xfrm>
        <a:graphic>
          <a:graphicData uri="http://schemas.openxmlformats.org/presentationml/2006/ole">
            <p:oleObj spid="_x0000_s3074" name="Формула" r:id="rId3" imgW="355320" imgH="330120" progId="Equation.3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285852" y="3357562"/>
            <a:ext cx="578647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ahoma" pitchFamily="34" charset="0"/>
              </a:rPr>
              <a:t> </a:t>
            </a:r>
            <a:r>
              <a:rPr lang="ru-RU" sz="4000" b="1" dirty="0" smtClean="0">
                <a:solidFill>
                  <a:srgbClr val="66FFFF"/>
                </a:solidFill>
                <a:latin typeface="Tahoma" pitchFamily="34" charset="0"/>
              </a:rPr>
              <a:t>М </a:t>
            </a:r>
            <a:r>
              <a:rPr lang="en-US" sz="3600" b="1" dirty="0" smtClean="0">
                <a:solidFill>
                  <a:srgbClr val="000000"/>
                </a:solidFill>
                <a:latin typeface="Tahoma" pitchFamily="34" charset="0"/>
              </a:rPr>
              <a:t> </a:t>
            </a:r>
            <a:endParaRPr lang="ru-RU" sz="3600" b="1" dirty="0" smtClean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ru-RU" sz="1200" b="1" dirty="0" smtClean="0">
                <a:latin typeface="Tahoma" pitchFamily="34" charset="0"/>
              </a:rPr>
              <a:t>МАССОВОЕ ЧИСЛО, МАССА </a:t>
            </a:r>
            <a:r>
              <a:rPr lang="ru-RU" sz="1200" b="1" dirty="0" smtClean="0">
                <a:latin typeface="Tahoma" pitchFamily="34" charset="0"/>
              </a:rPr>
              <a:t>ЯДРА</a:t>
            </a:r>
            <a:endParaRPr lang="ru-RU" sz="1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2143116"/>
            <a:ext cx="564358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FFFF"/>
                </a:solidFill>
                <a:latin typeface="Tahoma" pitchFamily="34" charset="0"/>
              </a:rPr>
              <a:t> </a:t>
            </a:r>
            <a:r>
              <a:rPr lang="en-US" sz="2800" b="1" dirty="0" smtClean="0">
                <a:solidFill>
                  <a:srgbClr val="66FFFF"/>
                </a:solidFill>
                <a:latin typeface="Tahoma" pitchFamily="34" charset="0"/>
              </a:rPr>
              <a:t>Z</a:t>
            </a:r>
            <a:r>
              <a:rPr lang="en-US" sz="2800" b="1" dirty="0" smtClean="0">
                <a:solidFill>
                  <a:srgbClr val="000000"/>
                </a:solidFill>
                <a:latin typeface="Tahoma" pitchFamily="34" charset="0"/>
              </a:rPr>
              <a:t> </a:t>
            </a:r>
            <a:endParaRPr lang="ru-RU" sz="2800" b="1" dirty="0" smtClean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ru-RU" dirty="0" smtClean="0">
                <a:latin typeface="Tahoma" pitchFamily="34" charset="0"/>
              </a:rPr>
              <a:t>-</a:t>
            </a:r>
            <a:r>
              <a:rPr lang="ru-RU" b="1" dirty="0" smtClean="0">
                <a:latin typeface="Tahoma" pitchFamily="34" charset="0"/>
              </a:rPr>
              <a:t>зарядовое число - порядковый номер, заряд ядра, количество протонов, количество электронов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307181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FFFF"/>
                </a:solidFill>
                <a:latin typeface="Tahoma" pitchFamily="34" charset="0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1785918" y="4286256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CC99"/>
                </a:solidFill>
                <a:latin typeface="Tahoma" pitchFamily="34" charset="0"/>
              </a:rPr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4929198"/>
            <a:ext cx="72866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CC99"/>
                </a:solidFill>
                <a:latin typeface="Tahoma" pitchFamily="34" charset="0"/>
              </a:rPr>
              <a:t>N</a:t>
            </a:r>
          </a:p>
          <a:p>
            <a:r>
              <a:rPr lang="en-US" b="1" dirty="0" smtClean="0">
                <a:latin typeface="Tahoma" pitchFamily="34" charset="0"/>
              </a:rPr>
              <a:t>- </a:t>
            </a:r>
            <a:r>
              <a:rPr lang="ru-RU" b="1" dirty="0" smtClean="0">
                <a:latin typeface="Tahoma" pitchFamily="34" charset="0"/>
              </a:rPr>
              <a:t> число нейтронов  </a:t>
            </a:r>
            <a:r>
              <a:rPr lang="ru-RU" sz="2800" b="1" dirty="0" smtClean="0">
                <a:solidFill>
                  <a:srgbClr val="00CC99"/>
                </a:solidFill>
                <a:latin typeface="Tahoma" pitchFamily="34" charset="0"/>
              </a:rPr>
              <a:t>= М - </a:t>
            </a:r>
            <a:r>
              <a:rPr lang="en-US" sz="2800" b="1" dirty="0" smtClean="0">
                <a:solidFill>
                  <a:srgbClr val="00CC99"/>
                </a:solidFill>
                <a:latin typeface="Tahoma" pitchFamily="34" charset="0"/>
              </a:rPr>
              <a:t>Z</a:t>
            </a:r>
            <a:endParaRPr lang="ru-RU" sz="2800" b="1" dirty="0">
              <a:solidFill>
                <a:srgbClr val="00CC99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313</TotalTime>
  <Words>386</Words>
  <Application>Microsoft Office PowerPoint</Application>
  <PresentationFormat>Экран (4:3)</PresentationFormat>
  <Paragraphs>103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Модульная</vt:lpstr>
      <vt:lpstr>Видео-клип</vt:lpstr>
      <vt:lpstr>Документ</vt:lpstr>
      <vt:lpstr>Формула</vt:lpstr>
      <vt:lpstr>Пакет</vt:lpstr>
      <vt:lpstr>Строение атома и атомного ядра </vt:lpstr>
      <vt:lpstr>Слайд 2</vt:lpstr>
      <vt:lpstr>    АТОМ</vt:lpstr>
      <vt:lpstr>Модель атома  ДЖ.ТОМСОНА</vt:lpstr>
      <vt:lpstr>Эрнест Резерфорд( 1871-1937)</vt:lpstr>
      <vt:lpstr>Планетарная модель и Солнечная система</vt:lpstr>
      <vt:lpstr>Слайд 7</vt:lpstr>
      <vt:lpstr>Частицы, входящие в состав атома</vt:lpstr>
      <vt:lpstr>Слайд 9</vt:lpstr>
      <vt:lpstr>Деление атома</vt:lpstr>
      <vt:lpstr>Строение атомов</vt:lpstr>
      <vt:lpstr>Вопросы к рисунку 39 ( а,б,в)</vt:lpstr>
      <vt:lpstr>  Конспект ( строение атома)</vt:lpstr>
      <vt:lpstr>Вопросы к параграфу №30</vt:lpstr>
      <vt:lpstr>Цепная ядерная реакция</vt:lpstr>
      <vt:lpstr>Управляемая цепная ядерная реакция  ( Атомная энергетика)</vt:lpstr>
      <vt:lpstr>Неуправляемая цепная ядерная реакция(водородная и атомная бомба)</vt:lpstr>
      <vt:lpstr>Ядерный взрыв</vt:lpstr>
      <vt:lpstr>Домашнее задание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атома и атомного ядра</dc:title>
  <dc:creator>мишаня</dc:creator>
  <cp:lastModifiedBy>user</cp:lastModifiedBy>
  <cp:revision>46</cp:revision>
  <dcterms:created xsi:type="dcterms:W3CDTF">2009-12-11T16:59:34Z</dcterms:created>
  <dcterms:modified xsi:type="dcterms:W3CDTF">2011-12-20T18:59:19Z</dcterms:modified>
</cp:coreProperties>
</file>