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1"/>
  </p:notesMasterIdLst>
  <p:sldIdLst>
    <p:sldId id="512" r:id="rId2"/>
    <p:sldId id="355" r:id="rId3"/>
    <p:sldId id="422" r:id="rId4"/>
    <p:sldId id="444" r:id="rId5"/>
    <p:sldId id="442" r:id="rId6"/>
    <p:sldId id="443" r:id="rId7"/>
    <p:sldId id="445" r:id="rId8"/>
    <p:sldId id="446" r:id="rId9"/>
    <p:sldId id="470" r:id="rId10"/>
    <p:sldId id="448" r:id="rId11"/>
    <p:sldId id="466" r:id="rId12"/>
    <p:sldId id="471" r:id="rId13"/>
    <p:sldId id="472" r:id="rId14"/>
    <p:sldId id="418" r:id="rId15"/>
    <p:sldId id="481" r:id="rId16"/>
    <p:sldId id="483" r:id="rId17"/>
    <p:sldId id="450" r:id="rId18"/>
    <p:sldId id="457" r:id="rId19"/>
    <p:sldId id="50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CC"/>
    <a:srgbClr val="9900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1" autoAdjust="0"/>
    <p:restoredTop sz="90929"/>
  </p:normalViewPr>
  <p:slideViewPr>
    <p:cSldViewPr>
      <p:cViewPr varScale="1">
        <p:scale>
          <a:sx n="71" d="100"/>
          <a:sy n="71" d="100"/>
        </p:scale>
        <p:origin x="-408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C48EE48-450D-4432-8020-70BA061CC5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AA5C9B-C78F-4200-93D3-44FF6AE3CD50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2969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9AE6A6-192E-4B35-A48A-2367DCD9BF46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38915" name="Rectangle 1026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8916" name="Rectangle 1027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7B4900-C0CD-4D24-A4AA-F6D5F36131A3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4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86E4C3-2F47-4655-9E8F-616B71096AD7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096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258759-FE7B-4F78-B92E-A320284904EB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4198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198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972696-6106-42F7-A3AD-BC5ADB584938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4301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301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AF5ADD-5503-4A90-B9EE-EF81A25A860F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403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6E0102-A705-41FF-AD18-4FE7479F644A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506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B04E0E-25AB-4CA3-9A59-DB21657A4FD6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4608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608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3A3C22-65A3-4B0E-BE46-F37C78EC12A6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4710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710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937568-1E46-404B-9561-0AB56FBECBEE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072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730416-BE3E-49EA-B590-CF4ABE40EA7F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31747" name="Rectangle 1026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48" name="Rectangle 1027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FD2694-68F8-4610-89F6-F8C9C0981A4B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3277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BD1422-06BB-4ABD-9C1A-1D3792EA169E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3796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D6E069-320C-4EC5-A90E-3600E2741179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3481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F405AE-134F-4FB4-AEDC-F12CD0843A8B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584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7D6D3A-81F9-4A30-8D7D-20142C273074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36867" name="Rectangle 1026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6868" name="Rectangle 1027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4E961C-846C-4433-9CEC-6C7ABD7FD19D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5343854-75B2-4E79-8C5A-051D1D05E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27F1F-A4E3-4665-88E8-7D3E3E1BD9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3E4CA-4356-4FA5-A80D-7B1F96173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DA128-E24A-4BA0-8454-E33D98FBB8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8746F4-BCC3-4700-88BA-75B4443D0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A854A8-C544-40B9-B0FE-C73045614D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CEF548-4A7E-40CF-8BEB-A48A00629A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5C5A7E-740F-4FE6-92D3-093720196B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BFB86-CF13-46D3-B7B1-1614E4E871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7DA259-EEA2-4442-8CC9-92A1D98B9B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F5B3FDA-90F2-4BE5-9E55-C476F10D6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615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ru-RU"/>
              <a:t>Богомолова ОМ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3E6F772-6F54-4558-8C46-4555A3CFDA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3" r:id="rId2"/>
    <p:sldLayoutId id="2147483858" r:id="rId3"/>
    <p:sldLayoutId id="2147483859" r:id="rId4"/>
    <p:sldLayoutId id="2147483860" r:id="rId5"/>
    <p:sldLayoutId id="2147483861" r:id="rId6"/>
    <p:sldLayoutId id="2147483854" r:id="rId7"/>
    <p:sldLayoutId id="2147483862" r:id="rId8"/>
    <p:sldLayoutId id="2147483863" r:id="rId9"/>
    <p:sldLayoutId id="2147483855" r:id="rId10"/>
    <p:sldLayoutId id="2147483856" r:id="rId11"/>
  </p:sldLayoutIdLst>
  <p:transition>
    <p:pull dir="ld"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B4E2D6E-FE11-4E12-AA53-12EEAC6214B6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1042988" y="1196975"/>
            <a:ext cx="74866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C00000"/>
                </a:solidFill>
              </a:rPr>
              <a:t>Углы, </a:t>
            </a:r>
          </a:p>
          <a:p>
            <a:pPr algn="ctr"/>
            <a:r>
              <a:rPr lang="ru-RU" sz="4800" b="1">
                <a:solidFill>
                  <a:srgbClr val="C00000"/>
                </a:solidFill>
              </a:rPr>
              <a:t>связанные с окружностью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омер слайда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FA7E572-58EB-4608-908A-380B271984B5}" type="slidenum">
              <a:rPr lang="ru-RU" smtClean="0"/>
              <a:pPr/>
              <a:t>10</a:t>
            </a:fld>
            <a:endParaRPr lang="ru-RU" smtClean="0"/>
          </a:p>
        </p:txBody>
      </p:sp>
      <p:pic>
        <p:nvPicPr>
          <p:cNvPr id="12290" name="Rectangle 2"/>
          <p:cNvPicPr>
            <a:picLocks noGrp="1" noChangeArrowheads="1"/>
          </p:cNvPicPr>
          <p:nvPr>
            <p:ph type="title"/>
          </p:nvPr>
        </p:nvPicPr>
        <p:blipFill>
          <a:blip r:embed="rId3" cstate="print">
            <a:duotone>
              <a:prstClr val="black"/>
              <a:srgbClr val="C00000">
                <a:tint val="45000"/>
                <a:satMod val="400000"/>
              </a:srgbClr>
            </a:duotone>
            <a:lum bright="-10000" contrast="40000"/>
          </a:blip>
          <a:srcRect/>
          <a:stretch>
            <a:fillRect/>
          </a:stretch>
        </p:blipFill>
        <p:spPr bwMode="auto">
          <a:xfrm>
            <a:off x="682625" y="-23813"/>
            <a:ext cx="7785100" cy="773113"/>
          </a:xfrm>
        </p:spPr>
      </p:pic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179388" y="981075"/>
            <a:ext cx="8686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  <a:cs typeface="Times New Roman" pitchFamily="18" charset="0"/>
              </a:rPr>
              <a:t>     Найдите центральный угол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en-US" b="1" i="1" dirty="0">
                <a:solidFill>
                  <a:schemeClr val="bg1"/>
                </a:solidFill>
              </a:rPr>
              <a:t>AOB</a:t>
            </a:r>
            <a:r>
              <a:rPr lang="ru-RU" b="1" dirty="0">
                <a:solidFill>
                  <a:schemeClr val="bg1"/>
                </a:solidFill>
              </a:rPr>
              <a:t>,</a:t>
            </a:r>
            <a:r>
              <a:rPr lang="en-US" b="1" i="1" dirty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опирающийся на хорду </a:t>
            </a:r>
            <a:r>
              <a:rPr lang="ru-RU" b="1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b="1" i="1" dirty="0">
                <a:solidFill>
                  <a:schemeClr val="bg1"/>
                </a:solidFill>
                <a:cs typeface="Times New Roman" pitchFamily="18" charset="0"/>
              </a:rPr>
              <a:t>AB</a:t>
            </a:r>
            <a:r>
              <a:rPr lang="ru-RU" b="1" dirty="0">
                <a:solidFill>
                  <a:schemeClr val="bg1"/>
                </a:solidFill>
              </a:rPr>
              <a:t>, равную </a:t>
            </a:r>
            <a:r>
              <a:rPr lang="ru-RU" b="1" dirty="0" smtClean="0">
                <a:solidFill>
                  <a:schemeClr val="bg1"/>
                </a:solidFill>
              </a:rPr>
              <a:t>радиусу.</a:t>
            </a:r>
            <a:endParaRPr lang="en-US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464900" name="Text Box 4"/>
          <p:cNvSpPr txBox="1">
            <a:spLocks noChangeArrowheads="1"/>
          </p:cNvSpPr>
          <p:nvPr/>
        </p:nvSpPr>
        <p:spPr bwMode="auto">
          <a:xfrm>
            <a:off x="468313" y="4941888"/>
            <a:ext cx="20431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bg1"/>
                </a:solidFill>
              </a:rPr>
              <a:t>Ответ: </a:t>
            </a:r>
            <a:r>
              <a:rPr lang="en-US" sz="3200">
                <a:solidFill>
                  <a:schemeClr val="bg1"/>
                </a:solidFill>
              </a:rPr>
              <a:t>6</a:t>
            </a:r>
            <a:r>
              <a:rPr lang="ru-RU" sz="3200">
                <a:solidFill>
                  <a:schemeClr val="bg1"/>
                </a:solidFill>
              </a:rPr>
              <a:t>0</a:t>
            </a:r>
            <a:r>
              <a:rPr lang="ru-RU" sz="3200" baseline="30000">
                <a:solidFill>
                  <a:schemeClr val="bg1"/>
                </a:solidFill>
              </a:rPr>
              <a:t>о</a:t>
            </a:r>
            <a:endParaRPr lang="ru-RU" sz="3200">
              <a:solidFill>
                <a:schemeClr val="bg1"/>
              </a:solidFill>
            </a:endParaRPr>
          </a:p>
        </p:txBody>
      </p:sp>
      <p:pic>
        <p:nvPicPr>
          <p:cNvPr id="1843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8" y="2286000"/>
            <a:ext cx="2597150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4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490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омер слайда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9A543F2-8750-4A6C-9B77-478AD182A391}" type="slidenum">
              <a:rPr lang="ru-RU" smtClean="0"/>
              <a:pPr/>
              <a:t>11</a:t>
            </a:fld>
            <a:endParaRPr lang="ru-RU" smtClean="0"/>
          </a:p>
        </p:txBody>
      </p:sp>
      <p:pic>
        <p:nvPicPr>
          <p:cNvPr id="13314" name="Rectangle 2"/>
          <p:cNvPicPr>
            <a:picLocks noGrp="1" noChangeArrowheads="1"/>
          </p:cNvPicPr>
          <p:nvPr>
            <p:ph type="title"/>
          </p:nvPr>
        </p:nvPicPr>
        <p:blipFill>
          <a:blip r:embed="rId3" cstate="print">
            <a:duotone>
              <a:prstClr val="black"/>
              <a:srgbClr val="C000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682625" y="-23813"/>
            <a:ext cx="7785100" cy="773113"/>
          </a:xfrm>
        </p:spPr>
      </p:pic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323850" y="908050"/>
            <a:ext cx="86868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chemeClr val="bg1"/>
                </a:solidFill>
              </a:rPr>
              <a:t>     Угол </a:t>
            </a:r>
            <a:r>
              <a:rPr lang="en-US" b="1" i="1" dirty="0">
                <a:solidFill>
                  <a:schemeClr val="bg1"/>
                </a:solidFill>
              </a:rPr>
              <a:t>ACB </a:t>
            </a:r>
            <a:r>
              <a:rPr lang="ru-RU" b="1" dirty="0">
                <a:solidFill>
                  <a:schemeClr val="bg1"/>
                </a:solidFill>
              </a:rPr>
              <a:t>вписан в окружность. </a:t>
            </a:r>
            <a:endParaRPr lang="en-US" b="1" dirty="0">
              <a:solidFill>
                <a:schemeClr val="bg1"/>
              </a:solidFill>
            </a:endParaRPr>
          </a:p>
          <a:p>
            <a:pPr algn="just"/>
            <a:r>
              <a:rPr lang="ru-RU" b="1" dirty="0">
                <a:solidFill>
                  <a:schemeClr val="bg1"/>
                </a:solidFill>
              </a:rPr>
              <a:t>Градусные величины дуг </a:t>
            </a:r>
            <a:r>
              <a:rPr lang="en-US" b="1" i="1" dirty="0">
                <a:solidFill>
                  <a:schemeClr val="bg1"/>
                </a:solidFill>
              </a:rPr>
              <a:t>AC </a:t>
            </a:r>
            <a:r>
              <a:rPr lang="ru-RU" b="1" dirty="0">
                <a:solidFill>
                  <a:schemeClr val="bg1"/>
                </a:solidFill>
              </a:rPr>
              <a:t>и </a:t>
            </a:r>
            <a:r>
              <a:rPr lang="en-US" b="1" i="1" dirty="0">
                <a:solidFill>
                  <a:schemeClr val="bg1"/>
                </a:solidFill>
              </a:rPr>
              <a:t>BC</a:t>
            </a:r>
            <a:r>
              <a:rPr lang="ru-RU" b="1" dirty="0">
                <a:solidFill>
                  <a:schemeClr val="bg1"/>
                </a:solidFill>
              </a:rPr>
              <a:t> равны 98</a:t>
            </a:r>
            <a:r>
              <a:rPr lang="ru-RU" b="1" baseline="30000" dirty="0">
                <a:solidFill>
                  <a:schemeClr val="bg1"/>
                </a:solidFill>
              </a:rPr>
              <a:t>о</a:t>
            </a:r>
            <a:r>
              <a:rPr lang="ru-RU" b="1" dirty="0">
                <a:solidFill>
                  <a:schemeClr val="bg1"/>
                </a:solidFill>
              </a:rPr>
              <a:t> и 48</a:t>
            </a:r>
            <a:r>
              <a:rPr lang="ru-RU" b="1" baseline="30000" dirty="0">
                <a:solidFill>
                  <a:schemeClr val="bg1"/>
                </a:solidFill>
              </a:rPr>
              <a:t>о</a:t>
            </a:r>
            <a:r>
              <a:rPr lang="ru-RU" b="1" dirty="0">
                <a:solidFill>
                  <a:schemeClr val="bg1"/>
                </a:solidFill>
              </a:rPr>
              <a:t> соответственно. Найдите угол </a:t>
            </a:r>
            <a:r>
              <a:rPr lang="en-US" b="1" i="1" dirty="0" smtClean="0">
                <a:solidFill>
                  <a:schemeClr val="bg1"/>
                </a:solidFill>
              </a:rPr>
              <a:t>ACB</a:t>
            </a:r>
            <a:r>
              <a:rPr lang="ru-RU" b="1" i="1" dirty="0" smtClean="0">
                <a:solidFill>
                  <a:schemeClr val="bg1"/>
                </a:solidFill>
              </a:rPr>
              <a:t>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05860" name="Text Box 4"/>
          <p:cNvSpPr txBox="1">
            <a:spLocks noChangeArrowheads="1"/>
          </p:cNvSpPr>
          <p:nvPr/>
        </p:nvSpPr>
        <p:spPr bwMode="auto">
          <a:xfrm>
            <a:off x="827088" y="5300663"/>
            <a:ext cx="21859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bg1"/>
                </a:solidFill>
              </a:rPr>
              <a:t>Ответ: </a:t>
            </a:r>
            <a:r>
              <a:rPr lang="en-US" sz="3200">
                <a:solidFill>
                  <a:schemeClr val="bg1"/>
                </a:solidFill>
              </a:rPr>
              <a:t>107</a:t>
            </a:r>
            <a:r>
              <a:rPr lang="ru-RU" sz="3200" baseline="30000">
                <a:solidFill>
                  <a:schemeClr val="bg1"/>
                </a:solidFill>
              </a:rPr>
              <a:t>о</a:t>
            </a:r>
            <a:endParaRPr lang="ru-RU" sz="3200">
              <a:solidFill>
                <a:schemeClr val="bg1"/>
              </a:solidFill>
            </a:endParaRPr>
          </a:p>
        </p:txBody>
      </p:sp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88" y="2622550"/>
            <a:ext cx="2870200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5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586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Номер слайда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6297F1C-7719-4E42-977F-D874DD019416}" type="slidenum">
              <a:rPr lang="ru-RU" smtClean="0"/>
              <a:pPr/>
              <a:t>12</a:t>
            </a:fld>
            <a:endParaRPr lang="ru-RU" smtClean="0"/>
          </a:p>
        </p:txBody>
      </p:sp>
      <p:pic>
        <p:nvPicPr>
          <p:cNvPr id="14338" name="Rectangle 2"/>
          <p:cNvPicPr>
            <a:picLocks noGrp="1" noChangeArrowheads="1"/>
          </p:cNvPicPr>
          <p:nvPr>
            <p:ph type="title"/>
          </p:nvPr>
        </p:nvPicPr>
        <p:blipFill>
          <a:blip r:embed="rId3" cstate="print">
            <a:duotone>
              <a:prstClr val="black"/>
              <a:srgbClr val="C000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682625" y="-23813"/>
            <a:ext cx="7785100" cy="773113"/>
          </a:xfrm>
        </p:spPr>
      </p:pic>
      <p:sp>
        <p:nvSpPr>
          <p:cNvPr id="516099" name="Text Box 3"/>
          <p:cNvSpPr txBox="1">
            <a:spLocks noChangeArrowheads="1"/>
          </p:cNvSpPr>
          <p:nvPr/>
        </p:nvSpPr>
        <p:spPr bwMode="auto">
          <a:xfrm>
            <a:off x="539750" y="5084763"/>
            <a:ext cx="2047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bg1"/>
                </a:solidFill>
              </a:rPr>
              <a:t>Ответ: </a:t>
            </a:r>
            <a:r>
              <a:rPr lang="ru-RU" sz="3200">
                <a:solidFill>
                  <a:schemeClr val="bg1"/>
                </a:solidFill>
                <a:cs typeface="Times New Roman" pitchFamily="18" charset="0"/>
              </a:rPr>
              <a:t>30</a:t>
            </a:r>
            <a:r>
              <a:rPr lang="ru-RU" sz="3200" baseline="30000">
                <a:solidFill>
                  <a:schemeClr val="bg1"/>
                </a:solidFill>
              </a:rPr>
              <a:t>о</a:t>
            </a:r>
            <a:endParaRPr lang="ru-RU" sz="320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250825" y="981075"/>
            <a:ext cx="838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  <a:cs typeface="Times New Roman" pitchFamily="18" charset="0"/>
              </a:rPr>
              <a:t>     Найдите вписанный угол, опирающийся на дугу, которая составляет </a:t>
            </a:r>
            <a:r>
              <a:rPr lang="ru-RU" b="1" dirty="0">
                <a:solidFill>
                  <a:schemeClr val="bg1"/>
                </a:solidFill>
              </a:rPr>
              <a:t>       </a:t>
            </a:r>
            <a:r>
              <a:rPr lang="ru-RU" b="1" dirty="0" smtClean="0">
                <a:solidFill>
                  <a:schemeClr val="bg1"/>
                </a:solidFill>
                <a:cs typeface="Times New Roman" pitchFamily="18" charset="0"/>
              </a:rPr>
              <a:t>окружности.</a:t>
            </a:r>
            <a:endParaRPr lang="en-US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420938"/>
            <a:ext cx="2851150" cy="31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4344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1">
                <a:tint val="45000"/>
                <a:satMod val="400000"/>
              </a:schemeClr>
            </a:duotone>
            <a:lum bright="-40000" contrast="-40000"/>
          </a:blip>
          <a:srcRect/>
          <a:stretch>
            <a:fillRect/>
          </a:stretch>
        </p:blipFill>
        <p:spPr bwMode="auto">
          <a:xfrm>
            <a:off x="3203848" y="1340768"/>
            <a:ext cx="179761" cy="778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609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3E0D9FC-526B-436D-AA3C-81B48F6A2E16}" type="slidenum">
              <a:rPr lang="ru-RU" smtClean="0"/>
              <a:pPr/>
              <a:t>13</a:t>
            </a:fld>
            <a:endParaRPr lang="ru-RU" smtClean="0"/>
          </a:p>
        </p:txBody>
      </p:sp>
      <p:pic>
        <p:nvPicPr>
          <p:cNvPr id="15362" name="Rectangle 2"/>
          <p:cNvPicPr>
            <a:picLocks noGrp="1" noChangeArrowheads="1"/>
          </p:cNvPicPr>
          <p:nvPr>
            <p:ph type="title"/>
          </p:nvPr>
        </p:nvPicPr>
        <p:blipFill>
          <a:blip r:embed="rId3" cstate="print">
            <a:duotone>
              <a:prstClr val="black"/>
              <a:srgbClr val="C000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682625" y="-23813"/>
            <a:ext cx="7785100" cy="773113"/>
          </a:xfrm>
        </p:spPr>
      </p:pic>
      <p:sp>
        <p:nvSpPr>
          <p:cNvPr id="518147" name="Text Box 3"/>
          <p:cNvSpPr txBox="1">
            <a:spLocks noChangeArrowheads="1"/>
          </p:cNvSpPr>
          <p:nvPr/>
        </p:nvSpPr>
        <p:spPr bwMode="auto">
          <a:xfrm>
            <a:off x="468313" y="5157788"/>
            <a:ext cx="20431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bg1"/>
                </a:solidFill>
              </a:rPr>
              <a:t>Ответ: 18</a:t>
            </a:r>
            <a:r>
              <a:rPr lang="ru-RU" sz="3200" baseline="30000">
                <a:solidFill>
                  <a:schemeClr val="bg1"/>
                </a:solidFill>
              </a:rPr>
              <a:t>о</a:t>
            </a:r>
            <a:endParaRPr lang="ru-RU" sz="320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395288" y="981075"/>
            <a:ext cx="838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  <a:cs typeface="Times New Roman" pitchFamily="18" charset="0"/>
              </a:rPr>
              <a:t>     Найдите вписанный угол, опирающийся на дугу, которая составляет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  <a:cs typeface="Times New Roman" pitchFamily="18" charset="0"/>
              </a:rPr>
              <a:t>10 % </a:t>
            </a:r>
            <a:r>
              <a:rPr lang="ru-RU" b="1" dirty="0" smtClean="0">
                <a:solidFill>
                  <a:schemeClr val="bg1"/>
                </a:solidFill>
                <a:cs typeface="Times New Roman" pitchFamily="18" charset="0"/>
              </a:rPr>
              <a:t>окружности.</a:t>
            </a:r>
            <a:endParaRPr lang="en-US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215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738" y="2492375"/>
            <a:ext cx="3028950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8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8147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Номер слайда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30395CC-244E-4066-86AE-B5D6FE3028B4}" type="slidenum">
              <a:rPr lang="ru-RU" smtClean="0"/>
              <a:pPr/>
              <a:t>14</a:t>
            </a:fld>
            <a:endParaRPr lang="ru-RU" smtClean="0"/>
          </a:p>
        </p:txBody>
      </p:sp>
      <p:pic>
        <p:nvPicPr>
          <p:cNvPr id="16386" name="Rectangle 2"/>
          <p:cNvPicPr>
            <a:picLocks noGrp="1" noChangeArrowheads="1"/>
          </p:cNvPicPr>
          <p:nvPr>
            <p:ph type="title"/>
          </p:nvPr>
        </p:nvPicPr>
        <p:blipFill>
          <a:blip r:embed="rId3" cstate="print">
            <a:duotone>
              <a:prstClr val="black"/>
              <a:srgbClr val="C000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682625" y="-23813"/>
            <a:ext cx="7785100" cy="773113"/>
          </a:xfrm>
        </p:spPr>
      </p:pic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179388" y="908050"/>
            <a:ext cx="86868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     Вписанный</a:t>
            </a:r>
            <a:r>
              <a:rPr lang="ru-RU" b="1" dirty="0">
                <a:solidFill>
                  <a:schemeClr val="bg1"/>
                </a:solidFill>
                <a:cs typeface="Times New Roman" pitchFamily="18" charset="0"/>
              </a:rPr>
              <a:t> угол на 35</a:t>
            </a:r>
            <a:r>
              <a:rPr lang="en-US" b="1" dirty="0">
                <a:solidFill>
                  <a:schemeClr val="bg1"/>
                </a:solidFill>
                <a:cs typeface="Times New Roman" pitchFamily="18" charset="0"/>
                <a:sym typeface="Symbol" pitchFamily="18" charset="2"/>
              </a:rPr>
              <a:t></a:t>
            </a:r>
            <a:r>
              <a:rPr lang="ru-RU" b="1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меньше центрального</a:t>
            </a:r>
            <a:r>
              <a:rPr lang="ru-RU" b="1" dirty="0">
                <a:solidFill>
                  <a:schemeClr val="bg1"/>
                </a:solidFill>
                <a:cs typeface="Times New Roman" pitchFamily="18" charset="0"/>
              </a:rPr>
              <a:t> угла, опирающегося на ту же дугу. Найдите </a:t>
            </a:r>
            <a:r>
              <a:rPr lang="ru-RU" b="1" dirty="0">
                <a:solidFill>
                  <a:schemeClr val="bg1"/>
                </a:solidFill>
              </a:rPr>
              <a:t>вписанный</a:t>
            </a:r>
            <a:r>
              <a:rPr lang="ru-RU" b="1" dirty="0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cs typeface="Times New Roman" pitchFamily="18" charset="0"/>
              </a:rPr>
              <a:t>уг</a:t>
            </a:r>
            <a:r>
              <a:rPr lang="ru-RU" b="1" dirty="0" smtClean="0">
                <a:solidFill>
                  <a:schemeClr val="bg1"/>
                </a:solidFill>
              </a:rPr>
              <a:t>ол.</a:t>
            </a:r>
            <a:endParaRPr lang="en-US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382980" name="Text Box 4"/>
          <p:cNvSpPr txBox="1">
            <a:spLocks noChangeArrowheads="1"/>
          </p:cNvSpPr>
          <p:nvPr/>
        </p:nvSpPr>
        <p:spPr bwMode="auto">
          <a:xfrm>
            <a:off x="684213" y="5157788"/>
            <a:ext cx="20478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bg1"/>
                </a:solidFill>
              </a:rPr>
              <a:t>Ответ: </a:t>
            </a:r>
            <a:r>
              <a:rPr lang="ru-RU" sz="3200">
                <a:solidFill>
                  <a:schemeClr val="bg1"/>
                </a:solidFill>
                <a:cs typeface="Times New Roman" pitchFamily="18" charset="0"/>
              </a:rPr>
              <a:t>35</a:t>
            </a:r>
            <a:r>
              <a:rPr lang="ru-RU" sz="3200" baseline="30000">
                <a:solidFill>
                  <a:schemeClr val="bg1"/>
                </a:solidFill>
              </a:rPr>
              <a:t>о</a:t>
            </a:r>
            <a:r>
              <a:rPr lang="ru-RU" sz="3200">
                <a:solidFill>
                  <a:schemeClr val="bg1"/>
                </a:solidFill>
                <a:cs typeface="Times New Roman" pitchFamily="18" charset="0"/>
              </a:rPr>
              <a:t> </a:t>
            </a:r>
          </a:p>
        </p:txBody>
      </p:sp>
      <p:pic>
        <p:nvPicPr>
          <p:cNvPr id="2253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349500"/>
            <a:ext cx="2851150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2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298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76200" y="928688"/>
            <a:ext cx="87106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     На рисунке угол </a:t>
            </a:r>
            <a:r>
              <a:rPr lang="en-US" b="1" i="1" dirty="0">
                <a:solidFill>
                  <a:schemeClr val="bg1"/>
                </a:solidFill>
              </a:rPr>
              <a:t>A</a:t>
            </a:r>
            <a:r>
              <a:rPr lang="ru-RU" b="1" dirty="0">
                <a:solidFill>
                  <a:schemeClr val="bg1"/>
                </a:solidFill>
              </a:rPr>
              <a:t> равен </a:t>
            </a:r>
            <a:r>
              <a:rPr lang="en-US" b="1" dirty="0">
                <a:solidFill>
                  <a:schemeClr val="bg1"/>
                </a:solidFill>
              </a:rPr>
              <a:t>4</a:t>
            </a:r>
            <a:r>
              <a:rPr lang="ru-RU" b="1" dirty="0">
                <a:solidFill>
                  <a:schemeClr val="bg1"/>
                </a:solidFill>
              </a:rPr>
              <a:t>0</a:t>
            </a:r>
            <a:r>
              <a:rPr lang="ru-RU" b="1" baseline="30000" dirty="0">
                <a:solidFill>
                  <a:schemeClr val="bg1"/>
                </a:solidFill>
              </a:rPr>
              <a:t>о</a:t>
            </a:r>
            <a:r>
              <a:rPr lang="ru-RU" b="1" dirty="0">
                <a:solidFill>
                  <a:schemeClr val="bg1"/>
                </a:solidFill>
              </a:rPr>
              <a:t>, угол </a:t>
            </a:r>
            <a:r>
              <a:rPr lang="en-US" b="1" i="1" dirty="0">
                <a:solidFill>
                  <a:schemeClr val="bg1"/>
                </a:solidFill>
              </a:rPr>
              <a:t>B</a:t>
            </a:r>
            <a:r>
              <a:rPr lang="ru-RU" b="1" dirty="0">
                <a:solidFill>
                  <a:schemeClr val="bg1"/>
                </a:solidFill>
              </a:rPr>
              <a:t> равен </a:t>
            </a:r>
            <a:r>
              <a:rPr lang="en-US" b="1" dirty="0">
                <a:solidFill>
                  <a:schemeClr val="bg1"/>
                </a:solidFill>
              </a:rPr>
              <a:t>3</a:t>
            </a:r>
            <a:r>
              <a:rPr lang="ru-RU" b="1" dirty="0">
                <a:solidFill>
                  <a:schemeClr val="bg1"/>
                </a:solidFill>
              </a:rPr>
              <a:t>0</a:t>
            </a:r>
            <a:r>
              <a:rPr lang="ru-RU" b="1" baseline="30000" dirty="0">
                <a:solidFill>
                  <a:schemeClr val="bg1"/>
                </a:solidFill>
              </a:rPr>
              <a:t>о</a:t>
            </a:r>
            <a:r>
              <a:rPr lang="ru-RU" b="1" dirty="0">
                <a:solidFill>
                  <a:schemeClr val="bg1"/>
                </a:solidFill>
              </a:rPr>
              <a:t>, угол </a:t>
            </a:r>
            <a:r>
              <a:rPr lang="en-US" b="1" i="1" dirty="0">
                <a:solidFill>
                  <a:schemeClr val="bg1"/>
                </a:solidFill>
              </a:rPr>
              <a:t>D </a:t>
            </a:r>
            <a:r>
              <a:rPr lang="ru-RU" b="1" dirty="0">
                <a:solidFill>
                  <a:schemeClr val="bg1"/>
                </a:solidFill>
              </a:rPr>
              <a:t>равен 45</a:t>
            </a:r>
            <a:r>
              <a:rPr lang="ru-RU" b="1" baseline="30000" dirty="0">
                <a:solidFill>
                  <a:schemeClr val="bg1"/>
                </a:solidFill>
              </a:rPr>
              <a:t>о</a:t>
            </a:r>
            <a:r>
              <a:rPr lang="ru-RU" b="1" dirty="0">
                <a:solidFill>
                  <a:schemeClr val="bg1"/>
                </a:solidFill>
              </a:rPr>
              <a:t>. Найдите угол </a:t>
            </a:r>
            <a:r>
              <a:rPr lang="en-US" b="1" i="1" dirty="0" smtClean="0">
                <a:solidFill>
                  <a:schemeClr val="bg1"/>
                </a:solidFill>
              </a:rPr>
              <a:t>EFC</a:t>
            </a:r>
            <a:r>
              <a:rPr lang="ru-RU" b="1" i="1" dirty="0" smtClean="0">
                <a:solidFill>
                  <a:schemeClr val="bg1"/>
                </a:solidFill>
              </a:rPr>
              <a:t>.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38628" name="Text Box 4"/>
          <p:cNvSpPr txBox="1">
            <a:spLocks noChangeArrowheads="1"/>
          </p:cNvSpPr>
          <p:nvPr/>
        </p:nvSpPr>
        <p:spPr bwMode="auto">
          <a:xfrm>
            <a:off x="395288" y="4941888"/>
            <a:ext cx="21859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bg1"/>
                </a:solidFill>
              </a:rPr>
              <a:t>Ответ: </a:t>
            </a:r>
            <a:r>
              <a:rPr lang="en-US" sz="3200">
                <a:solidFill>
                  <a:schemeClr val="bg1"/>
                </a:solidFill>
              </a:rPr>
              <a:t>115</a:t>
            </a:r>
            <a:r>
              <a:rPr lang="ru-RU" sz="3200" baseline="30000">
                <a:solidFill>
                  <a:schemeClr val="bg1"/>
                </a:solidFill>
              </a:rPr>
              <a:t>о</a:t>
            </a:r>
            <a:r>
              <a:rPr lang="en-US" sz="3200">
                <a:solidFill>
                  <a:schemeClr val="bg1"/>
                </a:solidFill>
                <a:cs typeface="Times New Roman" pitchFamily="18" charset="0"/>
              </a:rPr>
              <a:t> </a:t>
            </a:r>
            <a:endParaRPr lang="ru-RU" sz="320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2355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2276475"/>
            <a:ext cx="3643312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Номер слайда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BC9BBCD-A5A4-4CC2-80D4-578873478110}" type="slidenum">
              <a:rPr lang="ru-RU" smtClean="0"/>
              <a:pPr/>
              <a:t>15</a:t>
            </a:fld>
            <a:endParaRPr lang="ru-RU" smtClean="0"/>
          </a:p>
        </p:txBody>
      </p:sp>
      <p:pic>
        <p:nvPicPr>
          <p:cNvPr id="11" name="Rectangle 2"/>
          <p:cNvPicPr>
            <a:picLocks noGrp="1" noChangeArrowheads="1"/>
          </p:cNvPicPr>
          <p:nvPr>
            <p:ph type="title"/>
          </p:nvPr>
        </p:nvPicPr>
        <p:blipFill>
          <a:blip r:embed="rId4" cstate="print">
            <a:duotone>
              <a:prstClr val="black"/>
              <a:srgbClr val="C000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683568" y="0"/>
            <a:ext cx="7785100" cy="773113"/>
          </a:xfr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8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862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250825" y="1052513"/>
            <a:ext cx="8710613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     Стороны угла с вершиной </a:t>
            </a:r>
            <a:r>
              <a:rPr lang="en-US" b="1" i="1" dirty="0">
                <a:solidFill>
                  <a:schemeClr val="bg1"/>
                </a:solidFill>
              </a:rPr>
              <a:t>C </a:t>
            </a:r>
            <a:r>
              <a:rPr lang="ru-RU" b="1" dirty="0">
                <a:solidFill>
                  <a:schemeClr val="bg1"/>
                </a:solidFill>
              </a:rPr>
              <a:t>вне окружности отсекают от окружности дуги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i="1" dirty="0">
                <a:solidFill>
                  <a:schemeClr val="bg1"/>
                </a:solidFill>
              </a:rPr>
              <a:t>AB</a:t>
            </a:r>
            <a:r>
              <a:rPr lang="en-US" b="1" baseline="-25000" dirty="0">
                <a:solidFill>
                  <a:schemeClr val="bg1"/>
                </a:solidFill>
              </a:rPr>
              <a:t>1</a:t>
            </a:r>
            <a:r>
              <a:rPr lang="ru-RU" b="1" dirty="0">
                <a:solidFill>
                  <a:schemeClr val="bg1"/>
                </a:solidFill>
              </a:rPr>
              <a:t>, </a:t>
            </a:r>
            <a:r>
              <a:rPr lang="en-US" b="1" i="1" dirty="0">
                <a:solidFill>
                  <a:schemeClr val="bg1"/>
                </a:solidFill>
              </a:rPr>
              <a:t>AB</a:t>
            </a:r>
            <a:r>
              <a:rPr lang="en-US" b="1" baseline="-25000" dirty="0">
                <a:solidFill>
                  <a:schemeClr val="bg1"/>
                </a:solidFill>
              </a:rPr>
              <a:t>2</a:t>
            </a:r>
            <a:r>
              <a:rPr lang="en-US" b="1" dirty="0">
                <a:solidFill>
                  <a:schemeClr val="bg1"/>
                </a:solidFill>
              </a:rPr>
              <a:t>,</a:t>
            </a:r>
            <a:r>
              <a:rPr lang="en-US" b="1" i="1" dirty="0">
                <a:solidFill>
                  <a:schemeClr val="bg1"/>
                </a:solidFill>
              </a:rPr>
              <a:t> </a:t>
            </a:r>
            <a:r>
              <a:rPr lang="ru-RU" b="1" dirty="0">
                <a:solidFill>
                  <a:schemeClr val="bg1"/>
                </a:solidFill>
              </a:rPr>
              <a:t>градусные величины которых равны </a:t>
            </a:r>
            <a:r>
              <a:rPr lang="en-US" b="1" dirty="0">
                <a:solidFill>
                  <a:schemeClr val="bg1"/>
                </a:solidFill>
              </a:rPr>
              <a:t>6</a:t>
            </a:r>
            <a:r>
              <a:rPr lang="ru-RU" b="1" dirty="0">
                <a:solidFill>
                  <a:schemeClr val="bg1"/>
                </a:solidFill>
              </a:rPr>
              <a:t>0</a:t>
            </a:r>
            <a:r>
              <a:rPr lang="ru-RU" b="1" baseline="30000" dirty="0">
                <a:solidFill>
                  <a:schemeClr val="bg1"/>
                </a:solidFill>
              </a:rPr>
              <a:t>о</a:t>
            </a:r>
            <a:r>
              <a:rPr lang="ru-RU" b="1" dirty="0">
                <a:solidFill>
                  <a:schemeClr val="bg1"/>
                </a:solidFill>
              </a:rPr>
              <a:t> и 1</a:t>
            </a:r>
            <a:r>
              <a:rPr lang="en-US" b="1" dirty="0">
                <a:solidFill>
                  <a:schemeClr val="bg1"/>
                </a:solidFill>
              </a:rPr>
              <a:t>4</a:t>
            </a:r>
            <a:r>
              <a:rPr lang="ru-RU" b="1" dirty="0">
                <a:solidFill>
                  <a:schemeClr val="bg1"/>
                </a:solidFill>
              </a:rPr>
              <a:t>0</a:t>
            </a:r>
            <a:r>
              <a:rPr lang="ru-RU" b="1" baseline="30000" dirty="0">
                <a:solidFill>
                  <a:schemeClr val="bg1"/>
                </a:solidFill>
              </a:rPr>
              <a:t>о</a:t>
            </a:r>
            <a:r>
              <a:rPr lang="ru-RU" b="1" dirty="0">
                <a:solidFill>
                  <a:schemeClr val="bg1"/>
                </a:solidFill>
              </a:rPr>
              <a:t> соответственно, </a:t>
            </a:r>
            <a:r>
              <a:rPr lang="en-US" b="1" i="1" dirty="0">
                <a:solidFill>
                  <a:schemeClr val="bg1"/>
                </a:solidFill>
              </a:rPr>
              <a:t>CA </a:t>
            </a:r>
            <a:r>
              <a:rPr lang="ru-RU" b="1" dirty="0">
                <a:solidFill>
                  <a:schemeClr val="bg1"/>
                </a:solidFill>
              </a:rPr>
              <a:t>– касательная.</a:t>
            </a:r>
            <a:endParaRPr lang="en-US" b="1" dirty="0">
              <a:solidFill>
                <a:schemeClr val="bg1"/>
              </a:solidFill>
            </a:endParaRPr>
          </a:p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 Найдите угол </a:t>
            </a:r>
            <a:r>
              <a:rPr lang="en-US" b="1" i="1" dirty="0" smtClean="0">
                <a:solidFill>
                  <a:schemeClr val="bg1"/>
                </a:solidFill>
              </a:rPr>
              <a:t>C</a:t>
            </a:r>
            <a:r>
              <a:rPr lang="ru-RU" b="1" i="1" dirty="0" smtClean="0">
                <a:solidFill>
                  <a:schemeClr val="bg1"/>
                </a:solidFill>
              </a:rPr>
              <a:t>.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44772" name="Text Box 4"/>
          <p:cNvSpPr txBox="1">
            <a:spLocks noChangeArrowheads="1"/>
          </p:cNvSpPr>
          <p:nvPr/>
        </p:nvSpPr>
        <p:spPr bwMode="auto">
          <a:xfrm>
            <a:off x="684213" y="4652963"/>
            <a:ext cx="19716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bg1"/>
                </a:solidFill>
              </a:rPr>
              <a:t>Ответ: </a:t>
            </a:r>
            <a:r>
              <a:rPr lang="en-US" sz="3200">
                <a:solidFill>
                  <a:schemeClr val="bg1"/>
                </a:solidFill>
              </a:rPr>
              <a:t>40</a:t>
            </a:r>
            <a:r>
              <a:rPr lang="ru-RU" sz="3200" baseline="30000">
                <a:solidFill>
                  <a:schemeClr val="bg1"/>
                </a:solidFill>
              </a:rPr>
              <a:t>о</a:t>
            </a:r>
            <a:r>
              <a:rPr lang="en-US" sz="3200">
                <a:solidFill>
                  <a:schemeClr val="bg1"/>
                </a:solidFill>
                <a:cs typeface="Times New Roman" pitchFamily="18" charset="0"/>
              </a:rPr>
              <a:t> </a:t>
            </a:r>
            <a:endParaRPr lang="ru-RU" sz="320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2458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2852738"/>
            <a:ext cx="4071938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Номер слайда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570CB26-E595-4109-BD01-F7A9D6B884B9}" type="slidenum">
              <a:rPr lang="ru-RU" smtClean="0"/>
              <a:pPr/>
              <a:t>16</a:t>
            </a:fld>
            <a:endParaRPr lang="ru-RU" smtClean="0"/>
          </a:p>
        </p:txBody>
      </p:sp>
      <p:pic>
        <p:nvPicPr>
          <p:cNvPr id="8" name="Rectangle 2"/>
          <p:cNvPicPr>
            <a:picLocks noChangeArrowheads="1"/>
          </p:cNvPicPr>
          <p:nvPr/>
        </p:nvPicPr>
        <p:blipFill>
          <a:blip r:embed="rId4" cstate="print">
            <a:duotone>
              <a:prstClr val="black"/>
              <a:srgbClr val="C000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755576" y="260648"/>
            <a:ext cx="7785100" cy="773113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4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477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107950" y="836613"/>
            <a:ext cx="885348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     Углы </a:t>
            </a:r>
            <a:r>
              <a:rPr lang="en-US" b="1" i="1" dirty="0">
                <a:solidFill>
                  <a:schemeClr val="bg1"/>
                </a:solidFill>
              </a:rPr>
              <a:t>ABC</a:t>
            </a:r>
            <a:r>
              <a:rPr lang="ru-RU" b="1" dirty="0">
                <a:solidFill>
                  <a:schemeClr val="bg1"/>
                </a:solidFill>
              </a:rPr>
              <a:t> и </a:t>
            </a:r>
            <a:r>
              <a:rPr lang="en-US" b="1" i="1" dirty="0">
                <a:solidFill>
                  <a:schemeClr val="bg1"/>
                </a:solidFill>
              </a:rPr>
              <a:t>BCD </a:t>
            </a:r>
            <a:r>
              <a:rPr lang="ru-RU" b="1" dirty="0">
                <a:solidFill>
                  <a:schemeClr val="bg1"/>
                </a:solidFill>
              </a:rPr>
              <a:t>вписаны в окружность и равны 45</a:t>
            </a:r>
            <a:r>
              <a:rPr lang="ru-RU" b="1" baseline="30000" dirty="0">
                <a:solidFill>
                  <a:schemeClr val="bg1"/>
                </a:solidFill>
              </a:rPr>
              <a:t>о</a:t>
            </a:r>
            <a:r>
              <a:rPr lang="ru-RU" b="1" dirty="0">
                <a:solidFill>
                  <a:schemeClr val="bg1"/>
                </a:solidFill>
              </a:rPr>
              <a:t> и 30</a:t>
            </a:r>
            <a:r>
              <a:rPr lang="ru-RU" b="1" baseline="30000" dirty="0">
                <a:solidFill>
                  <a:schemeClr val="bg1"/>
                </a:solidFill>
              </a:rPr>
              <a:t>о </a:t>
            </a:r>
            <a:r>
              <a:rPr lang="ru-RU" b="1" dirty="0">
                <a:solidFill>
                  <a:schemeClr val="bg1"/>
                </a:solidFill>
              </a:rPr>
              <a:t>соответственно, </a:t>
            </a:r>
            <a:r>
              <a:rPr lang="en-US" b="1" i="1" dirty="0">
                <a:solidFill>
                  <a:schemeClr val="bg1"/>
                </a:solidFill>
              </a:rPr>
              <a:t>S </a:t>
            </a:r>
            <a:r>
              <a:rPr lang="ru-RU" b="1" dirty="0">
                <a:solidFill>
                  <a:schemeClr val="bg1"/>
                </a:solidFill>
              </a:rPr>
              <a:t>– точка пересечения </a:t>
            </a:r>
            <a:r>
              <a:rPr lang="en-US" b="1" i="1" dirty="0">
                <a:solidFill>
                  <a:schemeClr val="bg1"/>
                </a:solidFill>
              </a:rPr>
              <a:t>AD </a:t>
            </a:r>
            <a:r>
              <a:rPr lang="ru-RU" b="1" dirty="0">
                <a:solidFill>
                  <a:schemeClr val="bg1"/>
                </a:solidFill>
              </a:rPr>
              <a:t>и </a:t>
            </a:r>
            <a:r>
              <a:rPr lang="en-US" b="1" i="1" dirty="0">
                <a:solidFill>
                  <a:schemeClr val="bg1"/>
                </a:solidFill>
              </a:rPr>
              <a:t>BC</a:t>
            </a:r>
            <a:r>
              <a:rPr lang="ru-RU" b="1" dirty="0">
                <a:solidFill>
                  <a:schemeClr val="bg1"/>
                </a:solidFill>
              </a:rPr>
              <a:t>. </a:t>
            </a:r>
            <a:endParaRPr lang="ru-RU" b="1" dirty="0" smtClean="0">
              <a:solidFill>
                <a:schemeClr val="bg1"/>
              </a:solidFill>
            </a:endParaRPr>
          </a:p>
          <a:p>
            <a:pPr algn="just">
              <a:spcBef>
                <a:spcPct val="50000"/>
              </a:spcBef>
            </a:pPr>
            <a:r>
              <a:rPr lang="ru-RU" b="1" dirty="0" smtClean="0">
                <a:solidFill>
                  <a:schemeClr val="bg1"/>
                </a:solidFill>
              </a:rPr>
              <a:t>Найдите </a:t>
            </a:r>
            <a:r>
              <a:rPr lang="ru-RU" b="1" dirty="0">
                <a:solidFill>
                  <a:schemeClr val="bg1"/>
                </a:solidFill>
              </a:rPr>
              <a:t>угол </a:t>
            </a:r>
            <a:r>
              <a:rPr lang="en-US" b="1" i="1" dirty="0">
                <a:solidFill>
                  <a:schemeClr val="bg1"/>
                </a:solidFill>
              </a:rPr>
              <a:t>ASC</a:t>
            </a:r>
            <a:r>
              <a:rPr lang="ru-RU" b="1" dirty="0">
                <a:solidFill>
                  <a:schemeClr val="bg1"/>
                </a:solidFill>
              </a:rPr>
              <a:t> .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68996" name="Text Box 4"/>
          <p:cNvSpPr txBox="1">
            <a:spLocks noChangeArrowheads="1"/>
          </p:cNvSpPr>
          <p:nvPr/>
        </p:nvSpPr>
        <p:spPr bwMode="auto">
          <a:xfrm>
            <a:off x="539750" y="4365625"/>
            <a:ext cx="19716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bg1"/>
                </a:solidFill>
              </a:rPr>
              <a:t>Ответ: </a:t>
            </a:r>
            <a:r>
              <a:rPr lang="en-US" sz="3200">
                <a:solidFill>
                  <a:schemeClr val="bg1"/>
                </a:solidFill>
              </a:rPr>
              <a:t>75</a:t>
            </a:r>
            <a:r>
              <a:rPr lang="ru-RU" sz="3200" baseline="30000">
                <a:solidFill>
                  <a:schemeClr val="bg1"/>
                </a:solidFill>
              </a:rPr>
              <a:t>о</a:t>
            </a:r>
            <a:r>
              <a:rPr lang="en-US" sz="3200">
                <a:solidFill>
                  <a:schemeClr val="bg1"/>
                </a:solidFill>
                <a:cs typeface="Times New Roman" pitchFamily="18" charset="0"/>
              </a:rPr>
              <a:t> </a:t>
            </a:r>
            <a:endParaRPr lang="ru-RU" sz="320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5604" name="Номер слайда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4DEE977-5BF2-4CED-BC8A-39ABB0E4B522}" type="slidenum">
              <a:rPr lang="ru-RU" smtClean="0"/>
              <a:pPr/>
              <a:t>17</a:t>
            </a:fld>
            <a:endParaRPr lang="ru-RU" smtClean="0"/>
          </a:p>
        </p:txBody>
      </p:sp>
      <p:pic>
        <p:nvPicPr>
          <p:cNvPr id="2560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2492375"/>
            <a:ext cx="3357563" cy="330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Rectangle 2"/>
          <p:cNvPicPr>
            <a:picLocks noChangeArrowheads="1"/>
          </p:cNvPicPr>
          <p:nvPr/>
        </p:nvPicPr>
        <p:blipFill>
          <a:blip r:embed="rId4" cstate="print">
            <a:duotone>
              <a:prstClr val="black"/>
              <a:srgbClr val="C000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611560" y="0"/>
            <a:ext cx="7785100" cy="773113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8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8996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179388" y="1268413"/>
            <a:ext cx="88534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     Углы </a:t>
            </a:r>
            <a:r>
              <a:rPr lang="en-US" b="1" i="1" dirty="0">
                <a:solidFill>
                  <a:schemeClr val="bg1"/>
                </a:solidFill>
              </a:rPr>
              <a:t>ABC</a:t>
            </a:r>
            <a:r>
              <a:rPr lang="ru-RU" b="1" dirty="0">
                <a:solidFill>
                  <a:schemeClr val="bg1"/>
                </a:solidFill>
              </a:rPr>
              <a:t> и </a:t>
            </a:r>
            <a:r>
              <a:rPr lang="en-US" b="1" i="1" dirty="0">
                <a:solidFill>
                  <a:schemeClr val="bg1"/>
                </a:solidFill>
              </a:rPr>
              <a:t>BCD </a:t>
            </a:r>
            <a:r>
              <a:rPr lang="ru-RU" b="1" dirty="0">
                <a:solidFill>
                  <a:schemeClr val="bg1"/>
                </a:solidFill>
              </a:rPr>
              <a:t>вписаны в окружность и равны </a:t>
            </a:r>
            <a:r>
              <a:rPr lang="en-US" b="1" dirty="0">
                <a:solidFill>
                  <a:schemeClr val="bg1"/>
                </a:solidFill>
              </a:rPr>
              <a:t>20</a:t>
            </a:r>
            <a:r>
              <a:rPr lang="ru-RU" b="1" baseline="30000" dirty="0">
                <a:solidFill>
                  <a:schemeClr val="bg1"/>
                </a:solidFill>
              </a:rPr>
              <a:t>о</a:t>
            </a:r>
            <a:r>
              <a:rPr lang="ru-RU" b="1" dirty="0">
                <a:solidFill>
                  <a:schemeClr val="bg1"/>
                </a:solidFill>
              </a:rPr>
              <a:t> и </a:t>
            </a:r>
            <a:r>
              <a:rPr lang="en-US" b="1" dirty="0">
                <a:solidFill>
                  <a:schemeClr val="bg1"/>
                </a:solidFill>
              </a:rPr>
              <a:t>5</a:t>
            </a:r>
            <a:r>
              <a:rPr lang="ru-RU" b="1" dirty="0">
                <a:solidFill>
                  <a:schemeClr val="bg1"/>
                </a:solidFill>
              </a:rPr>
              <a:t>0</a:t>
            </a:r>
            <a:r>
              <a:rPr lang="ru-RU" b="1" baseline="30000" dirty="0">
                <a:solidFill>
                  <a:schemeClr val="bg1"/>
                </a:solidFill>
              </a:rPr>
              <a:t>о </a:t>
            </a:r>
            <a:r>
              <a:rPr lang="ru-RU" b="1" dirty="0">
                <a:solidFill>
                  <a:schemeClr val="bg1"/>
                </a:solidFill>
              </a:rPr>
              <a:t>соответственно, </a:t>
            </a:r>
            <a:r>
              <a:rPr lang="en-US" b="1" i="1" dirty="0">
                <a:solidFill>
                  <a:schemeClr val="bg1"/>
                </a:solidFill>
              </a:rPr>
              <a:t>S </a:t>
            </a:r>
            <a:r>
              <a:rPr lang="ru-RU" b="1" dirty="0">
                <a:solidFill>
                  <a:schemeClr val="bg1"/>
                </a:solidFill>
              </a:rPr>
              <a:t>– точка пересечения прямых </a:t>
            </a:r>
            <a:r>
              <a:rPr lang="en-US" b="1" i="1" dirty="0">
                <a:solidFill>
                  <a:schemeClr val="bg1"/>
                </a:solidFill>
              </a:rPr>
              <a:t>AB </a:t>
            </a:r>
            <a:r>
              <a:rPr lang="ru-RU" b="1" dirty="0">
                <a:solidFill>
                  <a:schemeClr val="bg1"/>
                </a:solidFill>
              </a:rPr>
              <a:t>и </a:t>
            </a:r>
            <a:r>
              <a:rPr lang="en-US" b="1" i="1" dirty="0">
                <a:solidFill>
                  <a:schemeClr val="bg1"/>
                </a:solidFill>
              </a:rPr>
              <a:t>CD</a:t>
            </a:r>
            <a:r>
              <a:rPr lang="ru-RU" b="1" dirty="0">
                <a:solidFill>
                  <a:schemeClr val="bg1"/>
                </a:solidFill>
              </a:rPr>
              <a:t>. Найдите угол </a:t>
            </a:r>
            <a:r>
              <a:rPr lang="en-US" b="1" i="1" dirty="0" smtClean="0">
                <a:solidFill>
                  <a:schemeClr val="bg1"/>
                </a:solidFill>
              </a:rPr>
              <a:t>ASC</a:t>
            </a:r>
            <a:r>
              <a:rPr lang="ru-RU" b="1" i="1" dirty="0" smtClean="0">
                <a:solidFill>
                  <a:schemeClr val="bg1"/>
                </a:solidFill>
              </a:rPr>
              <a:t>.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85380" name="Text Box 4"/>
          <p:cNvSpPr txBox="1">
            <a:spLocks noChangeArrowheads="1"/>
          </p:cNvSpPr>
          <p:nvPr/>
        </p:nvSpPr>
        <p:spPr bwMode="auto">
          <a:xfrm>
            <a:off x="395288" y="4724400"/>
            <a:ext cx="19716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bg1"/>
                </a:solidFill>
              </a:rPr>
              <a:t>Ответ: </a:t>
            </a:r>
            <a:r>
              <a:rPr lang="en-US" sz="3200">
                <a:solidFill>
                  <a:schemeClr val="bg1"/>
                </a:solidFill>
              </a:rPr>
              <a:t>30</a:t>
            </a:r>
            <a:r>
              <a:rPr lang="ru-RU" sz="3200" baseline="30000">
                <a:solidFill>
                  <a:schemeClr val="bg1"/>
                </a:solidFill>
              </a:rPr>
              <a:t>о</a:t>
            </a:r>
            <a:r>
              <a:rPr lang="en-US" sz="3200">
                <a:solidFill>
                  <a:schemeClr val="bg1"/>
                </a:solidFill>
                <a:cs typeface="Times New Roman" pitchFamily="18" charset="0"/>
              </a:rPr>
              <a:t> </a:t>
            </a:r>
            <a:endParaRPr lang="ru-RU" sz="320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2662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781300"/>
            <a:ext cx="3929063" cy="279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Номер слайда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F3A842C-097C-4BEE-BA6B-531B1863D338}" type="slidenum">
              <a:rPr lang="ru-RU" smtClean="0"/>
              <a:pPr/>
              <a:t>18</a:t>
            </a:fld>
            <a:endParaRPr lang="ru-RU" smtClean="0"/>
          </a:p>
        </p:txBody>
      </p:sp>
      <p:pic>
        <p:nvPicPr>
          <p:cNvPr id="8" name="Rectangle 2"/>
          <p:cNvPicPr>
            <a:picLocks noChangeArrowheads="1"/>
          </p:cNvPicPr>
          <p:nvPr/>
        </p:nvPicPr>
        <p:blipFill>
          <a:blip r:embed="rId4" cstate="print">
            <a:duotone>
              <a:prstClr val="black"/>
              <a:srgbClr val="C000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971600" y="260648"/>
            <a:ext cx="7785100" cy="773113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5380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Номер слайда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AB8F2D5-39F4-4C9C-A283-9251764507B6}" type="slidenum">
              <a:rPr lang="ru-RU" smtClean="0"/>
              <a:pPr/>
              <a:t>19</a:t>
            </a:fld>
            <a:endParaRPr lang="ru-RU" smtClean="0"/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07950" y="1125538"/>
            <a:ext cx="8839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  <a:cs typeface="Times New Roman" pitchFamily="18" charset="0"/>
              </a:rPr>
              <a:t>     В угол </a:t>
            </a:r>
            <a:r>
              <a:rPr lang="ru-RU" b="1" i="1" dirty="0">
                <a:solidFill>
                  <a:schemeClr val="bg1"/>
                </a:solidFill>
                <a:cs typeface="Times New Roman" pitchFamily="18" charset="0"/>
              </a:rPr>
              <a:t>АС</a:t>
            </a:r>
            <a:r>
              <a:rPr lang="en-US" b="1" i="1" dirty="0">
                <a:solidFill>
                  <a:schemeClr val="bg1"/>
                </a:solidFill>
              </a:rPr>
              <a:t>B</a:t>
            </a:r>
            <a:r>
              <a:rPr lang="ru-RU" b="1" dirty="0">
                <a:solidFill>
                  <a:schemeClr val="bg1"/>
                </a:solidFill>
                <a:cs typeface="Times New Roman" pitchFamily="18" charset="0"/>
              </a:rPr>
              <a:t> вписана окружность. Точки касания делят окружность на дуги, градусные величины которых относятся как </a:t>
            </a:r>
            <a:r>
              <a:rPr lang="en-US" b="1" dirty="0">
                <a:solidFill>
                  <a:schemeClr val="bg1"/>
                </a:solidFill>
                <a:cs typeface="Times New Roman" pitchFamily="18" charset="0"/>
              </a:rPr>
              <a:t>3</a:t>
            </a:r>
            <a:r>
              <a:rPr lang="ru-RU" b="1" dirty="0">
                <a:solidFill>
                  <a:schemeClr val="bg1"/>
                </a:solidFill>
                <a:cs typeface="Times New Roman" pitchFamily="18" charset="0"/>
              </a:rPr>
              <a:t>:</a:t>
            </a:r>
            <a:r>
              <a:rPr lang="en-US" b="1" dirty="0">
                <a:solidFill>
                  <a:schemeClr val="bg1"/>
                </a:solidFill>
                <a:cs typeface="Times New Roman" pitchFamily="18" charset="0"/>
              </a:rPr>
              <a:t>2</a:t>
            </a:r>
            <a:r>
              <a:rPr lang="ru-RU" b="1" dirty="0">
                <a:solidFill>
                  <a:schemeClr val="bg1"/>
                </a:solidFill>
                <a:cs typeface="Times New Roman" pitchFamily="18" charset="0"/>
              </a:rPr>
              <a:t>. Найдите величину угла </a:t>
            </a:r>
            <a:r>
              <a:rPr lang="ru-RU" b="1" i="1" dirty="0">
                <a:solidFill>
                  <a:schemeClr val="bg1"/>
                </a:solidFill>
                <a:cs typeface="Times New Roman" pitchFamily="18" charset="0"/>
              </a:rPr>
              <a:t>А</a:t>
            </a:r>
            <a:r>
              <a:rPr lang="en-US" b="1" i="1" dirty="0" smtClean="0">
                <a:solidFill>
                  <a:schemeClr val="bg1"/>
                </a:solidFill>
                <a:cs typeface="Times New Roman" pitchFamily="18" charset="0"/>
              </a:rPr>
              <a:t>CB</a:t>
            </a:r>
            <a:r>
              <a:rPr lang="ru-RU" b="1" i="1" smtClean="0">
                <a:solidFill>
                  <a:schemeClr val="bg1"/>
                </a:solidFill>
                <a:cs typeface="Times New Roman" pitchFamily="18" charset="0"/>
              </a:rPr>
              <a:t>.</a:t>
            </a:r>
            <a:endParaRPr lang="en-US" b="1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83684" name="Text Box 4"/>
          <p:cNvSpPr txBox="1">
            <a:spLocks noChangeArrowheads="1"/>
          </p:cNvSpPr>
          <p:nvPr/>
        </p:nvSpPr>
        <p:spPr bwMode="auto">
          <a:xfrm>
            <a:off x="395288" y="5013325"/>
            <a:ext cx="19716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bg1"/>
                </a:solidFill>
              </a:rPr>
              <a:t>Ответ: </a:t>
            </a:r>
            <a:r>
              <a:rPr lang="en-US" sz="3200">
                <a:solidFill>
                  <a:schemeClr val="bg1"/>
                </a:solidFill>
              </a:rPr>
              <a:t>36</a:t>
            </a:r>
            <a:r>
              <a:rPr lang="ru-RU" sz="3200" baseline="30000">
                <a:solidFill>
                  <a:schemeClr val="bg1"/>
                </a:solidFill>
              </a:rPr>
              <a:t>о</a:t>
            </a:r>
            <a:r>
              <a:rPr lang="en-US" sz="3200">
                <a:solidFill>
                  <a:schemeClr val="bg1"/>
                </a:solidFill>
                <a:cs typeface="Times New Roman" pitchFamily="18" charset="0"/>
              </a:rPr>
              <a:t> </a:t>
            </a:r>
            <a:endParaRPr lang="ru-RU" sz="3200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775" y="2852738"/>
            <a:ext cx="5276850" cy="282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Rectangle 2"/>
          <p:cNvPicPr>
            <a:picLocks noGrp="1" noChangeArrowheads="1"/>
          </p:cNvPicPr>
          <p:nvPr>
            <p:ph type="title"/>
          </p:nvPr>
        </p:nvPicPr>
        <p:blipFill>
          <a:blip r:embed="rId4" cstate="print">
            <a:duotone>
              <a:prstClr val="black"/>
              <a:srgbClr val="C000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827584" y="116632"/>
            <a:ext cx="7785100" cy="773113"/>
          </a:xfr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3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68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795888E-C12A-4BD4-9C06-A00F2AF55C06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50825" y="2060575"/>
            <a:ext cx="628650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     </a:t>
            </a:r>
            <a:r>
              <a:rPr lang="ru-RU" sz="3600" b="1" dirty="0">
                <a:solidFill>
                  <a:srgbClr val="C00000"/>
                </a:solidFill>
                <a:cs typeface="Times New Roman" pitchFamily="18" charset="0"/>
              </a:rPr>
              <a:t>! </a:t>
            </a:r>
            <a:r>
              <a:rPr lang="ru-RU" b="1" dirty="0">
                <a:solidFill>
                  <a:schemeClr val="bg1"/>
                </a:solidFill>
                <a:cs typeface="Times New Roman" pitchFamily="18" charset="0"/>
              </a:rPr>
              <a:t>Угол с вершиной в центре окружности называется центральным</a:t>
            </a:r>
            <a:r>
              <a:rPr lang="ru-RU" dirty="0">
                <a:solidFill>
                  <a:schemeClr val="bg1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4100" name="Text Box 30"/>
          <p:cNvSpPr txBox="1">
            <a:spLocks noChangeArrowheads="1"/>
          </p:cNvSpPr>
          <p:nvPr/>
        </p:nvSpPr>
        <p:spPr bwMode="auto">
          <a:xfrm>
            <a:off x="395288" y="3644900"/>
            <a:ext cx="6215062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C00000"/>
                </a:solidFill>
                <a:cs typeface="Times New Roman" pitchFamily="18" charset="0"/>
              </a:rPr>
              <a:t>!</a:t>
            </a:r>
            <a:r>
              <a:rPr lang="ru-RU" b="1" dirty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cs typeface="Times New Roman" pitchFamily="18" charset="0"/>
              </a:rPr>
              <a:t>Угол, вершина которого принадлежит окружности, а стороны пересекают окружность, называется вписанным </a:t>
            </a:r>
          </a:p>
        </p:txBody>
      </p:sp>
      <p:pic>
        <p:nvPicPr>
          <p:cNvPr id="15365" name="Picture 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5463" y="1412875"/>
            <a:ext cx="14954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3644900"/>
            <a:ext cx="1439862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TextBox 8"/>
          <p:cNvSpPr txBox="1">
            <a:spLocks noChangeArrowheads="1"/>
          </p:cNvSpPr>
          <p:nvPr/>
        </p:nvSpPr>
        <p:spPr bwMode="auto">
          <a:xfrm>
            <a:off x="250825" y="0"/>
            <a:ext cx="87137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</a:rPr>
              <a:t>Углы, </a:t>
            </a:r>
          </a:p>
          <a:p>
            <a:pPr algn="ctr"/>
            <a:r>
              <a:rPr lang="ru-RU" sz="3600" b="1">
                <a:solidFill>
                  <a:srgbClr val="C00000"/>
                </a:solidFill>
              </a:rPr>
              <a:t>связанные с окружностью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2A5EAF0-0028-410C-A6FF-570A4CCB5815}" type="slidenum">
              <a:rPr lang="ru-RU" smtClean="0"/>
              <a:pPr/>
              <a:t>3</a:t>
            </a:fld>
            <a:endParaRPr lang="ru-RU" smtClean="0"/>
          </a:p>
        </p:txBody>
      </p:sp>
      <p:pic>
        <p:nvPicPr>
          <p:cNvPr id="5122" name="Rectangle 2"/>
          <p:cNvPicPr>
            <a:picLocks noGrp="1" noChangeArrowheads="1"/>
          </p:cNvPicPr>
          <p:nvPr>
            <p:ph type="title"/>
          </p:nvPr>
        </p:nvPicPr>
        <p:blipFill>
          <a:blip r:embed="rId3" cstate="print">
            <a:duotone>
              <a:prstClr val="black"/>
              <a:srgbClr val="C000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682625" y="-60325"/>
            <a:ext cx="8315325" cy="858838"/>
          </a:xfrm>
        </p:spPr>
      </p:pic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395288" y="2492375"/>
            <a:ext cx="52149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>
                <a:cs typeface="Times New Roman" pitchFamily="18" charset="0"/>
              </a:rPr>
              <a:t> </a:t>
            </a:r>
            <a:r>
              <a:rPr lang="ru-RU" b="1">
                <a:solidFill>
                  <a:srgbClr val="C00000"/>
                </a:solidFill>
                <a:cs typeface="Times New Roman" pitchFamily="18" charset="0"/>
              </a:rPr>
              <a:t>2</a:t>
            </a:r>
            <a:r>
              <a:rPr lang="ru-RU" b="1" baseline="30000">
                <a:solidFill>
                  <a:srgbClr val="C00000"/>
                </a:solidFill>
                <a:cs typeface="Times New Roman" pitchFamily="18" charset="0"/>
              </a:rPr>
              <a:t>0</a:t>
            </a:r>
            <a:r>
              <a:rPr lang="ru-RU" b="1">
                <a:cs typeface="Times New Roman" pitchFamily="18" charset="0"/>
              </a:rPr>
              <a:t> 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Вписанный угол равен половине центрального угла, опирающегося на ту же дугу окружности.</a:t>
            </a:r>
          </a:p>
        </p:txBody>
      </p:sp>
      <p:sp>
        <p:nvSpPr>
          <p:cNvPr id="16389" name="Text Box 16"/>
          <p:cNvSpPr txBox="1">
            <a:spLocks noChangeArrowheads="1"/>
          </p:cNvSpPr>
          <p:nvPr/>
        </p:nvSpPr>
        <p:spPr bwMode="auto">
          <a:xfrm>
            <a:off x="468313" y="1268413"/>
            <a:ext cx="46799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cs typeface="Times New Roman" pitchFamily="18" charset="0"/>
              </a:rPr>
              <a:t> </a:t>
            </a:r>
            <a:r>
              <a:rPr lang="ru-RU" b="1">
                <a:solidFill>
                  <a:srgbClr val="C00000"/>
                </a:solidFill>
                <a:cs typeface="Times New Roman" pitchFamily="18" charset="0"/>
              </a:rPr>
              <a:t>1</a:t>
            </a:r>
            <a:r>
              <a:rPr lang="ru-RU" b="1" baseline="30000">
                <a:solidFill>
                  <a:srgbClr val="C00000"/>
                </a:solidFill>
                <a:cs typeface="Times New Roman" pitchFamily="18" charset="0"/>
              </a:rPr>
              <a:t>0</a:t>
            </a:r>
            <a:r>
              <a:rPr lang="ru-RU" b="1">
                <a:cs typeface="Times New Roman" pitchFamily="18" charset="0"/>
              </a:rPr>
              <a:t> 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Вписанны</a:t>
            </a:r>
            <a:r>
              <a:rPr lang="ru-RU" b="1">
                <a:solidFill>
                  <a:schemeClr val="bg1"/>
                </a:solidFill>
              </a:rPr>
              <a:t>й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 уг</a:t>
            </a:r>
            <a:r>
              <a:rPr lang="ru-RU" b="1">
                <a:solidFill>
                  <a:schemeClr val="bg1"/>
                </a:solidFill>
              </a:rPr>
              <a:t>ол измеряется </a:t>
            </a:r>
          </a:p>
          <a:p>
            <a:pPr algn="just"/>
            <a:r>
              <a:rPr lang="ru-RU" b="1">
                <a:solidFill>
                  <a:schemeClr val="bg1"/>
                </a:solidFill>
              </a:rPr>
              <a:t>половиной дуги окружности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16390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3573463"/>
            <a:ext cx="21113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 Box 18"/>
          <p:cNvSpPr txBox="1">
            <a:spLocks noChangeArrowheads="1"/>
          </p:cNvSpPr>
          <p:nvPr/>
        </p:nvSpPr>
        <p:spPr bwMode="auto">
          <a:xfrm>
            <a:off x="395288" y="3933825"/>
            <a:ext cx="5286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ru-RU" b="1">
                <a:solidFill>
                  <a:srgbClr val="C00000"/>
                </a:solidFill>
                <a:cs typeface="Times New Roman" pitchFamily="18" charset="0"/>
              </a:rPr>
              <a:t>3</a:t>
            </a:r>
            <a:r>
              <a:rPr lang="ru-RU" b="1" baseline="30000">
                <a:solidFill>
                  <a:srgbClr val="C00000"/>
                </a:solidFill>
                <a:cs typeface="Times New Roman" pitchFamily="18" charset="0"/>
              </a:rPr>
              <a:t>0</a:t>
            </a:r>
            <a:r>
              <a:rPr lang="ru-RU" b="1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Вписанные углы, опирающиеся на одну и ту же дугу окружности, равны.</a:t>
            </a:r>
            <a:endParaRPr lang="ru-RU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17C9852-D155-4CAB-8196-EFA0EA4FBD3A}" type="slidenum">
              <a:rPr lang="ru-RU" smtClean="0"/>
              <a:pPr/>
              <a:t>4</a:t>
            </a:fld>
            <a:endParaRPr lang="ru-RU" smtClean="0"/>
          </a:p>
        </p:txBody>
      </p:sp>
      <p:pic>
        <p:nvPicPr>
          <p:cNvPr id="6146" name="Rectangle 1026"/>
          <p:cNvPicPr>
            <a:picLocks noGrp="1" noChangeArrowheads="1"/>
          </p:cNvPicPr>
          <p:nvPr>
            <p:ph type="title"/>
          </p:nvPr>
        </p:nvPicPr>
        <p:blipFill>
          <a:blip r:embed="rId4" cstate="print">
            <a:duotone>
              <a:prstClr val="black"/>
              <a:srgbClr val="C000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628650" y="-6350"/>
            <a:ext cx="8502650" cy="1012825"/>
          </a:xfrm>
        </p:spPr>
      </p:pic>
      <p:sp>
        <p:nvSpPr>
          <p:cNvPr id="1029" name="Text Box 1027"/>
          <p:cNvSpPr txBox="1">
            <a:spLocks noChangeArrowheads="1"/>
          </p:cNvSpPr>
          <p:nvPr/>
        </p:nvSpPr>
        <p:spPr bwMode="auto">
          <a:xfrm>
            <a:off x="179388" y="1341438"/>
            <a:ext cx="52768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/>
              <a:t> </a:t>
            </a:r>
            <a:r>
              <a:rPr lang="ru-RU" b="1">
                <a:solidFill>
                  <a:srgbClr val="C00000"/>
                </a:solidFill>
                <a:cs typeface="Times New Roman" pitchFamily="18" charset="0"/>
              </a:rPr>
              <a:t>4</a:t>
            </a:r>
            <a:r>
              <a:rPr lang="ru-RU" b="1" baseline="30000">
                <a:solidFill>
                  <a:srgbClr val="C00000"/>
                </a:solidFill>
                <a:cs typeface="Times New Roman" pitchFamily="18" charset="0"/>
              </a:rPr>
              <a:t>0</a:t>
            </a:r>
            <a:r>
              <a:rPr lang="ru-RU" b="1">
                <a:cs typeface="Times New Roman" pitchFamily="18" charset="0"/>
              </a:rPr>
              <a:t> </a:t>
            </a:r>
            <a:r>
              <a:rPr lang="ru-RU" b="1">
                <a:solidFill>
                  <a:schemeClr val="bg1"/>
                </a:solidFill>
              </a:rPr>
              <a:t>Угол, с вершиной на окружности, одна сторона которого лежит на касательной, а вторая – пересекает окружность, измеряется половиной дуги окружности, лежащей внутри этого угла</a:t>
            </a:r>
          </a:p>
          <a:p>
            <a:pPr algn="just">
              <a:spcBef>
                <a:spcPct val="50000"/>
              </a:spcBef>
            </a:pPr>
            <a:endParaRPr lang="ru-RU" b="1"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endParaRPr lang="ru-RU" b="1">
              <a:cs typeface="Times New Roman" pitchFamily="18" charset="0"/>
            </a:endParaRPr>
          </a:p>
        </p:txBody>
      </p:sp>
      <p:pic>
        <p:nvPicPr>
          <p:cNvPr id="1030" name="Picture 103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1863" y="1557338"/>
            <a:ext cx="2779712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1116013" y="4005263"/>
          <a:ext cx="2751137" cy="915987"/>
        </p:xfrm>
        <a:graphic>
          <a:graphicData uri="http://schemas.openxmlformats.org/presentationml/2006/ole">
            <p:oleObj spid="_x0000_s1026" name="Формула" r:id="rId6" imgW="1180800" imgH="393480" progId="Equation.3">
              <p:embed/>
            </p:oleObj>
          </a:graphicData>
        </a:graphic>
      </p:graphicFrame>
      <p:sp>
        <p:nvSpPr>
          <p:cNvPr id="1031" name="TextBox 8"/>
          <p:cNvSpPr txBox="1">
            <a:spLocks noChangeArrowheads="1"/>
          </p:cNvSpPr>
          <p:nvPr/>
        </p:nvSpPr>
        <p:spPr bwMode="auto">
          <a:xfrm>
            <a:off x="8459788" y="2997200"/>
            <a:ext cx="371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D</a:t>
            </a:r>
            <a:endParaRPr lang="ru-RU" sz="2000"/>
          </a:p>
        </p:txBody>
      </p:sp>
      <p:sp>
        <p:nvSpPr>
          <p:cNvPr id="1032" name="TextBox 9"/>
          <p:cNvSpPr txBox="1">
            <a:spLocks noChangeArrowheads="1"/>
          </p:cNvSpPr>
          <p:nvPr/>
        </p:nvSpPr>
        <p:spPr bwMode="auto">
          <a:xfrm>
            <a:off x="8316913" y="2349500"/>
            <a:ext cx="3508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bg1"/>
                </a:solidFill>
              </a:rPr>
              <a:t>D</a:t>
            </a:r>
            <a:endParaRPr lang="ru-RU" sz="18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0506C4D-78BD-47EC-A44D-A2CD9DC8C3E1}" type="slidenum">
              <a:rPr lang="ru-RU" smtClean="0"/>
              <a:pPr/>
              <a:t>5</a:t>
            </a:fld>
            <a:endParaRPr lang="ru-RU" smtClean="0"/>
          </a:p>
        </p:txBody>
      </p:sp>
      <p:pic>
        <p:nvPicPr>
          <p:cNvPr id="7170" name="Rectangle 2"/>
          <p:cNvPicPr>
            <a:picLocks noGrp="1" noChangeArrowheads="1"/>
          </p:cNvPicPr>
          <p:nvPr>
            <p:ph type="title"/>
          </p:nvPr>
        </p:nvPicPr>
        <p:blipFill>
          <a:blip r:embed="rId4" cstate="print">
            <a:duotone>
              <a:prstClr val="black"/>
              <a:srgbClr val="C00000">
                <a:tint val="45000"/>
                <a:satMod val="400000"/>
              </a:srgbClr>
            </a:duotone>
            <a:lum contrast="40000"/>
          </a:blip>
          <a:srcRect/>
          <a:stretch>
            <a:fillRect/>
          </a:stretch>
        </p:blipFill>
        <p:spPr bwMode="auto">
          <a:xfrm>
            <a:off x="682625" y="-6350"/>
            <a:ext cx="8315325" cy="871538"/>
          </a:xfrm>
        </p:spPr>
      </p:pic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214313" y="1571625"/>
            <a:ext cx="521493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>
                <a:cs typeface="Times New Roman" pitchFamily="18" charset="0"/>
              </a:rPr>
              <a:t> </a:t>
            </a:r>
            <a:r>
              <a:rPr lang="en-US" b="1">
                <a:solidFill>
                  <a:srgbClr val="C00000"/>
                </a:solidFill>
                <a:cs typeface="Times New Roman" pitchFamily="18" charset="0"/>
              </a:rPr>
              <a:t>5</a:t>
            </a:r>
            <a:r>
              <a:rPr lang="ru-RU" b="1" baseline="30000">
                <a:solidFill>
                  <a:srgbClr val="C00000"/>
                </a:solidFill>
                <a:cs typeface="Times New Roman" pitchFamily="18" charset="0"/>
              </a:rPr>
              <a:t>0</a:t>
            </a:r>
            <a:r>
              <a:rPr lang="ru-RU" b="1">
                <a:cs typeface="Times New Roman" pitchFamily="18" charset="0"/>
              </a:rPr>
              <a:t> 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Угол</a:t>
            </a:r>
            <a:r>
              <a:rPr lang="ru-RU" b="1">
                <a:solidFill>
                  <a:schemeClr val="bg1"/>
                </a:solidFill>
              </a:rPr>
              <a:t>,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 с вершиной внутри </a:t>
            </a:r>
            <a:r>
              <a:rPr lang="ru-RU" b="1">
                <a:solidFill>
                  <a:schemeClr val="bg1"/>
                </a:solidFill>
              </a:rPr>
              <a:t>окружности,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 измеряется полусуммой дуг, на которые опираются данный угол и вертикальный с ним угол</a:t>
            </a:r>
          </a:p>
        </p:txBody>
      </p:sp>
      <p:pic>
        <p:nvPicPr>
          <p:cNvPr id="2054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7763" y="1700213"/>
            <a:ext cx="2243137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692150" y="3860800"/>
          <a:ext cx="4013200" cy="863600"/>
        </p:xfrm>
        <a:graphic>
          <a:graphicData uri="http://schemas.openxmlformats.org/presentationml/2006/ole">
            <p:oleObj spid="_x0000_s2050" name="Формула" r:id="rId6" imgW="1828800" imgH="393480" progId="Equation.3">
              <p:embed/>
            </p:oleObj>
          </a:graphicData>
        </a:graphic>
      </p:graphicFrame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BE5A136-4A04-4A39-AA3B-A4FFB5131CEA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8305800" cy="9286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>
                <a:solidFill>
                  <a:srgbClr val="C00000"/>
                </a:solidFill>
              </a:rPr>
              <a:t>Угол с вершиной вне окружности</a:t>
            </a: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14313" y="1428750"/>
            <a:ext cx="54292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>
                <a:cs typeface="Times New Roman" pitchFamily="18" charset="0"/>
              </a:rPr>
              <a:t> </a:t>
            </a:r>
            <a:r>
              <a:rPr lang="en-US" b="1">
                <a:solidFill>
                  <a:srgbClr val="C00000"/>
                </a:solidFill>
                <a:cs typeface="Times New Roman" pitchFamily="18" charset="0"/>
              </a:rPr>
              <a:t>6</a:t>
            </a:r>
            <a:r>
              <a:rPr lang="ru-RU" b="1" baseline="30000">
                <a:solidFill>
                  <a:srgbClr val="C00000"/>
                </a:solidFill>
                <a:cs typeface="Times New Roman" pitchFamily="18" charset="0"/>
              </a:rPr>
              <a:t>0</a:t>
            </a:r>
            <a:r>
              <a:rPr lang="ru-RU" b="1">
                <a:cs typeface="Times New Roman" pitchFamily="18" charset="0"/>
              </a:rPr>
              <a:t> 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Угол</a:t>
            </a:r>
            <a:r>
              <a:rPr lang="ru-RU" b="1">
                <a:solidFill>
                  <a:schemeClr val="bg1"/>
                </a:solidFill>
              </a:rPr>
              <a:t>,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 с вершиной вн</a:t>
            </a:r>
            <a:r>
              <a:rPr lang="ru-RU" b="1">
                <a:solidFill>
                  <a:schemeClr val="bg1"/>
                </a:solidFill>
              </a:rPr>
              <a:t>е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b="1">
                <a:solidFill>
                  <a:schemeClr val="bg1"/>
                </a:solidFill>
              </a:rPr>
              <a:t>окружности, стороны которого пересекают окружность,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 измеряется полу</a:t>
            </a:r>
            <a:r>
              <a:rPr lang="ru-RU" b="1">
                <a:solidFill>
                  <a:schemeClr val="bg1"/>
                </a:solidFill>
              </a:rPr>
              <a:t>разностью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 дуг</a:t>
            </a:r>
            <a:r>
              <a:rPr lang="ru-RU" b="1">
                <a:solidFill>
                  <a:schemeClr val="bg1"/>
                </a:solidFill>
              </a:rPr>
              <a:t> окружности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, </a:t>
            </a:r>
            <a:r>
              <a:rPr lang="ru-RU" b="1">
                <a:solidFill>
                  <a:schemeClr val="bg1"/>
                </a:solidFill>
              </a:rPr>
              <a:t>заключенных внутри этого угла</a:t>
            </a:r>
            <a:endParaRPr lang="ru-RU" b="1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307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1412875"/>
            <a:ext cx="2165350" cy="261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bject 7"/>
          <p:cNvGraphicFramePr>
            <a:graphicFrameLocks noChangeAspect="1"/>
          </p:cNvGraphicFramePr>
          <p:nvPr/>
        </p:nvGraphicFramePr>
        <p:xfrm>
          <a:off x="692150" y="3860800"/>
          <a:ext cx="4013200" cy="863600"/>
        </p:xfrm>
        <a:graphic>
          <a:graphicData uri="http://schemas.openxmlformats.org/presentationml/2006/ole">
            <p:oleObj spid="_x0000_s3074" name="Формула" r:id="rId5" imgW="1828800" imgH="393480" progId="Equation.3">
              <p:embed/>
            </p:oleObj>
          </a:graphicData>
        </a:graphic>
      </p:graphicFrame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DA496AD-732D-4218-AF86-A259B4555277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454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305800" cy="92867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>
                <a:solidFill>
                  <a:srgbClr val="C00000"/>
                </a:solidFill>
              </a:rPr>
              <a:t>Угол с вершиной вне окружности</a:t>
            </a:r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50825" y="1412875"/>
            <a:ext cx="5776913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>
                <a:cs typeface="Times New Roman" pitchFamily="18" charset="0"/>
              </a:rPr>
              <a:t>     </a:t>
            </a:r>
            <a:r>
              <a:rPr lang="en-US" b="1">
                <a:solidFill>
                  <a:srgbClr val="C00000"/>
                </a:solidFill>
                <a:cs typeface="Times New Roman" pitchFamily="18" charset="0"/>
              </a:rPr>
              <a:t>7</a:t>
            </a:r>
            <a:r>
              <a:rPr lang="ru-RU" b="1" baseline="30000">
                <a:solidFill>
                  <a:srgbClr val="C00000"/>
                </a:solidFill>
                <a:cs typeface="Times New Roman" pitchFamily="18" charset="0"/>
              </a:rPr>
              <a:t>0</a:t>
            </a:r>
            <a:r>
              <a:rPr lang="ru-RU" b="1">
                <a:cs typeface="Times New Roman" pitchFamily="18" charset="0"/>
              </a:rPr>
              <a:t>  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Угол</a:t>
            </a:r>
            <a:r>
              <a:rPr lang="ru-RU" b="1">
                <a:solidFill>
                  <a:schemeClr val="bg1"/>
                </a:solidFill>
              </a:rPr>
              <a:t>,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 с вершиной вн</a:t>
            </a:r>
            <a:r>
              <a:rPr lang="ru-RU" b="1">
                <a:solidFill>
                  <a:schemeClr val="bg1"/>
                </a:solidFill>
              </a:rPr>
              <a:t>е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b="1">
                <a:solidFill>
                  <a:schemeClr val="bg1"/>
                </a:solidFill>
              </a:rPr>
              <a:t>окружности, одна сторона которого лежит на касательной к окружности, а вторая сторона пересекает окружность,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 измеряется полу</a:t>
            </a:r>
            <a:r>
              <a:rPr lang="ru-RU" b="1">
                <a:solidFill>
                  <a:schemeClr val="bg1"/>
                </a:solidFill>
              </a:rPr>
              <a:t>разностью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 дуг</a:t>
            </a:r>
            <a:r>
              <a:rPr lang="ru-RU" b="1">
                <a:solidFill>
                  <a:schemeClr val="bg1"/>
                </a:solidFill>
              </a:rPr>
              <a:t> окружности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, </a:t>
            </a:r>
            <a:r>
              <a:rPr lang="ru-RU" b="1">
                <a:solidFill>
                  <a:schemeClr val="bg1"/>
                </a:solidFill>
              </a:rPr>
              <a:t>заключенных внутри этого угла</a:t>
            </a:r>
            <a:endParaRPr lang="ru-RU" b="1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410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1557338"/>
            <a:ext cx="2225675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8" name="Object 8"/>
          <p:cNvGraphicFramePr>
            <a:graphicFrameLocks noChangeAspect="1"/>
          </p:cNvGraphicFramePr>
          <p:nvPr/>
        </p:nvGraphicFramePr>
        <p:xfrm>
          <a:off x="555625" y="4292600"/>
          <a:ext cx="4457700" cy="885825"/>
        </p:xfrm>
        <a:graphic>
          <a:graphicData uri="http://schemas.openxmlformats.org/presentationml/2006/ole">
            <p:oleObj spid="_x0000_s4098" name="Формула" r:id="rId5" imgW="1981080" imgH="393480" progId="Equation.3">
              <p:embed/>
            </p:oleObj>
          </a:graphicData>
        </a:graphic>
      </p:graphicFrame>
      <p:sp>
        <p:nvSpPr>
          <p:cNvPr id="4103" name="TextBox 9"/>
          <p:cNvSpPr txBox="1">
            <a:spLocks noChangeArrowheads="1"/>
          </p:cNvSpPr>
          <p:nvPr/>
        </p:nvSpPr>
        <p:spPr bwMode="auto">
          <a:xfrm>
            <a:off x="6443663" y="2565400"/>
            <a:ext cx="3270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L</a:t>
            </a:r>
            <a:endParaRPr lang="ru-RU" sz="1800">
              <a:solidFill>
                <a:schemeClr val="bg1"/>
              </a:solidFill>
            </a:endParaRPr>
          </a:p>
        </p:txBody>
      </p:sp>
      <p:sp>
        <p:nvSpPr>
          <p:cNvPr id="4104" name="TextBox 9"/>
          <p:cNvSpPr txBox="1">
            <a:spLocks noChangeArrowheads="1"/>
          </p:cNvSpPr>
          <p:nvPr/>
        </p:nvSpPr>
        <p:spPr bwMode="auto">
          <a:xfrm>
            <a:off x="7451725" y="1989138"/>
            <a:ext cx="339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chemeClr val="bg1"/>
                </a:solidFill>
              </a:rPr>
              <a:t>К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Номер слайда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D9F84B7-B721-4DC3-86EF-4194230DBAED}" type="slidenum">
              <a:rPr lang="ru-RU" smtClean="0"/>
              <a:pPr/>
              <a:t>8</a:t>
            </a:fld>
            <a:endParaRPr lang="ru-RU" smtClean="0"/>
          </a:p>
        </p:txBody>
      </p:sp>
      <p:pic>
        <p:nvPicPr>
          <p:cNvPr id="5124" name="Rectangle 2"/>
          <p:cNvPicPr>
            <a:picLocks noGrp="1" noChangeArrowheads="1"/>
          </p:cNvPicPr>
          <p:nvPr>
            <p:ph type="title"/>
          </p:nvPr>
        </p:nvPicPr>
        <p:blipFill>
          <a:blip r:embed="rId4" cstate="print">
            <a:lum bright="-10000"/>
          </a:blip>
          <a:srcRect/>
          <a:stretch>
            <a:fillRect/>
          </a:stretch>
        </p:blipFill>
        <p:spPr bwMode="auto">
          <a:xfrm>
            <a:off x="682625" y="-6350"/>
            <a:ext cx="8328025" cy="1012825"/>
          </a:xfrm>
        </p:spPr>
      </p:pic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14313" y="1357313"/>
            <a:ext cx="54197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>
                <a:cs typeface="Times New Roman" pitchFamily="18" charset="0"/>
              </a:rPr>
              <a:t> </a:t>
            </a:r>
            <a:r>
              <a:rPr lang="en-US" b="1">
                <a:solidFill>
                  <a:srgbClr val="C00000"/>
                </a:solidFill>
                <a:cs typeface="Times New Roman" pitchFamily="18" charset="0"/>
              </a:rPr>
              <a:t>8</a:t>
            </a:r>
            <a:r>
              <a:rPr lang="ru-RU" b="1" baseline="30000">
                <a:solidFill>
                  <a:srgbClr val="C00000"/>
                </a:solidFill>
                <a:cs typeface="Times New Roman" pitchFamily="18" charset="0"/>
              </a:rPr>
              <a:t>0</a:t>
            </a:r>
            <a:r>
              <a:rPr lang="ru-RU" b="1">
                <a:cs typeface="Times New Roman" pitchFamily="18" charset="0"/>
              </a:rPr>
              <a:t> 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Угол</a:t>
            </a:r>
            <a:r>
              <a:rPr lang="ru-RU" b="1">
                <a:solidFill>
                  <a:schemeClr val="bg1"/>
                </a:solidFill>
              </a:rPr>
              <a:t>,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 с вершиной вн</a:t>
            </a:r>
            <a:r>
              <a:rPr lang="ru-RU" b="1">
                <a:solidFill>
                  <a:schemeClr val="bg1"/>
                </a:solidFill>
              </a:rPr>
              <a:t>е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b="1">
                <a:solidFill>
                  <a:schemeClr val="bg1"/>
                </a:solidFill>
              </a:rPr>
              <a:t>окружности, стороны которого лежат на касательных к окружности, 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измеряется полу</a:t>
            </a:r>
            <a:r>
              <a:rPr lang="ru-RU" b="1">
                <a:solidFill>
                  <a:schemeClr val="bg1"/>
                </a:solidFill>
              </a:rPr>
              <a:t>разностью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 дуг</a:t>
            </a:r>
            <a:r>
              <a:rPr lang="ru-RU" b="1">
                <a:solidFill>
                  <a:schemeClr val="bg1"/>
                </a:solidFill>
              </a:rPr>
              <a:t> окружности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, </a:t>
            </a:r>
            <a:r>
              <a:rPr lang="ru-RU" b="1">
                <a:solidFill>
                  <a:schemeClr val="bg1"/>
                </a:solidFill>
              </a:rPr>
              <a:t>заключенных внутри этого угла</a:t>
            </a:r>
            <a:endParaRPr lang="ru-RU" b="1">
              <a:solidFill>
                <a:schemeClr val="bg1"/>
              </a:solidFill>
              <a:cs typeface="Times New Roman" pitchFamily="18" charset="0"/>
            </a:endParaRPr>
          </a:p>
        </p:txBody>
      </p:sp>
      <p:pic>
        <p:nvPicPr>
          <p:cNvPr id="512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788" y="1484313"/>
            <a:ext cx="2224087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122" name="Object 8"/>
          <p:cNvGraphicFramePr>
            <a:graphicFrameLocks noChangeAspect="1"/>
          </p:cNvGraphicFramePr>
          <p:nvPr/>
        </p:nvGraphicFramePr>
        <p:xfrm>
          <a:off x="611188" y="3933825"/>
          <a:ext cx="4057650" cy="885825"/>
        </p:xfrm>
        <a:graphic>
          <a:graphicData uri="http://schemas.openxmlformats.org/presentationml/2006/ole">
            <p:oleObj spid="_x0000_s5122" name="Формула" r:id="rId6" imgW="1803240" imgH="393480" progId="Equation.3">
              <p:embed/>
            </p:oleObj>
          </a:graphicData>
        </a:graphic>
      </p:graphicFrame>
      <p:sp>
        <p:nvSpPr>
          <p:cNvPr id="5127" name="TextBox 8"/>
          <p:cNvSpPr txBox="1">
            <a:spLocks noChangeArrowheads="1"/>
          </p:cNvSpPr>
          <p:nvPr/>
        </p:nvSpPr>
        <p:spPr bwMode="auto">
          <a:xfrm>
            <a:off x="7667625" y="2565400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K</a:t>
            </a:r>
            <a:endParaRPr lang="ru-RU" sz="2000"/>
          </a:p>
        </p:txBody>
      </p:sp>
      <p:sp>
        <p:nvSpPr>
          <p:cNvPr id="5128" name="TextBox 9"/>
          <p:cNvSpPr txBox="1">
            <a:spLocks noChangeArrowheads="1"/>
          </p:cNvSpPr>
          <p:nvPr/>
        </p:nvSpPr>
        <p:spPr bwMode="auto">
          <a:xfrm>
            <a:off x="6372225" y="3429000"/>
            <a:ext cx="325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bg1"/>
                </a:solidFill>
              </a:rPr>
              <a:t>L</a:t>
            </a:r>
            <a:endParaRPr lang="ru-RU" sz="1800">
              <a:solidFill>
                <a:schemeClr val="bg1"/>
              </a:solidFill>
            </a:endParaRPr>
          </a:p>
        </p:txBody>
      </p:sp>
      <p:sp>
        <p:nvSpPr>
          <p:cNvPr id="5129" name="TextBox 9"/>
          <p:cNvSpPr txBox="1">
            <a:spLocks noChangeArrowheads="1"/>
          </p:cNvSpPr>
          <p:nvPr/>
        </p:nvSpPr>
        <p:spPr bwMode="auto">
          <a:xfrm>
            <a:off x="7596188" y="1989138"/>
            <a:ext cx="3381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chemeClr val="bg1"/>
                </a:solidFill>
              </a:rPr>
              <a:t>К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F27CF4C-1A37-4F84-A562-C1C96B22968E}" type="slidenum">
              <a:rPr lang="ru-RU" smtClean="0"/>
              <a:pPr/>
              <a:t>9</a:t>
            </a:fld>
            <a:endParaRPr lang="ru-RU" smtClean="0"/>
          </a:p>
        </p:txBody>
      </p:sp>
      <p:pic>
        <p:nvPicPr>
          <p:cNvPr id="17411" name="Rectangle 2"/>
          <p:cNvPicPr>
            <a:picLocks noGrp="1" noChangeArrowheads="1"/>
          </p:cNvPicPr>
          <p:nvPr>
            <p:ph type="title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25" y="-23813"/>
            <a:ext cx="7785100" cy="773113"/>
          </a:xfrm>
        </p:spPr>
      </p:pic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323850" y="981075"/>
            <a:ext cx="8686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>
                <a:cs typeface="Times New Roman" pitchFamily="18" charset="0"/>
              </a:rPr>
              <a:t>     </a:t>
            </a:r>
            <a:r>
              <a:rPr lang="ru-RU" sz="2800" b="1">
                <a:solidFill>
                  <a:schemeClr val="bg1"/>
                </a:solidFill>
                <a:cs typeface="Times New Roman" pitchFamily="18" charset="0"/>
              </a:rPr>
              <a:t>Чему равен вписанный угол, опирающийся на диаметр окружности?</a:t>
            </a:r>
          </a:p>
        </p:txBody>
      </p:sp>
      <p:sp>
        <p:nvSpPr>
          <p:cNvPr id="514052" name="Text Box 4"/>
          <p:cNvSpPr txBox="1">
            <a:spLocks noChangeArrowheads="1"/>
          </p:cNvSpPr>
          <p:nvPr/>
        </p:nvSpPr>
        <p:spPr bwMode="auto">
          <a:xfrm>
            <a:off x="971550" y="5445125"/>
            <a:ext cx="2190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bg1"/>
                </a:solidFill>
              </a:rPr>
              <a:t>Ответ: 90</a:t>
            </a:r>
            <a:r>
              <a:rPr lang="ru-RU" sz="3200" baseline="30000">
                <a:solidFill>
                  <a:schemeClr val="bg1"/>
                </a:solidFill>
              </a:rPr>
              <a:t>о</a:t>
            </a:r>
            <a:endParaRPr lang="ru-RU" sz="3200">
              <a:solidFill>
                <a:schemeClr val="bg1"/>
              </a:solidFill>
            </a:endParaRPr>
          </a:p>
        </p:txBody>
      </p:sp>
      <p:pic>
        <p:nvPicPr>
          <p:cNvPr id="1741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8" y="2420938"/>
            <a:ext cx="3044825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052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3189</TotalTime>
  <Words>698</Words>
  <Application>Microsoft Office PowerPoint</Application>
  <PresentationFormat>Экран (4:3)</PresentationFormat>
  <Paragraphs>104</Paragraphs>
  <Slides>19</Slides>
  <Notes>18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Times New Roman</vt:lpstr>
      <vt:lpstr>Arial</vt:lpstr>
      <vt:lpstr>Lucida Sans Unicode</vt:lpstr>
      <vt:lpstr>Wingdings 3</vt:lpstr>
      <vt:lpstr>Verdana</vt:lpstr>
      <vt:lpstr>Wingdings 2</vt:lpstr>
      <vt:lpstr>Symbol</vt:lpstr>
      <vt:lpstr>Открытая</vt:lpstr>
      <vt:lpstr>Microsoft Equation 3.0</vt:lpstr>
      <vt:lpstr>Слайд 1</vt:lpstr>
      <vt:lpstr>Слайд 2</vt:lpstr>
      <vt:lpstr>Слайд 3</vt:lpstr>
      <vt:lpstr>Слайд 4</vt:lpstr>
      <vt:lpstr>Слайд 5</vt:lpstr>
      <vt:lpstr>Угол с вершиной вне окружности</vt:lpstr>
      <vt:lpstr>Угол с вершиной вне окружности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геометрические фигуры</dc:title>
  <dc:creator>*</dc:creator>
  <cp:lastModifiedBy>Дмитрий</cp:lastModifiedBy>
  <cp:revision>146</cp:revision>
  <dcterms:created xsi:type="dcterms:W3CDTF">2008-04-30T05:51:18Z</dcterms:created>
  <dcterms:modified xsi:type="dcterms:W3CDTF">2012-05-29T19:23:53Z</dcterms:modified>
</cp:coreProperties>
</file>