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788" r:id="rId1"/>
  </p:sldMasterIdLst>
  <p:notesMasterIdLst>
    <p:notesMasterId r:id="rId26"/>
  </p:notesMasterIdLst>
  <p:sldIdLst>
    <p:sldId id="256" r:id="rId2"/>
    <p:sldId id="265" r:id="rId3"/>
    <p:sldId id="276" r:id="rId4"/>
    <p:sldId id="278" r:id="rId5"/>
    <p:sldId id="279" r:id="rId6"/>
    <p:sldId id="277" r:id="rId7"/>
    <p:sldId id="263" r:id="rId8"/>
    <p:sldId id="284" r:id="rId9"/>
    <p:sldId id="281" r:id="rId10"/>
    <p:sldId id="275" r:id="rId11"/>
    <p:sldId id="283" r:id="rId12"/>
    <p:sldId id="282" r:id="rId13"/>
    <p:sldId id="290" r:id="rId14"/>
    <p:sldId id="288" r:id="rId15"/>
    <p:sldId id="289" r:id="rId16"/>
    <p:sldId id="291" r:id="rId17"/>
    <p:sldId id="286" r:id="rId18"/>
    <p:sldId id="272" r:id="rId19"/>
    <p:sldId id="292" r:id="rId20"/>
    <p:sldId id="293" r:id="rId21"/>
    <p:sldId id="299" r:id="rId22"/>
    <p:sldId id="300" r:id="rId23"/>
    <p:sldId id="295" r:id="rId24"/>
    <p:sldId id="294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6600"/>
    <a:srgbClr val="0000CC"/>
    <a:srgbClr val="800000"/>
    <a:srgbClr val="CC6600"/>
    <a:srgbClr val="99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5" autoAdjust="0"/>
    <p:restoredTop sz="94660"/>
  </p:normalViewPr>
  <p:slideViewPr>
    <p:cSldViewPr>
      <p:cViewPr varScale="1">
        <p:scale>
          <a:sx n="74" d="100"/>
          <a:sy n="74" d="100"/>
        </p:scale>
        <p:origin x="-31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2" Type="http://schemas.openxmlformats.org/officeDocument/2006/relationships/image" Target="../media/image69.wmf"/><Relationship Id="rId1" Type="http://schemas.openxmlformats.org/officeDocument/2006/relationships/image" Target="../media/image68.wmf"/><Relationship Id="rId4" Type="http://schemas.openxmlformats.org/officeDocument/2006/relationships/image" Target="../media/image7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834C21-0C2F-4646-9CFD-DE5720AAEA95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17003A-1D1B-4A89-A7F2-3C82E2DBB4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26875961-CBD3-4DAD-9C85-46C81165B6CA}" type="slidenum">
              <a:rPr lang="de-DE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3</a:t>
            </a:fld>
            <a:endParaRPr lang="de-DE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48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048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C315D455-804E-44CE-84A0-137BE2C283BB}" type="slidenum">
              <a:rPr lang="de-DE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5</a:t>
            </a:fld>
            <a:endParaRPr lang="de-DE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457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458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963DD76-E494-4833-AEE4-C7D9DEAC2D0F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59A56B6-3AAA-4C04-ACD1-AE619E7700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63DD76-E494-4833-AEE4-C7D9DEAC2D0F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9A56B6-3AAA-4C04-ACD1-AE619E7700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63DD76-E494-4833-AEE4-C7D9DEAC2D0F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9A56B6-3AAA-4C04-ACD1-AE619E7700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1143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0A58BC-3AEA-4C67-A51D-F45EFD08929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1143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6481" y="1604329"/>
            <a:ext cx="8226720" cy="219335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6481" y="3935934"/>
            <a:ext cx="8226720" cy="21933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13DBF-EF7E-4026-9A98-811FAC85549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63DD76-E494-4833-AEE4-C7D9DEAC2D0F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9A56B6-3AAA-4C04-ACD1-AE619E7700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63DD76-E494-4833-AEE4-C7D9DEAC2D0F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9A56B6-3AAA-4C04-ACD1-AE619E7700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63DD76-E494-4833-AEE4-C7D9DEAC2D0F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9A56B6-3AAA-4C04-ACD1-AE619E7700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63DD76-E494-4833-AEE4-C7D9DEAC2D0F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9A56B6-3AAA-4C04-ACD1-AE619E7700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63DD76-E494-4833-AEE4-C7D9DEAC2D0F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9A56B6-3AAA-4C04-ACD1-AE619E7700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63DD76-E494-4833-AEE4-C7D9DEAC2D0F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9A56B6-3AAA-4C04-ACD1-AE619E7700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963DD76-E494-4833-AEE4-C7D9DEAC2D0F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9A56B6-3AAA-4C04-ACD1-AE619E7700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963DD76-E494-4833-AEE4-C7D9DEAC2D0F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59A56B6-3AAA-4C04-ACD1-AE619E7700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5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963DD76-E494-4833-AEE4-C7D9DEAC2D0F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59A56B6-3AAA-4C04-ACD1-AE619E7700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  <p:sldLayoutId id="2147483800" r:id="rId12"/>
    <p:sldLayoutId id="2147483801" r:id="rId13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wmf"/><Relationship Id="rId5" Type="http://schemas.openxmlformats.org/officeDocument/2006/relationships/image" Target="../media/image5.emf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gif"/><Relationship Id="rId5" Type="http://schemas.openxmlformats.org/officeDocument/2006/relationships/image" Target="../media/image37.gif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oleObject" Target="../embeddings/oleObject5.bin"/><Relationship Id="rId7" Type="http://schemas.openxmlformats.org/officeDocument/2006/relationships/image" Target="../media/image47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6.gif"/><Relationship Id="rId5" Type="http://schemas.openxmlformats.org/officeDocument/2006/relationships/oleObject" Target="../embeddings/oleObject7.bin"/><Relationship Id="rId10" Type="http://schemas.openxmlformats.org/officeDocument/2006/relationships/image" Target="../media/image50.jpeg"/><Relationship Id="rId4" Type="http://schemas.openxmlformats.org/officeDocument/2006/relationships/oleObject" Target="../embeddings/oleObject6.bin"/><Relationship Id="rId9" Type="http://schemas.openxmlformats.org/officeDocument/2006/relationships/image" Target="../media/image49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gif"/><Relationship Id="rId13" Type="http://schemas.openxmlformats.org/officeDocument/2006/relationships/image" Target="../media/image62.jpeg"/><Relationship Id="rId3" Type="http://schemas.openxmlformats.org/officeDocument/2006/relationships/image" Target="../media/image52.gif"/><Relationship Id="rId7" Type="http://schemas.openxmlformats.org/officeDocument/2006/relationships/image" Target="../media/image56.gif"/><Relationship Id="rId12" Type="http://schemas.openxmlformats.org/officeDocument/2006/relationships/image" Target="../media/image61.png"/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gif"/><Relationship Id="rId11" Type="http://schemas.openxmlformats.org/officeDocument/2006/relationships/image" Target="../media/image60.gif"/><Relationship Id="rId5" Type="http://schemas.openxmlformats.org/officeDocument/2006/relationships/image" Target="../media/image54.gif"/><Relationship Id="rId10" Type="http://schemas.openxmlformats.org/officeDocument/2006/relationships/image" Target="../media/image59.gif"/><Relationship Id="rId4" Type="http://schemas.openxmlformats.org/officeDocument/2006/relationships/image" Target="../media/image53.gif"/><Relationship Id="rId9" Type="http://schemas.openxmlformats.org/officeDocument/2006/relationships/image" Target="../media/image58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wmf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2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Egypt_equation.gif" TargetMode="Externa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gif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733256"/>
            <a:ext cx="6400800" cy="93610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Проект учащихся 10-а класса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899592" y="4293096"/>
            <a:ext cx="7128792" cy="792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49263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ru-RU" sz="4400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Уравнения вокруг нас</a:t>
            </a:r>
            <a:endParaRPr kumimoji="0" lang="en-US" sz="44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3013" name="Picture 5" descr="C:\Users\Дмитрий\Desktop\Рисунок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0"/>
            <a:ext cx="3206750" cy="1603375"/>
          </a:xfrm>
          <a:prstGeom prst="rect">
            <a:avLst/>
          </a:prstGeom>
          <a:noFill/>
        </p:spPr>
      </p:pic>
      <p:pic>
        <p:nvPicPr>
          <p:cNvPr id="17" name="Picture 2" descr="C:\Documents and Settings\Admin\Рабочий стол\оформление\File03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404664"/>
            <a:ext cx="1137468" cy="29535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18" name="Picture 3" descr="C:\Documents and Settings\Admin\Рабочий стол\оформление\File03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547694">
            <a:off x="412258" y="1287464"/>
            <a:ext cx="2028199" cy="3048985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2320" y="4509120"/>
            <a:ext cx="1256095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3" descr="MCj04379900000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4048" y="2492896"/>
            <a:ext cx="1284782" cy="1224136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 rot="19790645">
            <a:off x="4459466" y="1261091"/>
            <a:ext cx="20840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Маша + Петя = Л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1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1340768"/>
            <a:ext cx="464347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Знак равенства в современной форме создал математик Роберт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Рекорд в 1557 году.</a:t>
            </a:r>
          </a:p>
        </p:txBody>
      </p:sp>
      <p:pic>
        <p:nvPicPr>
          <p:cNvPr id="4" name="Picture 2" descr="http://upload.wikimedia.org/wikipedia/commons/b/b7/Robert_recor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268760"/>
            <a:ext cx="2880318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C:\Users\Николай\Desktop\2855669-smoke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3933056"/>
            <a:ext cx="1448161" cy="1008112"/>
          </a:xfrm>
          <a:prstGeom prst="rect">
            <a:avLst/>
          </a:prstGeom>
          <a:noFill/>
        </p:spPr>
      </p:pic>
      <p:sp>
        <p:nvSpPr>
          <p:cNvPr id="6" name="Rectangle 1"/>
          <p:cNvSpPr txBox="1">
            <a:spLocks noChangeArrowheads="1"/>
          </p:cNvSpPr>
          <p:nvPr/>
        </p:nvSpPr>
        <p:spPr>
          <a:xfrm>
            <a:off x="971600" y="476672"/>
            <a:ext cx="7200800" cy="79208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Появление символа равенства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87042" name="Picture 2" descr="http://upload.wikimedia.org/wikipedia/commons/8/8d/First_Equation_Eve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4293096"/>
            <a:ext cx="3803118" cy="473199"/>
          </a:xfrm>
          <a:prstGeom prst="rect">
            <a:avLst/>
          </a:prstGeom>
          <a:noFill/>
        </p:spPr>
      </p:pic>
      <p:sp>
        <p:nvSpPr>
          <p:cNvPr id="87043" name="Rectangle 3"/>
          <p:cNvSpPr>
            <a:spLocks noChangeArrowheads="1"/>
          </p:cNvSpPr>
          <p:nvPr/>
        </p:nvSpPr>
        <p:spPr bwMode="auto">
          <a:xfrm>
            <a:off x="4716016" y="4797152"/>
            <a:ext cx="374441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Первое печатное появление знака равенства в книге</a:t>
            </a:r>
            <a:r>
              <a:rPr kumimoji="0" lang="ru-RU" b="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 Роберта Рекорда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1557 году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(записано уравнение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87044" name="Picture 4" descr="14x + 15 = 7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5805264"/>
            <a:ext cx="2124222" cy="288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9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1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" dur="1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1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1268760"/>
            <a:ext cx="75255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Создателем современной буквенной символики является французский математик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Франсуа Виет (1540 – 1603).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Николай\Desktop\vozr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1" y="2780928"/>
            <a:ext cx="2664296" cy="328161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 rot="19974642">
            <a:off x="1422922" y="3533794"/>
            <a:ext cx="1181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ax + b = 0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 rot="745914">
            <a:off x="6031727" y="3538011"/>
            <a:ext cx="17219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+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+ c = 0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rot="1017545">
            <a:off x="1059615" y="4755032"/>
            <a:ext cx="17411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+ bx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+ c = 0</a:t>
            </a:r>
            <a:endParaRPr lang="ru-RU" dirty="0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 rot="20558238">
            <a:off x="6098263" y="4697305"/>
            <a:ext cx="1800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ax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+ 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by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+ 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= 0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9" name="Rectangle 1"/>
          <p:cNvSpPr txBox="1">
            <a:spLocks noChangeArrowheads="1"/>
          </p:cNvSpPr>
          <p:nvPr/>
        </p:nvSpPr>
        <p:spPr>
          <a:xfrm>
            <a:off x="755576" y="476672"/>
            <a:ext cx="7848872" cy="79208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Появление буквенной символики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7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6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" dur="900" decel="100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9" dur="1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37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5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6" dur="1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1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2" dur="1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 txBox="1">
            <a:spLocks noChangeArrowheads="1"/>
          </p:cNvSpPr>
          <p:nvPr/>
        </p:nvSpPr>
        <p:spPr>
          <a:xfrm>
            <a:off x="251520" y="908720"/>
            <a:ext cx="8424936" cy="151216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2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ru-RU" sz="4400" noProof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Где используются уравнения сегодня?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789040"/>
            <a:ext cx="1584176" cy="1904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j0428113.w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708920"/>
            <a:ext cx="1832204" cy="1978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9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1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" dur="1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1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2" descr="http://him.1september.ru/2003/22/0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620688"/>
            <a:ext cx="3750267" cy="5328592"/>
          </a:xfrm>
          <a:prstGeom prst="rect">
            <a:avLst/>
          </a:prstGeom>
          <a:noFill/>
        </p:spPr>
      </p:pic>
      <p:pic>
        <p:nvPicPr>
          <p:cNvPr id="7" name="Picture 30" descr="http://alhimik.ru/teleclass/pictures/290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050238"/>
            <a:ext cx="3173338" cy="209440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364088" y="1124744"/>
            <a:ext cx="2664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Химия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971600" y="548680"/>
          <a:ext cx="4032448" cy="792480"/>
        </p:xfrm>
        <a:graphic>
          <a:graphicData uri="http://schemas.openxmlformats.org/drawingml/2006/table">
            <a:tbl>
              <a:tblPr/>
              <a:tblGrid>
                <a:gridCol w="4032448"/>
              </a:tblGrid>
              <a:tr h="0">
                <a:tc>
                  <a:txBody>
                    <a:bodyPr/>
                    <a:lstStyle/>
                    <a:p>
                      <a:r>
                        <a:rPr lang="ru-RU" sz="1800" b="0" i="0" dirty="0">
                          <a:solidFill>
                            <a:srgbClr val="31313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Общее уравнение</a:t>
                      </a:r>
                      <a:r>
                        <a:rPr lang="ru-RU" sz="2000" b="0" i="0" dirty="0">
                          <a:solidFill>
                            <a:srgbClr val="31313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dirty="0">
                          <a:solidFill>
                            <a:srgbClr val="31313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фотосинтеза: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2000" b="0" i="0" dirty="0">
                          <a:solidFill>
                            <a:srgbClr val="31313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С0</a:t>
                      </a:r>
                      <a:r>
                        <a:rPr lang="ru-RU" sz="2000" b="0" i="0" baseline="-25000" dirty="0">
                          <a:solidFill>
                            <a:srgbClr val="31313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2000" b="0" i="0" dirty="0">
                          <a:solidFill>
                            <a:srgbClr val="31313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+ 6 Н</a:t>
                      </a:r>
                      <a:r>
                        <a:rPr lang="ru-RU" sz="2000" b="0" i="0" baseline="-25000" dirty="0">
                          <a:solidFill>
                            <a:srgbClr val="31313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2000" b="0" i="0" dirty="0">
                          <a:solidFill>
                            <a:srgbClr val="31313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 </a:t>
                      </a:r>
                      <a:r>
                        <a:rPr lang="ru-RU" sz="2000" b="0" i="0" dirty="0" smtClean="0">
                          <a:solidFill>
                            <a:srgbClr val="31313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→ </a:t>
                      </a:r>
                      <a:r>
                        <a:rPr lang="ru-RU" sz="2000" b="0" i="0" dirty="0">
                          <a:solidFill>
                            <a:srgbClr val="31313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lang="ru-RU" sz="2000" b="0" i="0" baseline="-25000" dirty="0">
                          <a:solidFill>
                            <a:srgbClr val="31313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ru-RU" sz="2000" b="0" i="0" dirty="0">
                          <a:solidFill>
                            <a:srgbClr val="31313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r>
                        <a:rPr lang="ru-RU" sz="2000" b="0" i="0" baseline="-25000" dirty="0">
                          <a:solidFill>
                            <a:srgbClr val="31313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r>
                        <a:rPr lang="ru-RU" sz="2000" b="0" i="0" dirty="0">
                          <a:solidFill>
                            <a:srgbClr val="31313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lang="ru-RU" sz="2000" b="0" i="0" baseline="-25000" dirty="0">
                          <a:solidFill>
                            <a:srgbClr val="31313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ru-RU" sz="2000" b="0" i="0" dirty="0">
                          <a:solidFill>
                            <a:srgbClr val="31313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+ 6 </a:t>
                      </a:r>
                      <a:r>
                        <a:rPr lang="ru-RU" sz="2000" b="0" i="0" dirty="0" smtClean="0">
                          <a:solidFill>
                            <a:srgbClr val="31313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lang="ru-RU" sz="2000" b="0" i="0" baseline="-25000" dirty="0" smtClean="0">
                          <a:solidFill>
                            <a:srgbClr val="31313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 </a:t>
                      </a:r>
                      <a:endParaRPr lang="ru-RU" sz="2000" b="0" i="0" dirty="0">
                        <a:solidFill>
                          <a:srgbClr val="31313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539552" y="1484784"/>
            <a:ext cx="662473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Уравнение,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описывающее количество кроликов, скорость размножения которых тем больше, чем больше их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уже родилось </a:t>
            </a:r>
          </a:p>
        </p:txBody>
      </p:sp>
      <p:pic>
        <p:nvPicPr>
          <p:cNvPr id="12" name="Рисунок 1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l="66354" r="2050"/>
          <a:stretch/>
        </p:blipFill>
        <p:spPr bwMode="auto">
          <a:xfrm>
            <a:off x="2195736" y="1988840"/>
            <a:ext cx="1512168" cy="648072"/>
          </a:xfrm>
          <a:prstGeom prst="rect">
            <a:avLst/>
          </a:prstGeom>
        </p:spPr>
      </p:pic>
      <p:pic>
        <p:nvPicPr>
          <p:cNvPr id="13" name="Picture 6" descr="кролики фо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4869160"/>
            <a:ext cx="3020673" cy="1584176"/>
          </a:xfrm>
          <a:prstGeom prst="rect">
            <a:avLst/>
          </a:prstGeom>
          <a:noFill/>
        </p:spPr>
      </p:pic>
      <p:pic>
        <p:nvPicPr>
          <p:cNvPr id="78850" name="Picture 2" descr="C:\Users\Дмитрий\Desktop\LEO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2132856"/>
            <a:ext cx="1535440" cy="2074919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611560" y="299695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Процессы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рапространения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волн в сердечной мышце, образование пятен планктона в океане, формообразования окраски шкур животных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2" descr="http://www.library.biophys.msu.ru/MathMod/IMG00021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4365104"/>
            <a:ext cx="1733550" cy="895351"/>
          </a:xfrm>
          <a:prstGeom prst="rect">
            <a:avLst/>
          </a:prstGeom>
          <a:noFill/>
        </p:spPr>
      </p:pic>
      <p:pic>
        <p:nvPicPr>
          <p:cNvPr id="16" name="Picture 4" descr="http://www.library.biophys.msu.ru/MathMod/IMG00030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99792" y="4365104"/>
            <a:ext cx="1962150" cy="895351"/>
          </a:xfrm>
          <a:prstGeom prst="rect">
            <a:avLst/>
          </a:prstGeom>
          <a:noFill/>
        </p:spPr>
      </p:pic>
      <p:pic>
        <p:nvPicPr>
          <p:cNvPr id="17" name="Picture 4" descr="http://elementy.ru/images/eltbook/photosynthesis_72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92080" y="3284984"/>
            <a:ext cx="1661327" cy="1224136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5508104" y="764704"/>
            <a:ext cx="2664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Биология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8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292080" y="548680"/>
            <a:ext cx="2664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Экономика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620688"/>
            <a:ext cx="41942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Уравнение  экономического  равновесия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908720"/>
            <a:ext cx="46458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Y=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C+I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+G+X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+S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=P×Q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ВВП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P×Q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=M×V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22" name="Picture 2" descr="http://gorlov.inf.ua/econ.index.files/image00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4293096"/>
            <a:ext cx="2925465" cy="1728192"/>
          </a:xfrm>
          <a:prstGeom prst="rect">
            <a:avLst/>
          </a:prstGeom>
          <a:noFill/>
        </p:spPr>
      </p:pic>
      <p:sp>
        <p:nvSpPr>
          <p:cNvPr id="81923" name="Rectangle 3"/>
          <p:cNvSpPr>
            <a:spLocks noChangeArrowheads="1"/>
          </p:cNvSpPr>
          <p:nvPr/>
        </p:nvSpPr>
        <p:spPr bwMode="auto">
          <a:xfrm>
            <a:off x="539552" y="1340768"/>
            <a:ext cx="64087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Уравнение  «доходы -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расходы»  имеет  следующий  вид: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R</a:t>
            </a:r>
            <a:r>
              <a:rPr kumimoji="0" lang="en-GB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+ 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</a:t>
            </a:r>
            <a:r>
              <a:rPr kumimoji="0" lang="en-GB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= 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C</a:t>
            </a:r>
            <a:r>
              <a:rPr kumimoji="0" lang="en-GB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+ </a:t>
            </a:r>
            <a:r>
              <a:rPr kumimoji="0" lang="en-US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I</a:t>
            </a:r>
            <a:r>
              <a:rPr kumimoji="0" lang="en-US" i="0" u="none" strike="noStrike" cap="none" normalizeH="0" baseline="-3000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g</a:t>
            </a:r>
            <a:r>
              <a:rPr kumimoji="0" lang="en-GB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+ 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I</a:t>
            </a:r>
            <a:r>
              <a:rPr kumimoji="0" lang="en-US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G</a:t>
            </a:r>
            <a:r>
              <a:rPr kumimoji="0" lang="en-GB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+ 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G</a:t>
            </a:r>
            <a:r>
              <a:rPr kumimoji="0" lang="en-GB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+ 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X</a:t>
            </a:r>
            <a:r>
              <a:rPr kumimoji="0" lang="en-US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E</a:t>
            </a:r>
            <a:r>
              <a:rPr kumimoji="0" lang="en-GB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– 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X</a:t>
            </a:r>
            <a:r>
              <a:rPr kumimoji="0" lang="en-US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i</a:t>
            </a:r>
            <a:r>
              <a:rPr kumimoji="0" lang="en-GB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+ 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</a:t>
            </a:r>
            <a:r>
              <a:rPr kumimoji="0" lang="en-GB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= 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Y</a:t>
            </a:r>
            <a:r>
              <a:rPr kumimoji="0" lang="en-US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C</a:t>
            </a:r>
            <a:r>
              <a:rPr kumimoji="0" lang="en-GB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+ </a:t>
            </a:r>
            <a:r>
              <a:rPr kumimoji="0" lang="en-US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Y</a:t>
            </a:r>
            <a:r>
              <a:rPr kumimoji="0" lang="en-US" i="0" u="none" strike="noStrike" cap="none" normalizeH="0" baseline="-3000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g</a:t>
            </a:r>
            <a:r>
              <a:rPr kumimoji="0" lang="en-GB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+ 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Y</a:t>
            </a:r>
            <a:r>
              <a:rPr kumimoji="0" lang="en-US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G</a:t>
            </a:r>
            <a:r>
              <a:rPr kumimoji="0" lang="en-GB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+ 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N</a:t>
            </a:r>
            <a:r>
              <a:rPr kumimoji="0" lang="en-GB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+ 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A</a:t>
            </a:r>
            <a:endParaRPr kumimoji="0" 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24" name="Rectangle 4"/>
          <p:cNvSpPr>
            <a:spLocks noChangeArrowheads="1"/>
          </p:cNvSpPr>
          <p:nvPr/>
        </p:nvSpPr>
        <p:spPr bwMode="auto">
          <a:xfrm>
            <a:off x="251520" y="1994357"/>
            <a:ext cx="658822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Совокупное  предложение  определяется  по  формуле: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PQ</a:t>
            </a:r>
            <a:r>
              <a:rPr kumimoji="0" lang="en-US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= R + S = C + </a:t>
            </a:r>
            <a:r>
              <a:rPr kumimoji="0" lang="en-US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I</a:t>
            </a:r>
            <a:r>
              <a:rPr kumimoji="0" lang="en-US" i="0" u="none" strike="noStrike" cap="none" normalizeH="0" baseline="-3000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g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+ I</a:t>
            </a:r>
            <a:r>
              <a:rPr kumimoji="0" lang="en-US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G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+ G + X</a:t>
            </a:r>
            <a:r>
              <a:rPr kumimoji="0" lang="en-US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E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– X</a:t>
            </a:r>
            <a:r>
              <a:rPr kumimoji="0" lang="en-US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i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 + S = BH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Совокупный</a:t>
            </a:r>
            <a:r>
              <a:rPr kumimoji="0" lang="en-GB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 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спрос</a:t>
            </a:r>
            <a:r>
              <a:rPr kumimoji="0" lang="en-GB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 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равен</a:t>
            </a:r>
            <a:r>
              <a:rPr kumimoji="0" lang="en-GB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endParaRPr kumimoji="0" lang="en-GB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PQ</a:t>
            </a:r>
            <a:r>
              <a:rPr kumimoji="0" lang="en-US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D</a:t>
            </a:r>
            <a:r>
              <a:rPr kumimoji="0" lang="en-GB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= 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Y</a:t>
            </a:r>
            <a:r>
              <a:rPr kumimoji="0" lang="en-US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C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+ </a:t>
            </a:r>
            <a:r>
              <a:rPr kumimoji="0" lang="en-US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Y</a:t>
            </a:r>
            <a:r>
              <a:rPr kumimoji="0" lang="en-US" i="0" u="none" strike="noStrike" cap="none" normalizeH="0" baseline="-3000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g</a:t>
            </a:r>
            <a:r>
              <a:rPr kumimoji="0" lang="en-GB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+ 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Y</a:t>
            </a:r>
            <a:r>
              <a:rPr kumimoji="0" lang="en-US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G</a:t>
            </a:r>
            <a:r>
              <a:rPr kumimoji="0" lang="en-GB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+ 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N</a:t>
            </a:r>
            <a:r>
              <a:rPr kumimoji="0" lang="en-GB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+ 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A</a:t>
            </a:r>
            <a:r>
              <a:rPr kumimoji="0" lang="en-GB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= 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Y</a:t>
            </a:r>
            <a:r>
              <a:rPr kumimoji="0" lang="en-GB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= 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GB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∙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V</a:t>
            </a:r>
            <a:r>
              <a:rPr kumimoji="0" lang="en-GB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= 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BH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</a:t>
            </a:r>
            <a:r>
              <a:rPr kumimoji="0" lang="en-GB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en-GB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25" name="Rectangle 5"/>
          <p:cNvSpPr>
            <a:spLocks noChangeArrowheads="1"/>
          </p:cNvSpPr>
          <p:nvPr/>
        </p:nvSpPr>
        <p:spPr bwMode="auto">
          <a:xfrm>
            <a:off x="611560" y="3645024"/>
            <a:ext cx="76328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R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(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x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 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z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) = 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Y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(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y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 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z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) = 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M</a:t>
            </a:r>
            <a:r>
              <a:rPr kumimoji="0" lang="ru-RU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∙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V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(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x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 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y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) = 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R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(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Y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 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M</a:t>
            </a:r>
            <a:r>
              <a:rPr kumimoji="0" lang="ru-RU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А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)  = 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Y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(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R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 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M</a:t>
            </a:r>
            <a:r>
              <a:rPr kumimoji="0" lang="ru-RU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А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) = 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M</a:t>
            </a:r>
            <a:r>
              <a:rPr kumimoji="0" lang="ru-RU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∙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V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(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R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 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Y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).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0898" name="Picture 2" descr="https://encrypted-tbn0.google.com/images?q=tbn:ANd9GcQSsWk6qY9lR-7caZLcqgs99LHwWX6n5dRc12eLuSCl_RBgG5m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35917">
            <a:off x="6406015" y="2027292"/>
            <a:ext cx="1879284" cy="1395007"/>
          </a:xfrm>
          <a:prstGeom prst="rect">
            <a:avLst/>
          </a:prstGeom>
          <a:noFill/>
        </p:spPr>
      </p:pic>
      <p:pic>
        <p:nvPicPr>
          <p:cNvPr id="80900" name="Picture 4" descr="http://www.finma.ru/upload/iblock/c28/stabilnost1previe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4293096"/>
            <a:ext cx="2268745" cy="1656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0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0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148064" y="476672"/>
            <a:ext cx="2664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Физика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27584" y="692696"/>
            <a:ext cx="39421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Уравнение состояния идеального газа: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27584" y="177281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Уравнение равномерного прямолинейного движения 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/>
        </p:nvGraphicFramePr>
        <p:xfrm>
          <a:off x="1763688" y="1052736"/>
          <a:ext cx="1414512" cy="685154"/>
        </p:xfrm>
        <a:graphic>
          <a:graphicData uri="http://schemas.openxmlformats.org/presentationml/2006/ole">
            <p:oleObj spid="_x0000_s79883" name="Формула" r:id="rId3" imgW="812520" imgH="393480" progId="Equation.3">
              <p:embed/>
            </p:oleObj>
          </a:graphicData>
        </a:graphic>
      </p:graphicFrame>
      <p:graphicFrame>
        <p:nvGraphicFramePr>
          <p:cNvPr id="19" name="Объект 18"/>
          <p:cNvGraphicFramePr>
            <a:graphicFrameLocks noChangeAspect="1"/>
          </p:cNvGraphicFramePr>
          <p:nvPr/>
        </p:nvGraphicFramePr>
        <p:xfrm>
          <a:off x="2771800" y="2132856"/>
          <a:ext cx="1502077" cy="474340"/>
        </p:xfrm>
        <a:graphic>
          <a:graphicData uri="http://schemas.openxmlformats.org/presentationml/2006/ole">
            <p:oleObj spid="_x0000_s79886" name="Формула" r:id="rId4" imgW="723600" imgH="228600" progId="Equation.3">
              <p:embed/>
            </p:oleObj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427984" y="2924944"/>
            <a:ext cx="32154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Первый закон термодинамики: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2" name="Объект 21"/>
          <p:cNvGraphicFramePr>
            <a:graphicFrameLocks noChangeAspect="1"/>
          </p:cNvGraphicFramePr>
          <p:nvPr/>
        </p:nvGraphicFramePr>
        <p:xfrm>
          <a:off x="5364088" y="3356992"/>
          <a:ext cx="1485472" cy="389632"/>
        </p:xfrm>
        <a:graphic>
          <a:graphicData uri="http://schemas.openxmlformats.org/presentationml/2006/ole">
            <p:oleObj spid="_x0000_s79889" name="Формула" r:id="rId5" imgW="774360" imgH="203040" progId="Equation.3">
              <p:embed/>
            </p:oleObj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755576" y="4149080"/>
            <a:ext cx="31416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Закон всемирного тяготения: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115616" y="4581128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F 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GMm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/D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483768" y="5085184"/>
            <a:ext cx="15624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Закон Кулона: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9891" name="Picture 19" descr="http://ido.tsu.ru/schools/physmat/data/res/elmag/spravochnik/text/1/clip_image095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27784" y="5445224"/>
            <a:ext cx="1296144" cy="708561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5364088" y="4149080"/>
            <a:ext cx="32893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Закон Ома для замкнутой цепи: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9893" name="Picture 21" descr="http://ido.tsu.ru/schools/physmat/data/res/elmag/spravochnik/text/1/clip_image164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08304" y="4581128"/>
            <a:ext cx="1008112" cy="635888"/>
          </a:xfrm>
          <a:prstGeom prst="rect">
            <a:avLst/>
          </a:prstGeom>
          <a:noFill/>
        </p:spPr>
      </p:pic>
      <p:pic>
        <p:nvPicPr>
          <p:cNvPr id="79895" name="Picture 23" descr="http://go3.imgsmail.ru/imgpreview?u=http%3A//sbzosch.ucoz.ru/kopilka%5Ffailov/fizika.jpg&amp;mb=3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27584" y="2564904"/>
            <a:ext cx="1905000" cy="1428750"/>
          </a:xfrm>
          <a:prstGeom prst="rect">
            <a:avLst/>
          </a:prstGeom>
          <a:noFill/>
        </p:spPr>
      </p:pic>
      <p:pic>
        <p:nvPicPr>
          <p:cNvPr id="79897" name="Picture 25" descr="http://go4.imgsmail.ru/imgpreview?u=http%3A//powerpoint.net.ru/uploads/posts/2009-05/1241799571%5F1540292.jpg&amp;mb=11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44008" y="4797152"/>
            <a:ext cx="1905000" cy="1257301"/>
          </a:xfrm>
          <a:prstGeom prst="rect">
            <a:avLst/>
          </a:prstGeom>
          <a:noFill/>
        </p:spPr>
      </p:pic>
      <p:pic>
        <p:nvPicPr>
          <p:cNvPr id="79899" name="Picture 27" descr="http://go4.imgsmail.ru/imgpreview?u=http%3A//stendzakaz.ru/images/school/fiz/fiz-1b.jpg&amp;mb=1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12160" y="1412776"/>
            <a:ext cx="1905000" cy="1352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9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9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9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707904" y="404664"/>
            <a:ext cx="3096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Геометрия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209" name="Rectangle 1"/>
          <p:cNvSpPr>
            <a:spLocks noChangeArrowheads="1"/>
          </p:cNvSpPr>
          <p:nvPr/>
        </p:nvSpPr>
        <p:spPr bwMode="auto">
          <a:xfrm>
            <a:off x="1547664" y="1772816"/>
            <a:ext cx="1800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ax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+ 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by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+ 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= 0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99592" y="1412776"/>
            <a:ext cx="35578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Уравнение произвольной прямой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55576" y="2276872"/>
            <a:ext cx="2467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Уравнение окружности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99592" y="2636912"/>
            <a:ext cx="2252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– 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+ (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– 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= 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11560" y="3212976"/>
            <a:ext cx="24582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Уравнение эллипсоида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4211" name="Picture 3" descr="http://a-geometry.narod.ru/theory/img_46/img_46_00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717032"/>
            <a:ext cx="1512168" cy="599419"/>
          </a:xfrm>
          <a:prstGeom prst="rect">
            <a:avLst/>
          </a:prstGeom>
          <a:noFill/>
        </p:spPr>
      </p:pic>
      <p:pic>
        <p:nvPicPr>
          <p:cNvPr id="94213" name="Picture 5" descr="http://a-geometry.narod.ru/theory/img_46/fig_46_0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3573016"/>
            <a:ext cx="1440160" cy="954713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755576" y="4653136"/>
            <a:ext cx="29477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Уравнение однополостного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гиперболоида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4215" name="Picture 7" descr="http://a-geometry.narod.ru/theory/img_46/fig_46_0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5085184"/>
            <a:ext cx="936104" cy="1188852"/>
          </a:xfrm>
          <a:prstGeom prst="rect">
            <a:avLst/>
          </a:prstGeom>
          <a:noFill/>
        </p:spPr>
      </p:pic>
      <p:pic>
        <p:nvPicPr>
          <p:cNvPr id="94217" name="Picture 9" descr="http://a-geometry.narod.ru/theory/img_46/fig_46_03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4797152"/>
            <a:ext cx="740269" cy="1584176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5724128" y="1340768"/>
            <a:ext cx="28371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Уравнение эллиптического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параболоида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4219" name="Picture 11" descr="http://a-geometry.narod.ru/theory/img_46/img_46_002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87624" y="5301208"/>
            <a:ext cx="1584176" cy="627963"/>
          </a:xfrm>
          <a:prstGeom prst="rect">
            <a:avLst/>
          </a:prstGeom>
          <a:noFill/>
        </p:spPr>
      </p:pic>
      <p:pic>
        <p:nvPicPr>
          <p:cNvPr id="94221" name="Picture 13" descr="http://a-geometry.narod.ru/theory/img_46/img_46_003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8184" y="5445224"/>
            <a:ext cx="1872208" cy="664334"/>
          </a:xfrm>
          <a:prstGeom prst="rect">
            <a:avLst/>
          </a:prstGeom>
          <a:noFill/>
        </p:spPr>
      </p:pic>
      <p:pic>
        <p:nvPicPr>
          <p:cNvPr id="94223" name="Picture 15" descr="http://a-geometry.narod.ru/theory/img_46/fig_46_04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24128" y="1700808"/>
            <a:ext cx="1080120" cy="1060553"/>
          </a:xfrm>
          <a:prstGeom prst="rect">
            <a:avLst/>
          </a:prstGeom>
          <a:noFill/>
        </p:spPr>
      </p:pic>
      <p:pic>
        <p:nvPicPr>
          <p:cNvPr id="94225" name="Picture 17" descr="http://a-geometry.narod.ru/theory/img_46/img_46_004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20272" y="1988840"/>
            <a:ext cx="1296144" cy="684481"/>
          </a:xfrm>
          <a:prstGeom prst="rect">
            <a:avLst/>
          </a:prstGeom>
          <a:noFill/>
        </p:spPr>
      </p:pic>
      <p:pic>
        <p:nvPicPr>
          <p:cNvPr id="94227" name="Picture 19" descr="http://a-geometry.narod.ru/theory/img_46/img_46_005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020272" y="3789040"/>
            <a:ext cx="1285034" cy="663699"/>
          </a:xfrm>
          <a:prstGeom prst="rect">
            <a:avLst/>
          </a:prstGeom>
          <a:noFill/>
        </p:spPr>
      </p:pic>
      <p:pic>
        <p:nvPicPr>
          <p:cNvPr id="94229" name="Picture 21" descr="http://a-geometry.narod.ru/theory/img_46/fig_46_05.gi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364088" y="3573016"/>
            <a:ext cx="1440160" cy="922861"/>
          </a:xfrm>
          <a:prstGeom prst="rect">
            <a:avLst/>
          </a:prstGeom>
          <a:noFill/>
        </p:spPr>
      </p:pic>
      <p:sp>
        <p:nvSpPr>
          <p:cNvPr id="25" name="Прямоугольник 24"/>
          <p:cNvSpPr/>
          <p:nvPr/>
        </p:nvSpPr>
        <p:spPr>
          <a:xfrm>
            <a:off x="5868144" y="4653136"/>
            <a:ext cx="28008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Уравнение двуполостного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гиперболоида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508104" y="3140968"/>
            <a:ext cx="30903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Уравнение гиперболического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параболоида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772800" y="463284"/>
            <a:ext cx="1258824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5476" name="AutoShape 4" descr="data:image/jpeg;base64,/9j/4AAQSkZJRgABAQAAAQABAAD/2wCEAAkGBhAGEBEQExEREBAQEBESFhgSFBQQFRASFREZFRQQExUXGzIgFxwmHBoWKzssIyg1Lyw4FSIyNTAqNSYrLjEBCQoKBQUFDQUFDSkYEhgpKSkpKSkpKSkpKSkpKSkpKSkpKSkpKSkpKSkpKSkpKSkpKSkpKSkpKSkpKSkpKSkpKf/AABEIAQAAxQMBIgACEQEDEQH/xAAbAAEBAQEBAQEBAAAAAAAAAAAABQYEAwECB//EADkQAAICAgAFAgQEAwcEAwAAAAECAAMEEQUGEiExE0EUIlFhI0JxoQcygRUWJDRDUmJTc5HwJTNy/8QAFAEBAAAAAAAAAAAAAAAAAAAAAP/EABQRAQAAAAAAAAAAAAAAAAAAAAD/2gAMAwEAAhEDEQA/AP7jERAREQEREBERAREQEREBERAREQEREBERAREQEREBERAREQEREBERAREQEREBERARI/Ac5s63LLLagW6tVW3sUHw9ZOgCQASSf6mWICIiAiIgIiICIiAiIgIiICIiAicqcUpsvfGDr66VpYyeGFbEqrj6jYI7ePfyJ1QEREBERAREQETh43xFuFUPatT3uNBUrVmLMzBRvpBIUb2SAdAE6Pg5fkLjNz18Q9azIy3o4hYoJpsqYoyVdKJW4AUAlvlB7DufI2Fvl69sm7NZq3qPr1fK5QsP8LX3/DZl/eW5E5eyfi7s1uh6931DVi9LdsWvvqW4CIiAiIgIiICInxm6Rs9gIH2JzcN4lVxepLqnFlVgJVgCAw2RsbHjtOmAiIgIiIGV40Rwzi3Dru3+KqysJ9sR4UZNJ0Ro6KWD2JNo861NVMv/ABFAx8RcrTE4OVjZfya2ErtAuOm7N+E1vb66mmrcWgMCCpAIIOwQfBB9xA/UREBERAREQE58Xh9OAXNdVdZscu/QiobHPl36R8x+57zoiBE5fyhmXZrqHAN9Q/Erepu2LV+WxQf2luROXspcy7NdeoA31D50eo9sWv8AK4B/aW4CIiAiIgIiICQOfeKNwbhuZch6bBQ6odhStj/how37hmB1761L8yvOtxyL+GYik7vz0uYDp704qm8k77gCxafH6b76IXuD4A4Vj0UL2Wimuodye1aBB3Pc+PedkRAREQEREDm4lgpxSm2hxuu6t6mGyNo6lWGx3HYnxI38P898/h9Is/8Auo68WzYIJsx7GpLEHwT0gn6dWvaaKZTlzfDOJcSxdarsNGfWO3+uGruI0e27Kida8sx/NA1cREBERAREQERECJy9lLmXZrqHAN9Q/Erspbti1/ksUN+0tyJy9lLm3Zrr1dJvqHzI9Z7YtX5XAP7S3AREQEREBERATK4jtxHjWQ2914OFVSO50Lcmz1rPA1vorp2Ce3yn3mnttWlSzEKqgkkkAKANkknwJmf4eK2VjWZr76uI5FuUA3lam1XjqfmIH4SV/pvXtA1MREBERAREQEynMR/szifDcrsqW+vgWE9Pm4LbQO/fvZVrz5YDXzTVyFztwluM4N6ISLkUXUkeRfSwtq8d/wCZQO3fudd4F2JwcB4unHsWjJTYW+pLADra9S7KnXuDsf0nfAREQEREDl4jVdfWVpsWqwkDrZPU6F38xVdgFtb1vtvWwR2Od5U5kstGcuU4UYeWag1qiqz0nVXqNwX5N/OACvkaOh76XNwk4ghrfq6T/sd6mH0IdCGB/Qzx4dwinhIf01INj9bs7vY9jaCgu7ks2gABs9gABoCBw8vZlefdmvW6uhvqG1OxsYtWxLcicvZtfELs167EtQ31ANWy2LsY1extTqW4CIiAiIgIiIGZ/iLktXgPShIszLacNSAdj4i1a3YdxohC5GzrYE0OLjJholaDpStFRQPCqo0oG/sBM1zA/wAfxThmN0qwp+Jzn2pbp9Or0KvPYfNcTvuQa18b3NVAREQEREBERAREQMnyA3wQzMDsBgZliVjuSuPcBfQDtj2AcgfZB77msmVuZuGcarJ7V8QwjV7aN+K5sUb12Pp22nz36T2+WaqAiIgIiICIiBE5ezK8+7Net1sQ31DqUhhsYtWxsS3InL+ZXn3Zr12JahvqAZGV12MavY2p1LcBERAREQERJ3MPF14Di35LeKanfXuzAfKg+pLaA+5ECJy839s8Sz8sgFMfo4fSdn/T1bkkfMRs2MoPb/RA8gzWSJyZwl+C4OPVYS13R6lpJLFr7WNlx2e5+dm89/rLcBERAREQEREBERAy/wDEOgpiDLQE28PurzFC9iy1n8avwfNRsH66323NJj3rkorqdq6hlP1UjYP/AIn26lchWRlDKylWDAMGUjRUg9iCJmv4eO9GI2JZv1OH324eyNFq6yGob+Ub3S1R37+feBqIiICROauO2cuV13itHxxbWt7MxU0VO6qbwAp6gu+/jQ7+xluS+YOCnj1Xo+s9VbnVoVUb1qSNPSSw2oYHypBED7y9xOzjFPrOiIru5q6WZvUo6tV3HajXUPm17Bh3lOcuYlldfTQK1baKOvfSibAYhVHchd6HYHQGwJF5b5kfMrybMg1LRRkNXXkAiqrIrBA9QdTEAdRK73okdoHXwO9ci/NZGV19erupDD/K1+4lmQeWrqci3Nalq2r9evRqKsm/hq9917bl6AiIgIiICZTnMHil+BgdPUl+R8Rd26h8Pi6sZW7Eaaw0r389WvzTVzJ8vJ/a3E+IZvYpR0cOq7EH8L8TJI2o7eqwXse/pH26YGsiIgIiICIiAiIgIiICZOkf2LxlwTqrieMLF86+Kxflca1rbVMh87PpH6CayZf+IGI646ZlSlr+HXLlKAFJetQVvq7jejUz+O+1XWyAIGoieOJlJnVpajB67EV1YHYZWHUrA/Qgie0BERAncf4HXzFQ+NY1i12a6vTboLAHZQnXdT7g9iO0/fDOFjhilfUssGlAD9ACKo0ERa1VVH6Cd0QI/BLVuvzSpVl9erupBH+Vr9xLEjcDoXHvzVRVRfXq7KAo/wArX7CWYCIiAiIgcXGuKJwTGvyXBKUVPaQPJCKTofrr95N5G4S3CMGlbN+vaGvu2NE33MbbN7APYtrv3AUA+Jw86f8AzV2HwwEEZFovyB0h9YmORYQwPs9grT77byAZrYCIiAiIgIiICIiAiIgJ+XQWAgjYIII+oPkT9RAyn8PrDhV5HDmJLcNvNCkkkvjsotx3PbQPQ3Tof9P2BAmrmS4vYeX+KY+Ue2PnVjBtPbS3qzWYrt7992p+rrv21rYCIiAiIgROX8OvAuzUrrSpBfUQqKqLs41ezpRqW5E5ew68C7NStFrQX1HpUBRs4tWzoS3AREQERIvN/G/7AxLLFBa5ytNCjW7Mi09FKDf/ACI/oD2PiBO5WB4vmZ2eyjpFnwNHb/RxmItcE/7ri+/+yvnWzq5K5W4IOXMPHxQQ3o0ohIGg762769tts/1lWAiIgIiICIiAiIgIiICIiBL5n4KOYcO/G30m2shW7/h2D5q7BruCrhT2+k8uUeOnmDFS116L1LVXp/0sis9FqefHUNj7ESzMja391uKK2z8LxZukjS6qz0rAQ786sqTXv81e/wAxga6IiB5ZV/wyO/Sz9Cs3Sg6mbQ30qPcmT+V+Of3lw6Mv0/S9esP0dXX0bJGurQ34+kpXKzKwUhW0eksCwDa7EqCNjftsfqJF5e5YHCMGvBtZciuoBQTX6fUoPUOpeo7O/ca9u0D9cvYVfD7s1K60qQX1ELWq1rs41ezpRqW5E5ew68C7NStFRBfUdKNDZxatmW4CIiAmSs3zHxZQAfh+FKWY9+mzNvr0qa8H06iTvyDcPHvc5i40nLuLdkuCy1ISFHmxyelK1+7MVA+7Tj5L4K/BMRVtIORc9mTeQAAci9zZYB9gTofZRAuxEQEREBERAREQEREBERAREQEm8w8FTmDHsoYspYAo6kq1NqnqquQjuGVgpH6SlECHydxl+M4o9UBcqh2x8hd76cirs5H2bsw+zjufMuTHcab+52aeIa/weWKqcvR16FobppzTvt0aPS3caHSe+jvYKwcAjuD37d9wPsRECJy9irhXZqL1dIvqPzO9h74tX5nJP7y3InL2KuHdmopcgX1H8Syy5u+LX+exi37y3AREh8zcwHhQSmlPWzcjqFNY7Dt/NdafyVrsEk/YDZMCYw/vfxLXnD4VYCfBGRnlQQNfSlSD/wDpx/tmvknlbgQ5cxaqOr1HALWOd7uvc9dtrE9yWck9/sPaVoCIiAiIgIiICIiAiIgIiICIiAiIgeeRjrlI1bgMjqVYHwysNEH+kyfB8luS704fczHDt6VwrX79J0d4Ftm/5gAOgsB1Da7JXvsJxcZ4RVx2h6LQ3Q+v5WKMrKwZHRh3VlYAg+xAgdsTH4/Md/KTehxJg1Ovws1EYVuAen08sAapt8Hf8jbOtEamuSwWDYIIPgg7B/QwI3L2KuHdmovUQL6j87vae+LX+ZyT+8tyJy/ijDuzUUuQL6j+JY9rd8Wv81jE/vOvjPHsfgFYsvtWtSwVR3Z7HPhK0X5rGP0UEwPvG+N08v0tfa2lBAAA6nsduy1VqO7OT2AEk8pcGtBsz8pdZuV+Ukt8Jjgg14aHZA1rqbXlmP0E8eE8Nv5lurz8tGprqJbExW7GnYI+KyQPNxBOl8VhiO7EkauAiIgIiICIiAiIgIiICInhmJa66qZEfY72I1i69/lV1P7wJfFKSLmstyWxscVVKnTalINpe02dWx3+X09d/Y/eE5fcuW+MyjWUTpUWDYbbFn6tdwQU7e3SfrJfMWfdwn0/UqTLyLfUrpavHuSrGBUGyzIYO/y9k0Bpjoge5Fbk7h9fCcHHore22ulPTDXK6O3SxBPS4BA3vQ8a1rY0YHxeXXDsTmZRrKKAvqDYYFupi2u+wU7e3SfrC8uuLGJzMo1lECr1gFXBbrYtruCCnb26T9ZaiBFTl1w7E5mUUKr0r6gBVhvqJbXffy/pr7zxr4JZU9psy8kVdVYr/GUfzKAQfl8lzofqJXzUusUek9aNvubK2tBGvAC2Lo+Pf+kyvOmE9lGM159a2niWDcnoVXqFVMmv1WZFd+rVZsOz2+g3Asry64diczKNZVAq+oNqwLdbFtd9gp29uk/WK+XXDOTmZRQ9PSPUAK9vm2dd9mWVbqAP1G/pPsDC87U28vYWRb8RkXGyyqmtWYFKxcUq3aNfOoYs332F+8j8ocnV4+VxPCTJzqGxMjHsSzHuFCFL6VsCGhV9AsCGB/D0Q47T+lcQ4fVxWp6bUWyqxSrKw2GU+3/viePC+DU8HDipSDa5sdmZrHscgDqd3JZjoAdz21qBjuG8o5lmTlg8YzRWtqghUxld946FSbPTIBAIHZR/L7Shw3+GmNw++zI9XIe52HTY9rW2ogrUFfUs2dlgx2NfzAewlTl6hsa7NVrHtPr1fM4QMf8AC19vw1Vf2luBFp5ddS/VmZTAvtALAOhehR0k6+b5gx3/AMte0UcuuvV1ZmU23JXVgXpT2U9u+vrLUQIuPy86A9eZlMetyCLAukLkoutey6G/fW548P4M93q9WXksBc6p03KdIAB0tpfIbq895fbwZkv4a0riY+RUFsRVz81kFi2qTU+Qxqfdg2210d9/vAqY/LroD15mUx63I1YF0hYlV8d9DQ376jG5ddAevMynbrcghwukLkouteQvSN++t+8tRAi4/LrounzMp26nOxYF+UuSi617Lob99b95+a+BNjIxszck6NjdXqBAtfWzKD2/KmgT79O5ckvmXLrwMay2yizJWso4rqQ2vY6uCgVR/wAgvnsNbPaB+uX3Z6Bu0X/iXhXDrZ1V+u/pbZexPR0A/pKUy3JGMFOXeSwtyrlusrC2rTQejoSusugDt0qOojyddgOmamAiIgIiICIiAiIgIiICIiAiIgR+A4LYNuWGNrhrq2Vre5cfD1g6IABAII/oZYiICIiB55FppVmCNYQNhVKgt9gWIH/kyLwHm5OYnK10ZAFY1azitVx7gWBxbNWE+qNAkKDrrXZ7y1kUjJVkJYBhraMUYfoy9x/STOGcq4vBrBZSr1n00rIFlnS6pvpLoW07fMx6mBYliSTArxEQEREBERAREQEREBERAREQEREBERAREQEREBERAREQEREBERAREQERE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5478" name="AutoShape 6" descr="data:image/jpeg;base64,/9j/4AAQSkZJRgABAQAAAQABAAD/2wCEAAkGBhAGEBEQExEREBAQEBESFhgSFBQQFRASFREZFRQQExUXGzIgFxwmHBoWKzssIyg1Lyw4FSIyNTAqNSYrLjEBCQoKBQUFDQUFDSkYEhgpKSkpKSkpKSkpKSkpKSkpKSkpKSkpKSkpKSkpKSkpKSkpKSkpKSkpKSkpKSkpKSkpKf/AABEIAQAAxQMBIgACEQEDEQH/xAAbAAEBAQEBAQEBAAAAAAAAAAAABQYEAwECB//EADkQAAICAgAFAgQEAwcEAwAAAAECAAMEEQUGEiExE0EUIlFhI0JxoQcygRUWJDRDUmJTc5HwJTNy/8QAFAEBAAAAAAAAAAAAAAAAAAAAAP/EABQRAQAAAAAAAAAAAAAAAAAAAAD/2gAMAwEAAhEDEQA/AP7jERAREQEREBERAREQEREBERAREQEREBERAREQEREBERAREQEREBERAREQEREBERARI/Ac5s63LLLagW6tVW3sUHw9ZOgCQASSf6mWICIiAiIgIiICIiAiIgIiICIiAicqcUpsvfGDr66VpYyeGFbEqrj6jYI7ePfyJ1QEREBERAREQETh43xFuFUPatT3uNBUrVmLMzBRvpBIUb2SAdAE6Pg5fkLjNz18Q9azIy3o4hYoJpsqYoyVdKJW4AUAlvlB7DufI2Fvl69sm7NZq3qPr1fK5QsP8LX3/DZl/eW5E5eyfi7s1uh6931DVi9LdsWvvqW4CIiAiIgIiICInxm6Rs9gIH2JzcN4lVxepLqnFlVgJVgCAw2RsbHjtOmAiIgIiIGV40Rwzi3Dru3+KqysJ9sR4UZNJ0Ro6KWD2JNo861NVMv/ABFAx8RcrTE4OVjZfya2ErtAuOm7N+E1vb66mmrcWgMCCpAIIOwQfBB9xA/UREBERAREQE58Xh9OAXNdVdZscu/QiobHPl36R8x+57zoiBE5fyhmXZrqHAN9Q/Erepu2LV+WxQf2luROXspcy7NdeoA31D50eo9sWv8AK4B/aW4CIiAiIgIiICQOfeKNwbhuZch6bBQ6odhStj/how37hmB1761L8yvOtxyL+GYik7vz0uYDp704qm8k77gCxafH6b76IXuD4A4Vj0UL2Wimuodye1aBB3Pc+PedkRAREQEREDm4lgpxSm2hxuu6t6mGyNo6lWGx3HYnxI38P898/h9Is/8Auo68WzYIJsx7GpLEHwT0gn6dWvaaKZTlzfDOJcSxdarsNGfWO3+uGruI0e27Kida8sx/NA1cREBERAREQERECJy9lLmXZrqHAN9Q/Erspbti1/ksUN+0tyJy9lLm3Zrr1dJvqHzI9Z7YtX5XAP7S3AREQEREBERATK4jtxHjWQ2914OFVSO50Lcmz1rPA1vorp2Ce3yn3mnttWlSzEKqgkkkAKANkknwJmf4eK2VjWZr76uI5FuUA3lam1XjqfmIH4SV/pvXtA1MREBERAREQEynMR/szifDcrsqW+vgWE9Pm4LbQO/fvZVrz5YDXzTVyFztwluM4N6ISLkUXUkeRfSwtq8d/wCZQO3fudd4F2JwcB4unHsWjJTYW+pLADra9S7KnXuDsf0nfAREQEREDl4jVdfWVpsWqwkDrZPU6F38xVdgFtb1vtvWwR2Od5U5kstGcuU4UYeWag1qiqz0nVXqNwX5N/OACvkaOh76XNwk4ghrfq6T/sd6mH0IdCGB/Qzx4dwinhIf01INj9bs7vY9jaCgu7ks2gABs9gABoCBw8vZlefdmvW6uhvqG1OxsYtWxLcicvZtfELs167EtQ31ANWy2LsY1extTqW4CIiAiIgIiIGZ/iLktXgPShIszLacNSAdj4i1a3YdxohC5GzrYE0OLjJholaDpStFRQPCqo0oG/sBM1zA/wAfxThmN0qwp+Jzn2pbp9Or0KvPYfNcTvuQa18b3NVAREQEREBERAREQMnyA3wQzMDsBgZliVjuSuPcBfQDtj2AcgfZB77msmVuZuGcarJ7V8QwjV7aN+K5sUb12Pp22nz36T2+WaqAiIgIiICIiBE5ezK8+7Net1sQ31DqUhhsYtWxsS3InL+ZXn3Zr12JahvqAZGV12MavY2p1LcBERAREQERJ3MPF14Di35LeKanfXuzAfKg+pLaA+5ECJy839s8Sz8sgFMfo4fSdn/T1bkkfMRs2MoPb/RA8gzWSJyZwl+C4OPVYS13R6lpJLFr7WNlx2e5+dm89/rLcBERAREQEREBERAy/wDEOgpiDLQE28PurzFC9iy1n8avwfNRsH66323NJj3rkorqdq6hlP1UjYP/AIn26lchWRlDKylWDAMGUjRUg9iCJmv4eO9GI2JZv1OH324eyNFq6yGob+Ub3S1R37+feBqIiICROauO2cuV13itHxxbWt7MxU0VO6qbwAp6gu+/jQ7+xluS+YOCnj1Xo+s9VbnVoVUb1qSNPSSw2oYHypBED7y9xOzjFPrOiIru5q6WZvUo6tV3HajXUPm17Bh3lOcuYlldfTQK1baKOvfSibAYhVHchd6HYHQGwJF5b5kfMrybMg1LRRkNXXkAiqrIrBA9QdTEAdRK73okdoHXwO9ci/NZGV19erupDD/K1+4lmQeWrqci3Nalq2r9evRqKsm/hq9917bl6AiIgIiICZTnMHil+BgdPUl+R8Rd26h8Pi6sZW7Eaaw0r389WvzTVzJ8vJ/a3E+IZvYpR0cOq7EH8L8TJI2o7eqwXse/pH26YGsiIgIiICIiAiIgIiICZOkf2LxlwTqrieMLF86+Kxflca1rbVMh87PpH6CayZf+IGI646ZlSlr+HXLlKAFJetQVvq7jejUz+O+1XWyAIGoieOJlJnVpajB67EV1YHYZWHUrA/Qgie0BERAncf4HXzFQ+NY1i12a6vTboLAHZQnXdT7g9iO0/fDOFjhilfUssGlAD9ACKo0ERa1VVH6Cd0QI/BLVuvzSpVl9erupBH+Vr9xLEjcDoXHvzVRVRfXq7KAo/wArX7CWYCIiAiIgcXGuKJwTGvyXBKUVPaQPJCKTofrr95N5G4S3CMGlbN+vaGvu2NE33MbbN7APYtrv3AUA+Jw86f8AzV2HwwEEZFovyB0h9YmORYQwPs9grT77byAZrYCIiAiIgIiICIiAiIgJ+XQWAgjYIII+oPkT9RAyn8PrDhV5HDmJLcNvNCkkkvjsotx3PbQPQ3Tof9P2BAmrmS4vYeX+KY+Ue2PnVjBtPbS3qzWYrt7992p+rrv21rYCIiAiIgROX8OvAuzUrrSpBfUQqKqLs41ezpRqW5E5ew68C7NStFrQX1HpUBRs4tWzoS3AREQERIvN/G/7AxLLFBa5ytNCjW7Mi09FKDf/ACI/oD2PiBO5WB4vmZ2eyjpFnwNHb/RxmItcE/7ri+/+yvnWzq5K5W4IOXMPHxQQ3o0ohIGg762769tts/1lWAiIgIiICIiAiIgIiICIiBL5n4KOYcO/G30m2shW7/h2D5q7BruCrhT2+k8uUeOnmDFS116L1LVXp/0sis9FqefHUNj7ESzMja391uKK2z8LxZukjS6qz0rAQ786sqTXv81e/wAxga6IiB5ZV/wyO/Sz9Cs3Sg6mbQ30qPcmT+V+Of3lw6Mv0/S9esP0dXX0bJGurQ34+kpXKzKwUhW0eksCwDa7EqCNjftsfqJF5e5YHCMGvBtZciuoBQTX6fUoPUOpeo7O/ca9u0D9cvYVfD7s1K60qQX1ELWq1rs41ezpRqW5E5ew68C7NStFRBfUdKNDZxatmW4CIiAmSs3zHxZQAfh+FKWY9+mzNvr0qa8H06iTvyDcPHvc5i40nLuLdkuCy1ISFHmxyelK1+7MVA+7Tj5L4K/BMRVtIORc9mTeQAAci9zZYB9gTofZRAuxEQEREBERAREQEREBERAREQEm8w8FTmDHsoYspYAo6kq1NqnqquQjuGVgpH6SlECHydxl+M4o9UBcqh2x8hd76cirs5H2bsw+zjufMuTHcab+52aeIa/weWKqcvR16FobppzTvt0aPS3caHSe+jvYKwcAjuD37d9wPsRECJy9irhXZqL1dIvqPzO9h74tX5nJP7y3InL2KuHdmopcgX1H8Syy5u+LX+exi37y3AREh8zcwHhQSmlPWzcjqFNY7Dt/NdafyVrsEk/YDZMCYw/vfxLXnD4VYCfBGRnlQQNfSlSD/wDpx/tmvknlbgQ5cxaqOr1HALWOd7uvc9dtrE9yWck9/sPaVoCIiAiIgIiICIiAiIgIiICIiAiIgeeRjrlI1bgMjqVYHwysNEH+kyfB8luS704fczHDt6VwrX79J0d4Ftm/5gAOgsB1Da7JXvsJxcZ4RVx2h6LQ3Q+v5WKMrKwZHRh3VlYAg+xAgdsTH4/Md/KTehxJg1Ovws1EYVuAen08sAapt8Hf8jbOtEamuSwWDYIIPgg7B/QwI3L2KuHdmovUQL6j87vae+LX+ZyT+8tyJy/ijDuzUUuQL6j+JY9rd8Wv81jE/vOvjPHsfgFYsvtWtSwVR3Z7HPhK0X5rGP0UEwPvG+N08v0tfa2lBAAA6nsduy1VqO7OT2AEk8pcGtBsz8pdZuV+Ukt8Jjgg14aHZA1rqbXlmP0E8eE8Nv5lurz8tGprqJbExW7GnYI+KyQPNxBOl8VhiO7EkauAiIgIiICIiAiIgIiICInhmJa66qZEfY72I1i69/lV1P7wJfFKSLmstyWxscVVKnTalINpe02dWx3+X09d/Y/eE5fcuW+MyjWUTpUWDYbbFn6tdwQU7e3SfrJfMWfdwn0/UqTLyLfUrpavHuSrGBUGyzIYO/y9k0Bpjoge5Fbk7h9fCcHHore22ulPTDXK6O3SxBPS4BA3vQ8a1rY0YHxeXXDsTmZRrKKAvqDYYFupi2u+wU7e3SfrC8uuLGJzMo1lECr1gFXBbrYtruCCnb26T9ZaiBFTl1w7E5mUUKr0r6gBVhvqJbXffy/pr7zxr4JZU9psy8kVdVYr/GUfzKAQfl8lzofqJXzUusUek9aNvubK2tBGvAC2Lo+Pf+kyvOmE9lGM159a2niWDcnoVXqFVMmv1WZFd+rVZsOz2+g3Asry64diczKNZVAq+oNqwLdbFtd9gp29uk/WK+XXDOTmZRQ9PSPUAK9vm2dd9mWVbqAP1G/pPsDC87U28vYWRb8RkXGyyqmtWYFKxcUq3aNfOoYs332F+8j8ocnV4+VxPCTJzqGxMjHsSzHuFCFL6VsCGhV9AsCGB/D0Q47T+lcQ4fVxWp6bUWyqxSrKw2GU+3/viePC+DU8HDipSDa5sdmZrHscgDqd3JZjoAdz21qBjuG8o5lmTlg8YzRWtqghUxld946FSbPTIBAIHZR/L7Shw3+GmNw++zI9XIe52HTY9rW2ogrUFfUs2dlgx2NfzAewlTl6hsa7NVrHtPr1fM4QMf8AC19vw1Vf2luBFp5ddS/VmZTAvtALAOhehR0k6+b5gx3/AMte0UcuuvV1ZmU23JXVgXpT2U9u+vrLUQIuPy86A9eZlMetyCLAukLkoutey6G/fW548P4M93q9WXksBc6p03KdIAB0tpfIbq895fbwZkv4a0riY+RUFsRVz81kFi2qTU+Qxqfdg2210d9/vAqY/LroD15mUx63I1YF0hYlV8d9DQ376jG5ddAevMynbrcghwukLkouteQvSN++t+8tRAi4/LrounzMp26nOxYF+UuSi617Lob99b95+a+BNjIxszck6NjdXqBAtfWzKD2/KmgT79O5ckvmXLrwMay2yizJWso4rqQ2vY6uCgVR/wAgvnsNbPaB+uX3Z6Bu0X/iXhXDrZ1V+u/pbZexPR0A/pKUy3JGMFOXeSwtyrlusrC2rTQejoSusugDt0qOojyddgOmamAiIgIiICIiAiIgIiICIiAiIgR+A4LYNuWGNrhrq2Vre5cfD1g6IABAII/oZYiICIiB55FppVmCNYQNhVKgt9gWIH/kyLwHm5OYnK10ZAFY1azitVx7gWBxbNWE+qNAkKDrrXZ7y1kUjJVkJYBhraMUYfoy9x/STOGcq4vBrBZSr1n00rIFlnS6pvpLoW07fMx6mBYliSTArxEQEREBERAREQEREBERAREQEREBERAREQEREBERAREQEREBERAREQERE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5480" name="AutoShape 8" descr="data:image/jpeg;base64,/9j/4AAQSkZJRgABAQAAAQABAAD/2wCEAAkGBhAGEBEQExEREBAQEBESFhgSFBQQFRASFREZFRQQExUXGzIgFxwmHBoWKzssIyg1Lyw4FSIyNTAqNSYrLjEBCQoKBQUFDQUFDSkYEhgpKSkpKSkpKSkpKSkpKSkpKSkpKSkpKSkpKSkpKSkpKSkpKSkpKSkpKSkpKSkpKSkpKf/AABEIAQAAxQMBIgACEQEDEQH/xAAbAAEBAQEBAQEBAAAAAAAAAAAABQYEAwECB//EADkQAAICAgAFAgQEAwcEAwAAAAECAAMEEQUGEiExE0EUIlFhI0JxoQcygRUWJDRDUmJTc5HwJTNy/8QAFAEBAAAAAAAAAAAAAAAAAAAAAP/EABQRAQAAAAAAAAAAAAAAAAAAAAD/2gAMAwEAAhEDEQA/AP7jERAREQEREBERAREQEREBERAREQEREBERAREQEREBERAREQEREBERAREQEREBERARI/Ac5s63LLLagW6tVW3sUHw9ZOgCQASSf6mWICIiAiIgIiICIiAiIgIiICIiAicqcUpsvfGDr66VpYyeGFbEqrj6jYI7ePfyJ1QEREBERAREQETh43xFuFUPatT3uNBUrVmLMzBRvpBIUb2SAdAE6Pg5fkLjNz18Q9azIy3o4hYoJpsqYoyVdKJW4AUAlvlB7DufI2Fvl69sm7NZq3qPr1fK5QsP8LX3/DZl/eW5E5eyfi7s1uh6931DVi9LdsWvvqW4CIiAiIgIiICInxm6Rs9gIH2JzcN4lVxepLqnFlVgJVgCAw2RsbHjtOmAiIgIiIGV40Rwzi3Dru3+KqysJ9sR4UZNJ0Ro6KWD2JNo861NVMv/ABFAx8RcrTE4OVjZfya2ErtAuOm7N+E1vb66mmrcWgMCCpAIIOwQfBB9xA/UREBERAREQE58Xh9OAXNdVdZscu/QiobHPl36R8x+57zoiBE5fyhmXZrqHAN9Q/Erepu2LV+WxQf2luROXspcy7NdeoA31D50eo9sWv8AK4B/aW4CIiAiIgIiICQOfeKNwbhuZch6bBQ6odhStj/how37hmB1761L8yvOtxyL+GYik7vz0uYDp704qm8k77gCxafH6b76IXuD4A4Vj0UL2Wimuodye1aBB3Pc+PedkRAREQEREDm4lgpxSm2hxuu6t6mGyNo6lWGx3HYnxI38P898/h9Is/8Auo68WzYIJsx7GpLEHwT0gn6dWvaaKZTlzfDOJcSxdarsNGfWO3+uGruI0e27Kida8sx/NA1cREBERAREQERECJy9lLmXZrqHAN9Q/Erspbti1/ksUN+0tyJy9lLm3Zrr1dJvqHzI9Z7YtX5XAP7S3AREQEREBERATK4jtxHjWQ2914OFVSO50Lcmz1rPA1vorp2Ce3yn3mnttWlSzEKqgkkkAKANkknwJmf4eK2VjWZr76uI5FuUA3lam1XjqfmIH4SV/pvXtA1MREBERAREQEynMR/szifDcrsqW+vgWE9Pm4LbQO/fvZVrz5YDXzTVyFztwluM4N6ISLkUXUkeRfSwtq8d/wCZQO3fudd4F2JwcB4unHsWjJTYW+pLADra9S7KnXuDsf0nfAREQEREDl4jVdfWVpsWqwkDrZPU6F38xVdgFtb1vtvWwR2Od5U5kstGcuU4UYeWag1qiqz0nVXqNwX5N/OACvkaOh76XNwk4ghrfq6T/sd6mH0IdCGB/Qzx4dwinhIf01INj9bs7vY9jaCgu7ks2gABs9gABoCBw8vZlefdmvW6uhvqG1OxsYtWxLcicvZtfELs167EtQ31ANWy2LsY1extTqW4CIiAiIgIiIGZ/iLktXgPShIszLacNSAdj4i1a3YdxohC5GzrYE0OLjJholaDpStFRQPCqo0oG/sBM1zA/wAfxThmN0qwp+Jzn2pbp9Or0KvPYfNcTvuQa18b3NVAREQEREBERAREQMnyA3wQzMDsBgZliVjuSuPcBfQDtj2AcgfZB77msmVuZuGcarJ7V8QwjV7aN+K5sUb12Pp22nz36T2+WaqAiIgIiICIiBE5ezK8+7Net1sQ31DqUhhsYtWxsS3InL+ZXn3Zr12JahvqAZGV12MavY2p1LcBERAREQERJ3MPF14Di35LeKanfXuzAfKg+pLaA+5ECJy839s8Sz8sgFMfo4fSdn/T1bkkfMRs2MoPb/RA8gzWSJyZwl+C4OPVYS13R6lpJLFr7WNlx2e5+dm89/rLcBERAREQEREBERAy/wDEOgpiDLQE28PurzFC9iy1n8avwfNRsH66323NJj3rkorqdq6hlP1UjYP/AIn26lchWRlDKylWDAMGUjRUg9iCJmv4eO9GI2JZv1OH324eyNFq6yGob+Ub3S1R37+feBqIiICROauO2cuV13itHxxbWt7MxU0VO6qbwAp6gu+/jQ7+xluS+YOCnj1Xo+s9VbnVoVUb1qSNPSSw2oYHypBED7y9xOzjFPrOiIru5q6WZvUo6tV3HajXUPm17Bh3lOcuYlldfTQK1baKOvfSibAYhVHchd6HYHQGwJF5b5kfMrybMg1LRRkNXXkAiqrIrBA9QdTEAdRK73okdoHXwO9ci/NZGV19erupDD/K1+4lmQeWrqci3Nalq2r9evRqKsm/hq9917bl6AiIgIiICZTnMHil+BgdPUl+R8Rd26h8Pi6sZW7Eaaw0r389WvzTVzJ8vJ/a3E+IZvYpR0cOq7EH8L8TJI2o7eqwXse/pH26YGsiIgIiICIiAiIgIiICZOkf2LxlwTqrieMLF86+Kxflca1rbVMh87PpH6CayZf+IGI646ZlSlr+HXLlKAFJetQVvq7jejUz+O+1XWyAIGoieOJlJnVpajB67EV1YHYZWHUrA/Qgie0BERAncf4HXzFQ+NY1i12a6vTboLAHZQnXdT7g9iO0/fDOFjhilfUssGlAD9ACKo0ERa1VVH6Cd0QI/BLVuvzSpVl9erupBH+Vr9xLEjcDoXHvzVRVRfXq7KAo/wArX7CWYCIiAiIgcXGuKJwTGvyXBKUVPaQPJCKTofrr95N5G4S3CMGlbN+vaGvu2NE33MbbN7APYtrv3AUA+Jw86f8AzV2HwwEEZFovyB0h9YmORYQwPs9grT77byAZrYCIiAiIgIiICIiAiIgJ+XQWAgjYIII+oPkT9RAyn8PrDhV5HDmJLcNvNCkkkvjsotx3PbQPQ3Tof9P2BAmrmS4vYeX+KY+Ue2PnVjBtPbS3qzWYrt7992p+rrv21rYCIiAiIgROX8OvAuzUrrSpBfUQqKqLs41ezpRqW5E5ew68C7NStFrQX1HpUBRs4tWzoS3AREQERIvN/G/7AxLLFBa5ytNCjW7Mi09FKDf/ACI/oD2PiBO5WB4vmZ2eyjpFnwNHb/RxmItcE/7ri+/+yvnWzq5K5W4IOXMPHxQQ3o0ohIGg762769tts/1lWAiIgIiICIiAiIgIiICIiBL5n4KOYcO/G30m2shW7/h2D5q7BruCrhT2+k8uUeOnmDFS116L1LVXp/0sis9FqefHUNj7ESzMja391uKK2z8LxZukjS6qz0rAQ786sqTXv81e/wAxga6IiB5ZV/wyO/Sz9Cs3Sg6mbQ30qPcmT+V+Of3lw6Mv0/S9esP0dXX0bJGurQ34+kpXKzKwUhW0eksCwDa7EqCNjftsfqJF5e5YHCMGvBtZciuoBQTX6fUoPUOpeo7O/ca9u0D9cvYVfD7s1K60qQX1ELWq1rs41ezpRqW5E5ew68C7NStFRBfUdKNDZxatmW4CIiAmSs3zHxZQAfh+FKWY9+mzNvr0qa8H06iTvyDcPHvc5i40nLuLdkuCy1ISFHmxyelK1+7MVA+7Tj5L4K/BMRVtIORc9mTeQAAci9zZYB9gTofZRAuxEQEREBERAREQEREBERAREQEm8w8FTmDHsoYspYAo6kq1NqnqquQjuGVgpH6SlECHydxl+M4o9UBcqh2x8hd76cirs5H2bsw+zjufMuTHcab+52aeIa/weWKqcvR16FobppzTvt0aPS3caHSe+jvYKwcAjuD37d9wPsRECJy9irhXZqL1dIvqPzO9h74tX5nJP7y3InL2KuHdmopcgX1H8Syy5u+LX+exi37y3AREh8zcwHhQSmlPWzcjqFNY7Dt/NdafyVrsEk/YDZMCYw/vfxLXnD4VYCfBGRnlQQNfSlSD/wDpx/tmvknlbgQ5cxaqOr1HALWOd7uvc9dtrE9yWck9/sPaVoCIiAiIgIiICIiAiIgIiICIiAiIgeeRjrlI1bgMjqVYHwysNEH+kyfB8luS704fczHDt6VwrX79J0d4Ftm/5gAOgsB1Da7JXvsJxcZ4RVx2h6LQ3Q+v5WKMrKwZHRh3VlYAg+xAgdsTH4/Md/KTehxJg1Ovws1EYVuAen08sAapt8Hf8jbOtEamuSwWDYIIPgg7B/QwI3L2KuHdmovUQL6j87vae+LX+ZyT+8tyJy/ijDuzUUuQL6j+JY9rd8Wv81jE/vOvjPHsfgFYsvtWtSwVR3Z7HPhK0X5rGP0UEwPvG+N08v0tfa2lBAAA6nsduy1VqO7OT2AEk8pcGtBsz8pdZuV+Ukt8Jjgg14aHZA1rqbXlmP0E8eE8Nv5lurz8tGprqJbExW7GnYI+KyQPNxBOl8VhiO7EkauAiIgIiICIiAiIgIiICInhmJa66qZEfY72I1i69/lV1P7wJfFKSLmstyWxscVVKnTalINpe02dWx3+X09d/Y/eE5fcuW+MyjWUTpUWDYbbFn6tdwQU7e3SfrJfMWfdwn0/UqTLyLfUrpavHuSrGBUGyzIYO/y9k0Bpjoge5Fbk7h9fCcHHore22ulPTDXK6O3SxBPS4BA3vQ8a1rY0YHxeXXDsTmZRrKKAvqDYYFupi2u+wU7e3SfrC8uuLGJzMo1lECr1gFXBbrYtruCCnb26T9ZaiBFTl1w7E5mUUKr0r6gBVhvqJbXffy/pr7zxr4JZU9psy8kVdVYr/GUfzKAQfl8lzofqJXzUusUek9aNvubK2tBGvAC2Lo+Pf+kyvOmE9lGM159a2niWDcnoVXqFVMmv1WZFd+rVZsOz2+g3Asry64diczKNZVAq+oNqwLdbFtd9gp29uk/WK+XXDOTmZRQ9PSPUAK9vm2dd9mWVbqAP1G/pPsDC87U28vYWRb8RkXGyyqmtWYFKxcUq3aNfOoYs332F+8j8ocnV4+VxPCTJzqGxMjHsSzHuFCFL6VsCGhV9AsCGB/D0Q47T+lcQ4fVxWp6bUWyqxSrKw2GU+3/viePC+DU8HDipSDa5sdmZrHscgDqd3JZjoAdz21qBjuG8o5lmTlg8YzRWtqghUxld946FSbPTIBAIHZR/L7Shw3+GmNw++zI9XIe52HTY9rW2ogrUFfUs2dlgx2NfzAewlTl6hsa7NVrHtPr1fM4QMf8AC19vw1Vf2luBFp5ddS/VmZTAvtALAOhehR0k6+b5gx3/AMte0UcuuvV1ZmU23JXVgXpT2U9u+vrLUQIuPy86A9eZlMetyCLAukLkoutey6G/fW548P4M93q9WXksBc6p03KdIAB0tpfIbq895fbwZkv4a0riY+RUFsRVz81kFi2qTU+Qxqfdg2210d9/vAqY/LroD15mUx63I1YF0hYlV8d9DQ376jG5ddAevMynbrcghwukLkouteQvSN++t+8tRAi4/LrounzMp26nOxYF+UuSi617Lob99b95+a+BNjIxszck6NjdXqBAtfWzKD2/KmgT79O5ckvmXLrwMay2yizJWso4rqQ2vY6uCgVR/wAgvnsNbPaB+uX3Z6Bu0X/iXhXDrZ1V+u/pbZexPR0A/pKUy3JGMFOXeSwtyrlusrC2rTQejoSusugDt0qOojyddgOmamAiIgIiICIiAiIgIiICIiAiIgR+A4LYNuWGNrhrq2Vre5cfD1g6IABAII/oZYiICIiB55FppVmCNYQNhVKgt9gWIH/kyLwHm5OYnK10ZAFY1azitVx7gWBxbNWE+qNAkKDrrXZ7y1kUjJVkJYBhraMUYfoy9x/STOGcq4vBrBZSr1n00rIFlnS6pvpLoW07fMx6mBYliSTArxEQEREBERAREQEREBERAREQEREBERAREQEREBERAREQEREBERAREQERE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5486" name="Picture 14" descr="http://t0.gstatic.com/images?q=tbn:ANd9GcQMSRO_lSAP26auUrUKHIXtLyVSZGGC3oqhb0MKQajU9snVxT8P30uEZg0W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275856" y="2204864"/>
            <a:ext cx="1281670" cy="1008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79912" y="188640"/>
            <a:ext cx="2304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Алгебра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691680" y="1772816"/>
            <a:ext cx="2234522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Линейное уравнение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ax + b = 0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971600" y="2564904"/>
            <a:ext cx="2397066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Квадратное уравнение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 +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bx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+ c = 0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899592" y="4293096"/>
            <a:ext cx="2397323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Кубическое уравнение</a:t>
            </a:r>
          </a:p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 + bx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 +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cx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+ d = 0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483768" y="1052736"/>
            <a:ext cx="4829399" cy="4616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Виды алгебраических уравнений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39552" y="3356992"/>
            <a:ext cx="2675028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Биквадратное уравнение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 + bx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 + c = 0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331640" y="5157192"/>
            <a:ext cx="2860078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Возвратное уравнение</a:t>
            </a:r>
          </a:p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 + bx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 + cx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 +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bx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+ a = 0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7" descr="MCj0432665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32656"/>
            <a:ext cx="1368449" cy="1368449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4355976" y="1772816"/>
            <a:ext cx="3805850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Показательное уравнение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da-DK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a-DK" i="1" baseline="300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da-DK" baseline="30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da-DK" i="1" baseline="300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da-DK" baseline="300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da-DK" dirty="0" smtClean="0">
                <a:latin typeface="Times New Roman" pitchFamily="18" charset="0"/>
                <a:cs typeface="Times New Roman" pitchFamily="18" charset="0"/>
              </a:rPr>
              <a:t> = </a:t>
            </a:r>
            <a:r>
              <a:rPr lang="da-DK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da-DK" dirty="0" smtClean="0">
                <a:latin typeface="Times New Roman" pitchFamily="18" charset="0"/>
                <a:cs typeface="Times New Roman" pitchFamily="18" charset="0"/>
              </a:rPr>
              <a:t> или </a:t>
            </a:r>
            <a:r>
              <a:rPr lang="da-DK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a-DK" i="1" baseline="300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da-DK" baseline="30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da-DK" i="1" baseline="300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da-DK" baseline="300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da-DK" dirty="0" smtClean="0">
                <a:latin typeface="Times New Roman" pitchFamily="18" charset="0"/>
                <a:cs typeface="Times New Roman" pitchFamily="18" charset="0"/>
              </a:rPr>
              <a:t> = </a:t>
            </a:r>
            <a:r>
              <a:rPr lang="da-DK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a-DK" i="1" baseline="30000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da-DK" baseline="30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da-DK" i="1" baseline="300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da-DK" baseline="300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da-DK" dirty="0" smtClean="0"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da-DK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a-DK" dirty="0" smtClean="0">
                <a:latin typeface="Times New Roman" pitchFamily="18" charset="0"/>
                <a:cs typeface="Times New Roman" pitchFamily="18" charset="0"/>
              </a:rPr>
              <a:t> &gt; 0; </a:t>
            </a:r>
            <a:r>
              <a:rPr lang="da-DK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a-DK" dirty="0" smtClean="0">
                <a:latin typeface="Times New Roman" pitchFamily="18" charset="0"/>
                <a:cs typeface="Times New Roman" pitchFamily="18" charset="0"/>
              </a:rPr>
              <a:t> ≠ 1)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004048" y="2564904"/>
            <a:ext cx="3603872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Логарифмическое уравнение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pt-BR" i="1" baseline="-25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pt-BR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pt-BR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) = log</a:t>
            </a:r>
            <a:r>
              <a:rPr lang="pt-BR" i="1" baseline="-25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pt-BR" i="1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pt-BR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  (</a:t>
            </a:r>
            <a:r>
              <a:rPr lang="pt-BR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 &gt; 0, </a:t>
            </a:r>
            <a:r>
              <a:rPr lang="pt-BR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 ≠ 1)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436096" y="3356992"/>
            <a:ext cx="3308855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Тригонометрическое уравнение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sin x = a;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x = a;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tg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x = a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292080" y="4221088"/>
            <a:ext cx="3240360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Иррациональное уравнение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или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932040" y="5157192"/>
            <a:ext cx="2986395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Параметрическое уравнение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|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f (x)|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 |g (x)|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4450" name="Picture 2" descr=" \sqrt {f\left( x \right)}  = \sqrt {g\left( x \right)} .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4581128"/>
            <a:ext cx="1362075" cy="295275"/>
          </a:xfrm>
          <a:prstGeom prst="rect">
            <a:avLst/>
          </a:prstGeom>
          <a:noFill/>
        </p:spPr>
      </p:pic>
      <p:pic>
        <p:nvPicPr>
          <p:cNvPr id="104452" name="Picture 4" descr=" \sqrt {f\left( x \right)}  = g\left( x \right) 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4581128"/>
            <a:ext cx="1152525" cy="295275"/>
          </a:xfrm>
          <a:prstGeom prst="rect">
            <a:avLst/>
          </a:prstGeom>
          <a:noFill/>
        </p:spPr>
      </p:pic>
      <p:pic>
        <p:nvPicPr>
          <p:cNvPr id="27" name="Picture 5" descr="Рисунок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2492896"/>
            <a:ext cx="1728192" cy="2159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Дмитрий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61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915816" y="980728"/>
            <a:ext cx="51845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Способы решения   уравнений</a:t>
            </a:r>
            <a:endParaRPr lang="ru-RU" sz="4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7" descr="MCj0439853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3356992"/>
            <a:ext cx="1906013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196752"/>
            <a:ext cx="79208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такое уравнение ?</a:t>
            </a:r>
            <a:endParaRPr lang="ru-RU" sz="6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1124744"/>
            <a:ext cx="7597508" cy="304698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Уравнение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– это равенство двух функций, содержащих один или несколько аргументов.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9" descr="C:\Users\Надежда\Desktop\КАРТИНКИ\рисунок Ученик с книгами\1bada0379d7ea1bb7c894d4297ec6f7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9792" y="2636912"/>
            <a:ext cx="3024336" cy="272190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Picture 24" descr="CRCTR1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3068960"/>
            <a:ext cx="2679700" cy="3240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митрий\Desktop\Рисуно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961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95736" y="260648"/>
            <a:ext cx="64807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Аналитический способ</a:t>
            </a:r>
            <a:endParaRPr lang="ru-RU" sz="4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051720" y="1196752"/>
            <a:ext cx="28083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а) Решить уравнение: </a:t>
            </a:r>
          </a:p>
          <a:p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-3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= 0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=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9+4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∙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∙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1=81</a:t>
            </a: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18" name="Объект 17"/>
          <p:cNvGraphicFramePr>
            <a:graphicFrameLocks noChangeAspect="1"/>
          </p:cNvGraphicFramePr>
          <p:nvPr/>
        </p:nvGraphicFramePr>
        <p:xfrm>
          <a:off x="2411760" y="3356992"/>
          <a:ext cx="1524620" cy="1944216"/>
        </p:xfrm>
        <a:graphic>
          <a:graphicData uri="http://schemas.openxmlformats.org/presentationml/2006/ole">
            <p:oleObj spid="_x0000_s92171" name="Формула" r:id="rId4" imgW="888840" imgH="1218960" progId="Equation.3">
              <p:embed/>
            </p:oleObj>
          </a:graphicData>
        </a:graphic>
      </p:graphicFrame>
      <p:graphicFrame>
        <p:nvGraphicFramePr>
          <p:cNvPr id="19" name="Объект 18"/>
          <p:cNvGraphicFramePr>
            <a:graphicFrameLocks noChangeAspect="1"/>
          </p:cNvGraphicFramePr>
          <p:nvPr/>
        </p:nvGraphicFramePr>
        <p:xfrm>
          <a:off x="3131840" y="5229200"/>
          <a:ext cx="792088" cy="794206"/>
        </p:xfrm>
        <a:graphic>
          <a:graphicData uri="http://schemas.openxmlformats.org/presentationml/2006/ole">
            <p:oleObj spid="_x0000_s92172" name="Формула" r:id="rId5" imgW="431640" imgH="393480" progId="Equation.3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5516563" y="1268760"/>
          <a:ext cx="3627437" cy="4708526"/>
        </p:xfrm>
        <a:graphic>
          <a:graphicData uri="http://schemas.openxmlformats.org/presentationml/2006/ole">
            <p:oleObj spid="_x0000_s92173" name="Формула" r:id="rId6" imgW="2158920" imgH="2806560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2195736" y="1628800"/>
          <a:ext cx="2667000" cy="1111250"/>
        </p:xfrm>
        <a:graphic>
          <a:graphicData uri="http://schemas.openxmlformats.org/presentationml/2006/ole">
            <p:oleObj spid="_x0000_s92174" name="Формула" r:id="rId7" imgW="1612800" imgH="6728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митрий\Desktop\Рисуно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8100"/>
            <a:ext cx="9144000" cy="68961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51720" y="332656"/>
            <a:ext cx="64807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Алгебраический способ</a:t>
            </a:r>
            <a:endParaRPr lang="ru-RU" sz="4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07704" y="1052736"/>
            <a:ext cx="18555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Решить уравнение: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27784" y="1340768"/>
            <a:ext cx="10075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915816" y="6165304"/>
            <a:ext cx="8070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Ответ: 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9331" name="Object 3"/>
          <p:cNvGraphicFramePr>
            <a:graphicFrameLocks noChangeAspect="1"/>
          </p:cNvGraphicFramePr>
          <p:nvPr/>
        </p:nvGraphicFramePr>
        <p:xfrm>
          <a:off x="3768372" y="1052736"/>
          <a:ext cx="5124108" cy="5544616"/>
        </p:xfrm>
        <a:graphic>
          <a:graphicData uri="http://schemas.openxmlformats.org/presentationml/2006/ole">
            <p:oleObj spid="_x0000_s99331" name="Формула" r:id="rId4" imgW="2806560" imgH="4127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митрий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61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51720" y="404664"/>
            <a:ext cx="64807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Графический способ</a:t>
            </a:r>
            <a:endParaRPr lang="ru-RU" sz="4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1340768"/>
            <a:ext cx="71287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Определить число решений уравнения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|x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+ 1| +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|x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+ 2| = </a:t>
            </a: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 зависимости от параметра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График функции 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|x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+ 1| +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|x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+ 2| будет представлять собой ломаную.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Ее вершины будут располагаться в точках (-2; 1) и (-1; 1).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79712" y="5373216"/>
            <a:ext cx="66784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если параметр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&lt;1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то корней у уравнения не будет;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если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= 1, то решением уравнения является бесконечное множество чисел из отрезка [-2; -1];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&gt;1,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то уравнение будет иметь два корня.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 l="7336" t="10846" r="2392" b="4327"/>
          <a:stretch/>
        </p:blipFill>
        <p:spPr bwMode="auto">
          <a:xfrm>
            <a:off x="3203848" y="2852936"/>
            <a:ext cx="4248472" cy="23042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lc="http://schemas.openxmlformats.org/drawingml/2006/lockedCanvas"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75656" y="692696"/>
            <a:ext cx="594015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«Никогда не считай, что ты знаешь всё, что тебе уже больше нечему учиться».</a:t>
            </a:r>
          </a:p>
          <a:p>
            <a:pPr algn="r"/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Н.Д. Зелинский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573016"/>
            <a:ext cx="2858296" cy="2734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ая выноска 4"/>
          <p:cNvSpPr/>
          <p:nvPr/>
        </p:nvSpPr>
        <p:spPr>
          <a:xfrm>
            <a:off x="1043608" y="4149080"/>
            <a:ext cx="3571875" cy="857250"/>
          </a:xfrm>
          <a:prstGeom prst="wedgeRectCallout">
            <a:avLst>
              <a:gd name="adj1" fmla="val 69391"/>
              <a:gd name="adj2" fmla="val 61199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Удачи!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31640" y="908720"/>
            <a:ext cx="64807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</a:p>
          <a:p>
            <a:pPr algn="ctr"/>
            <a:r>
              <a:rPr lang="ru-RU" sz="6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</a:p>
          <a:p>
            <a:pPr algn="ctr"/>
            <a:r>
              <a:rPr lang="ru-RU" sz="6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6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4221088"/>
            <a:ext cx="197167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467544" y="1916832"/>
            <a:ext cx="8228160" cy="1144920"/>
          </a:xfrm>
        </p:spPr>
        <p:txBody>
          <a:bodyPr>
            <a:normAutofit/>
          </a:bodyPr>
          <a:lstStyle/>
          <a:p>
            <a:pPr>
              <a:lnSpc>
                <a:spcPct val="102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Немного  и</a:t>
            </a:r>
            <a:r>
              <a:rPr lang="de-DE" sz="6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стори</a:t>
            </a:r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и…</a:t>
            </a:r>
            <a:endParaRPr lang="de-DE" sz="6000" b="1" dirty="0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7" descr="Рисунок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3429000"/>
            <a:ext cx="1722437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MCj0432665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3717032"/>
            <a:ext cx="1714500" cy="17145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43" descr="http://upload.wikimedia.org/wikipedia/ru/thumb/3/34/Egypt_equation.gif/320px-Egypt_equation.gif">
            <a:hlinkClick r:id="rId3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3960440" cy="1152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45" descr="~x\left(\frac{2}{3}+\frac{1}{2}+\frac{1}{7}+1\right)=37"/>
          <p:cNvPicPr/>
          <p:nvPr/>
        </p:nvPicPr>
        <p:blipFill>
          <a:blip r:embed="rId5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412776"/>
            <a:ext cx="2880320" cy="648072"/>
          </a:xfrm>
          <a:prstGeom prst="rect">
            <a:avLst/>
          </a:prstGeom>
          <a:noFill/>
          <a:ln>
            <a:noFill/>
          </a:ln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4355976" y="980728"/>
            <a:ext cx="403244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Иероглифическая запись уравнения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"/>
          <p:cNvSpPr txBox="1">
            <a:spLocks noChangeArrowheads="1"/>
          </p:cNvSpPr>
          <p:nvPr/>
        </p:nvSpPr>
        <p:spPr bwMode="auto">
          <a:xfrm>
            <a:off x="467544" y="260648"/>
            <a:ext cx="8170862" cy="722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49263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kumimoji="0" lang="en-US" sz="4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Математика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в </a:t>
            </a:r>
            <a:r>
              <a:rPr kumimoji="0" lang="en-US" sz="4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Древнем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4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Египте</a:t>
            </a:r>
            <a:endParaRPr kumimoji="0" lang="en-US" sz="44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8914" name="Picture 2" descr="Moskou-papyru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67944" y="2276872"/>
            <a:ext cx="4665399" cy="223224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427984" y="4581128"/>
            <a:ext cx="38164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«Число и его половина составляют 9. Найти число.»</a:t>
            </a:r>
            <a:endParaRPr lang="ru-RU" sz="20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8915" name="Object 3"/>
          <p:cNvGraphicFramePr>
            <a:graphicFrameLocks noChangeAspect="1"/>
          </p:cNvGraphicFramePr>
          <p:nvPr/>
        </p:nvGraphicFramePr>
        <p:xfrm>
          <a:off x="4788024" y="5301208"/>
          <a:ext cx="1800200" cy="1014440"/>
        </p:xfrm>
        <a:graphic>
          <a:graphicData uri="http://schemas.openxmlformats.org/presentationml/2006/ole">
            <p:oleObj spid="_x0000_s38915" name="Формула" r:id="rId7" imgW="698400" imgH="393480" progId="Equation.3">
              <p:embed/>
            </p:oleObj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043608" y="4581128"/>
            <a:ext cx="30963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Одна из задач Московского папируса: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59632" y="5589240"/>
            <a:ext cx="34962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Современная запись решения: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971600" y="3501008"/>
            <a:ext cx="28083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(около 1850 г. до н. э.)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27584" y="3068960"/>
            <a:ext cx="25486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Московский  папирус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1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395536" y="260648"/>
            <a:ext cx="8228160" cy="889999"/>
          </a:xfrm>
        </p:spPr>
        <p:txBody>
          <a:bodyPr/>
          <a:lstStyle/>
          <a:p>
            <a:pPr>
              <a:lnSpc>
                <a:spcPct val="102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Математика</a:t>
            </a: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в </a:t>
            </a:r>
            <a:r>
              <a:rPr lang="en-US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Древнем</a:t>
            </a: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Египте</a:t>
            </a:r>
            <a:endParaRPr lang="en-US" dirty="0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395535" y="1268759"/>
            <a:ext cx="8421585" cy="4120287"/>
          </a:xfrm>
        </p:spPr>
        <p:txBody>
          <a:bodyPr tIns="0">
            <a:normAutofit/>
          </a:bodyPr>
          <a:lstStyle/>
          <a:p>
            <a:pPr>
              <a:lnSpc>
                <a:spcPct val="111000"/>
              </a:lnSpc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r>
              <a:rPr lang="en-US" sz="2400" dirty="0" err="1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Неизвестное</a:t>
            </a:r>
            <a:r>
              <a:rPr lang="en-US" sz="24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число</a:t>
            </a:r>
            <a:r>
              <a:rPr lang="en-US" sz="24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- </a:t>
            </a:r>
            <a:r>
              <a:rPr lang="en-US" sz="2400" b="1" i="1" dirty="0" smtClean="0">
                <a:solidFill>
                  <a:srgbClr val="0000CC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„</a:t>
            </a:r>
            <a:r>
              <a:rPr lang="en-US" sz="2400" b="1" i="1" dirty="0" err="1" smtClean="0">
                <a:solidFill>
                  <a:srgbClr val="0000CC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хау</a:t>
            </a:r>
            <a:r>
              <a:rPr lang="en-US" sz="2400" b="1" i="1" dirty="0" smtClean="0">
                <a:solidFill>
                  <a:srgbClr val="0000CC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“, “</a:t>
            </a:r>
            <a:r>
              <a:rPr lang="en-US" sz="2400" b="1" i="1" dirty="0" err="1" smtClean="0">
                <a:solidFill>
                  <a:srgbClr val="0000CC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куча</a:t>
            </a:r>
            <a:r>
              <a:rPr lang="en-US" sz="2400" b="1" i="1" dirty="0" smtClean="0">
                <a:solidFill>
                  <a:srgbClr val="0000CC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” </a:t>
            </a:r>
            <a:r>
              <a:rPr lang="en-US" sz="2400" dirty="0" err="1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или</a:t>
            </a:r>
            <a:r>
              <a:rPr lang="en-US" sz="24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en-US" sz="2400" b="1" i="1" dirty="0" smtClean="0">
                <a:solidFill>
                  <a:srgbClr val="0000CC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“</a:t>
            </a:r>
            <a:r>
              <a:rPr lang="en-US" sz="2400" b="1" i="1" dirty="0" err="1" smtClean="0">
                <a:solidFill>
                  <a:srgbClr val="0000CC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неизвестное</a:t>
            </a:r>
            <a:r>
              <a:rPr lang="en-US" sz="2400" b="1" i="1" dirty="0" smtClean="0">
                <a:solidFill>
                  <a:srgbClr val="0000CC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0000CC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    </a:t>
            </a:r>
          </a:p>
          <a:p>
            <a:pPr>
              <a:lnSpc>
                <a:spcPct val="111000"/>
              </a:lnSpc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r>
              <a:rPr lang="ru-RU" sz="2400" b="1" i="1" dirty="0" smtClean="0">
                <a:solidFill>
                  <a:srgbClr val="0000CC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                                                                    </a:t>
            </a:r>
            <a:r>
              <a:rPr lang="en-US" sz="2400" b="1" i="1" dirty="0" err="1" smtClean="0">
                <a:solidFill>
                  <a:srgbClr val="0000CC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количество</a:t>
            </a:r>
            <a:r>
              <a:rPr lang="en-US" sz="2400" b="1" i="1" dirty="0" smtClean="0">
                <a:solidFill>
                  <a:srgbClr val="0000CC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”</a:t>
            </a:r>
            <a:r>
              <a:rPr lang="ru-RU" sz="2400" b="1" i="1" dirty="0" smtClean="0">
                <a:solidFill>
                  <a:srgbClr val="0000CC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единиц</a:t>
            </a:r>
            <a:endParaRPr lang="en-US" sz="2400" dirty="0" smtClean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lnSpc>
                <a:spcPct val="111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endParaRPr lang="en-US" sz="2400" dirty="0" smtClean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algn="just">
              <a:lnSpc>
                <a:spcPct val="111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endParaRPr lang="en-US" sz="2400" dirty="0" smtClean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algn="just">
              <a:lnSpc>
                <a:spcPct val="146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endParaRPr lang="de-DE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46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endParaRPr lang="en-US" sz="2400" dirty="0" smtClean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lnSpc>
                <a:spcPct val="146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endParaRPr lang="en-US" sz="2400" dirty="0" smtClean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lnSpc>
                <a:spcPct val="146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endParaRPr lang="en-US" sz="2400" dirty="0" smtClean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>
              <a:lnSpc>
                <a:spcPct val="146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endParaRPr lang="en-US" sz="2400" dirty="0" smtClean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043608" y="4408303"/>
            <a:ext cx="7848872" cy="964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/>
          <a:lstStyle/>
          <a:p>
            <a:pPr>
              <a:lnSpc>
                <a:spcPct val="102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</a:tabLst>
            </a:pPr>
            <a:r>
              <a:rPr lang="de-DE" sz="2200" dirty="0" err="1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Задача</a:t>
            </a:r>
            <a:r>
              <a:rPr lang="de-DE" sz="2200" dirty="0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из</a:t>
            </a:r>
            <a:r>
              <a:rPr lang="de-DE" sz="2200" dirty="0" smtClean="0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 </a:t>
            </a:r>
            <a:r>
              <a:rPr lang="de-DE" sz="2200" dirty="0" err="1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сборника</a:t>
            </a:r>
            <a:r>
              <a:rPr lang="de-DE" sz="2200" dirty="0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 </a:t>
            </a:r>
            <a:r>
              <a:rPr lang="de-DE" sz="2200" dirty="0" err="1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Ахмеса</a:t>
            </a:r>
            <a:r>
              <a:rPr lang="de-DE" sz="2200" dirty="0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:</a:t>
            </a:r>
          </a:p>
          <a:p>
            <a:pPr>
              <a:lnSpc>
                <a:spcPct val="102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</a:tabLst>
            </a:pPr>
            <a:r>
              <a:rPr lang="de-DE" sz="2200" dirty="0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  «</a:t>
            </a:r>
            <a:r>
              <a:rPr lang="de-DE" sz="2200" dirty="0" err="1" smtClean="0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Куча</a:t>
            </a:r>
            <a:r>
              <a:rPr lang="ru-RU" sz="2200" dirty="0" smtClean="0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 и</a:t>
            </a:r>
            <a:r>
              <a:rPr lang="de-DE" sz="2200" dirty="0" smtClean="0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е</a:t>
            </a:r>
            <a:r>
              <a:rPr lang="de-DE" sz="2200" dirty="0" smtClean="0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е </a:t>
            </a:r>
            <a:r>
              <a:rPr lang="ru-RU" sz="2200" dirty="0" err="1" smtClean="0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четверт</a:t>
            </a:r>
            <a:r>
              <a:rPr lang="de-DE" sz="2200" dirty="0" err="1" smtClean="0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ая</a:t>
            </a:r>
            <a:r>
              <a:rPr lang="de-DE" sz="2200" dirty="0" smtClean="0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 </a:t>
            </a:r>
            <a:r>
              <a:rPr lang="de-DE" sz="2200" dirty="0" err="1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часть</a:t>
            </a:r>
            <a:r>
              <a:rPr lang="de-DE" sz="2200" dirty="0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 дают вместе 15</a:t>
            </a:r>
            <a:r>
              <a:rPr lang="de-DE" sz="2200" dirty="0" smtClean="0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. </a:t>
            </a:r>
            <a:r>
              <a:rPr lang="de-DE" sz="2200" dirty="0" err="1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Найти</a:t>
            </a:r>
            <a:r>
              <a:rPr lang="de-DE" sz="2200" dirty="0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 </a:t>
            </a:r>
            <a:r>
              <a:rPr lang="de-DE" sz="2200" dirty="0" err="1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кучу</a:t>
            </a:r>
            <a:r>
              <a:rPr lang="de-DE" sz="2200" dirty="0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».</a:t>
            </a:r>
          </a:p>
          <a:p>
            <a:pPr>
              <a:lnSpc>
                <a:spcPct val="102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</a:tabLst>
            </a:pPr>
            <a:r>
              <a:rPr lang="de-DE" sz="2200" dirty="0"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 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763688" y="5445224"/>
            <a:ext cx="3024336" cy="82954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/>
          <a:lstStyle/>
          <a:p>
            <a:pPr>
              <a:lnSpc>
                <a:spcPct val="102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de-DE" sz="2000" dirty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Запись</a:t>
            </a:r>
            <a:r>
              <a:rPr lang="de-DE" sz="2000" dirty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задачи</a:t>
            </a:r>
            <a:r>
              <a:rPr lang="de-DE" sz="2000" dirty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нашими</a:t>
            </a:r>
            <a:r>
              <a:rPr lang="de-DE" sz="2000" dirty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  </a:t>
            </a:r>
          </a:p>
          <a:p>
            <a:pPr>
              <a:lnSpc>
                <a:spcPct val="102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   </a:t>
            </a:r>
            <a:r>
              <a:rPr lang="de-DE" sz="2000" dirty="0" err="1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знаками</a:t>
            </a:r>
            <a:r>
              <a:rPr lang="de-DE" sz="2000" dirty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:</a:t>
            </a:r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9600" y="1795869"/>
            <a:ext cx="3591360" cy="244969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4245120" y="2875982"/>
            <a:ext cx="4294080" cy="39028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/>
          <a:lstStyle/>
          <a:p>
            <a:pPr>
              <a:lnSpc>
                <a:spcPct val="102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de-DE" sz="2000" dirty="0" err="1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Часть</a:t>
            </a:r>
            <a:r>
              <a:rPr lang="de-DE" sz="2000" dirty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папируса</a:t>
            </a:r>
            <a:r>
              <a:rPr lang="de-DE" sz="2000" dirty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Ахмеса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.</a:t>
            </a:r>
            <a:r>
              <a:rPr lang="de-DE" sz="2000" dirty="0" smtClean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 </a:t>
            </a:r>
            <a:r>
              <a:rPr lang="de-DE" sz="2000" dirty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1650г. </a:t>
            </a:r>
            <a:r>
              <a:rPr lang="de-DE" sz="2000" dirty="0" err="1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до</a:t>
            </a:r>
            <a:r>
              <a:rPr lang="de-DE" sz="2000" dirty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н.э</a:t>
            </a:r>
            <a:r>
              <a:rPr lang="de-DE" sz="2000" dirty="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.</a:t>
            </a:r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4932040" y="5301208"/>
          <a:ext cx="1893168" cy="978136"/>
        </p:xfrm>
        <a:graphic>
          <a:graphicData uri="http://schemas.openxmlformats.org/presentationml/2006/ole">
            <p:oleObj spid="_x0000_s36865" name="Формула" r:id="rId5" imgW="761760" imgH="393480" progId="Equation.3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900" decel="100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1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4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5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900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" dur="1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2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 additive="repl"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transform</p:attrName>
                                        </p:attrNameLst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">
                                      <p:cBhvr additive="repl"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</p:animMotion>
                                    <p:animEffect transition="in" filter="fade">
                                      <p:cBhvr additive="repl">
                                        <p:cTn id="22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 additive="repl"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transform</p:attrName>
                                        </p:attrNameLst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">
                                      <p:cBhvr additive="repl"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</p:cBhvr>
                                    </p:animMotion>
                                    <p:animEffect transition="in" filter="fade">
                                      <p:cBhvr additive="repl">
                                        <p:cTn id="27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2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7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38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9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5652120" y="1916832"/>
          <a:ext cx="2160240" cy="3464843"/>
        </p:xfrm>
        <a:graphic>
          <a:graphicData uri="http://schemas.openxmlformats.org/presentationml/2006/ole">
            <p:oleObj spid="_x0000_s33794" name="Формула" r:id="rId3" imgW="761760" imgH="139680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707904" y="260648"/>
            <a:ext cx="2664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932040" y="1844824"/>
            <a:ext cx="0" cy="43924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755576" y="2419727"/>
            <a:ext cx="388843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В папирусе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Ахмеса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решение начинается так: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«Считай с 4; от них ты должен взять четверть. А именно 1 и 4 вместе 5». Затем 15 делится на 5, частное умножается на 4 и получается неизвестное 12.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3635896" y="1196752"/>
            <a:ext cx="45365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 метод ложного положения ». </a:t>
            </a:r>
            <a:endParaRPr kumimoji="0" lang="ru-RU" sz="24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68631" y="537246"/>
            <a:ext cx="1859297" cy="126824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 additive="repl"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transform</p:attrName>
                                        </p:attrNameLst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">
                                      <p:cBhvr additive="repl"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Motion>
                                    <p:animEffect transition="in" filter="fade">
                                      <p:cBhvr additive="repl"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83568" y="1340768"/>
            <a:ext cx="3528392" cy="3816424"/>
          </a:xfrm>
          <a:prstGeom prst="rect">
            <a:avLst/>
          </a:prstGeom>
          <a:noFill/>
          <a:ln>
            <a:noFill/>
          </a:ln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331640" y="5347374"/>
            <a:ext cx="518457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Часть страницы из алгебры </a:t>
            </a:r>
            <a:r>
              <a:rPr kumimoji="0" lang="ru-RU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Бхаскары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</a:t>
            </a:r>
            <a:r>
              <a:rPr kumimoji="0" lang="ru-RU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Видиса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Ганита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   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VII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век                                                 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(вычисление корней)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1"/>
          <p:cNvSpPr txBox="1">
            <a:spLocks noChangeArrowheads="1"/>
          </p:cNvSpPr>
          <p:nvPr/>
        </p:nvSpPr>
        <p:spPr>
          <a:xfrm>
            <a:off x="467544" y="332656"/>
            <a:ext cx="7704087" cy="87461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2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Математика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в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Древней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Индии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7825" name="Rectangle 1"/>
          <p:cNvSpPr>
            <a:spLocks noChangeArrowheads="1"/>
          </p:cNvSpPr>
          <p:nvPr/>
        </p:nvSpPr>
        <p:spPr bwMode="auto">
          <a:xfrm>
            <a:off x="4716016" y="2492896"/>
            <a:ext cx="374441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- 64х = - 768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240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64х + 32</a:t>
            </a:r>
            <a:r>
              <a:rPr kumimoji="0" lang="ru-RU" sz="240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</a:t>
            </a:r>
            <a:r>
              <a:rPr kumimoji="0" lang="ru-RU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768+</a:t>
            </a:r>
            <a:r>
              <a:rPr kumimoji="0" lang="ru-RU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32</a:t>
            </a:r>
            <a:r>
              <a:rPr kumimoji="0" lang="ru-RU" sz="240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endParaRPr kumimoji="0" lang="ru-RU" sz="2400" i="0" u="none" strike="noStrike" cap="none" normalizeH="0" baseline="3000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2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32)</a:t>
            </a:r>
            <a:r>
              <a:rPr kumimoji="0" lang="ru-RU" sz="240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256,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32 = ±16,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240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16, х</a:t>
            </a:r>
            <a:r>
              <a:rPr kumimoji="0" lang="ru-RU" sz="240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48. 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4716016" y="1412776"/>
          <a:ext cx="2304256" cy="1121808"/>
        </p:xfrm>
        <a:graphic>
          <a:graphicData uri="http://schemas.openxmlformats.org/presentationml/2006/ole">
            <p:oleObj spid="_x0000_s77826" name="Формула" r:id="rId4" imgW="965160" imgH="469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9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1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" dur="1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1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67744" y="2852936"/>
            <a:ext cx="28803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6x -13 = 5x - 8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3501008"/>
            <a:ext cx="27238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6x + 8 = 5x+13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4869160"/>
            <a:ext cx="10310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х = 5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63688" y="1772816"/>
            <a:ext cx="561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ал-мукабала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» и «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ал-джабр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1"/>
          <p:cNvSpPr txBox="1">
            <a:spLocks noChangeArrowheads="1"/>
          </p:cNvSpPr>
          <p:nvPr/>
        </p:nvSpPr>
        <p:spPr>
          <a:xfrm>
            <a:off x="0" y="260648"/>
            <a:ext cx="8856984" cy="144016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2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Математика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исламского средневековья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56176" y="3212976"/>
            <a:ext cx="19314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ал-джабр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"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Выгнутая вправо стрелка 9"/>
          <p:cNvSpPr/>
          <p:nvPr/>
        </p:nvSpPr>
        <p:spPr>
          <a:xfrm>
            <a:off x="5076056" y="3140968"/>
            <a:ext cx="648072" cy="864096"/>
          </a:xfrm>
          <a:prstGeom prst="curvedLeftArrow">
            <a:avLst>
              <a:gd name="adj1" fmla="val 18149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Выгнутая вправо стрелка 10"/>
          <p:cNvSpPr/>
          <p:nvPr/>
        </p:nvSpPr>
        <p:spPr>
          <a:xfrm>
            <a:off x="5076056" y="4509120"/>
            <a:ext cx="648072" cy="864096"/>
          </a:xfrm>
          <a:prstGeom prst="curvedLeftArrow">
            <a:avLst>
              <a:gd name="adj1" fmla="val 18149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868144" y="4581128"/>
            <a:ext cx="24457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ал-мукабала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"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195736" y="4221088"/>
            <a:ext cx="27398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6x - 5х = 13 - 8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900" decel="100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1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1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1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1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3000"/>
                            </p:stCondLst>
                            <p:childTnLst>
                              <p:par>
                                <p:cTn id="6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000"/>
                            </p:stCondLst>
                            <p:childTnLst>
                              <p:par>
                                <p:cTn id="6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600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9" grpId="0"/>
      <p:bldP spid="10" grpId="0" animBg="1"/>
      <p:bldP spid="11" grpId="0" animBg="1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upload.wikimedia.org/wikipedia/ru/thumb/b/b3/Diophantus_text.gif/360px-Diophantus_tex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2636912"/>
            <a:ext cx="2996952" cy="218944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76056" y="1340768"/>
            <a:ext cx="35638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Основное произведение Диофанта —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Арифметика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в 13 книгах.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"/>
          <p:cNvSpPr txBox="1">
            <a:spLocks noChangeArrowheads="1"/>
          </p:cNvSpPr>
          <p:nvPr/>
        </p:nvSpPr>
        <p:spPr>
          <a:xfrm>
            <a:off x="1619672" y="260648"/>
            <a:ext cx="5688632" cy="87461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2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ru-RU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Арифметика Диофанта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63490" name="Picture 2" descr="x^3 \cdot 8 - x^2 \cdot 16 = x^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6165304"/>
            <a:ext cx="2486171" cy="28803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292080" y="4869160"/>
            <a:ext cx="3491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Лист из </a:t>
            </a:r>
            <a:r>
              <a:rPr lang="ru-RU" i="1" dirty="0" smtClean="0"/>
              <a:t>Арифметики</a:t>
            </a:r>
            <a:r>
              <a:rPr lang="ru-RU" dirty="0" smtClean="0"/>
              <a:t> (рукопись XIV века). В верхней строке записано уравнение: </a:t>
            </a:r>
            <a:endParaRPr lang="ru-RU" dirty="0"/>
          </a:p>
        </p:txBody>
      </p:sp>
      <p:pic>
        <p:nvPicPr>
          <p:cNvPr id="8" name="Picture 8" descr="Файл:Diophantus-cov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1196752"/>
            <a:ext cx="2088232" cy="3380678"/>
          </a:xfrm>
          <a:prstGeom prst="rect">
            <a:avLst/>
          </a:prstGeom>
          <a:noFill/>
        </p:spPr>
      </p:pic>
      <p:pic>
        <p:nvPicPr>
          <p:cNvPr id="9" name="Picture 6" descr="Файл:Diophantu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3" y="1196752"/>
            <a:ext cx="1963854" cy="2376264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67544" y="4365104"/>
            <a:ext cx="33843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Например, уравнение        202</a:t>
            </a:r>
            <a:r>
              <a:rPr lang="ru-RU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baseline="30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+ 13 – 10</a:t>
            </a:r>
            <a:r>
              <a:rPr lang="ru-RU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= 13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он записывает так: 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467544" y="5157192"/>
          <a:ext cx="4320480" cy="1005840"/>
        </p:xfrm>
        <a:graphic>
          <a:graphicData uri="http://schemas.openxmlformats.org/drawingml/2006/table">
            <a:tbl>
              <a:tblPr/>
              <a:tblGrid>
                <a:gridCol w="432048"/>
                <a:gridCol w="432048"/>
                <a:gridCol w="432048"/>
                <a:gridCol w="432048"/>
                <a:gridCol w="432048"/>
                <a:gridCol w="432048"/>
                <a:gridCol w="432048"/>
                <a:gridCol w="432048"/>
                <a:gridCol w="432048"/>
                <a:gridCol w="432048"/>
              </a:tblGrid>
              <a:tr h="339086">
                <a:tc gridSpan="2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aseline="-25000"/>
                        <a:t>°</a:t>
                      </a:r>
                      <a:endParaRPr lang="ru-RU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aseline="-25000"/>
                        <a:t>°</a:t>
                      </a:r>
                      <a:endParaRPr lang="ru-RU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0994">
                <a:tc>
                  <a:txBody>
                    <a:bodyPr/>
                    <a:lstStyle/>
                    <a:p>
                      <a:pPr algn="ctr"/>
                      <a:r>
                        <a:rPr lang="vi-VN"/>
                        <a:t>Δ</a:t>
                      </a:r>
                      <a:r>
                        <a:rPr lang="vi-VN" baseline="30000"/>
                        <a:t>υ̃</a:t>
                      </a:r>
                      <a:endParaRPr lang="vi-VN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/>
                        <a:t>σβ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/>
                        <a:t>Μ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/>
                        <a:t>ιγ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/>
                        <a:t>ς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/>
                        <a:t>ι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/>
                        <a:t>ΐσ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/>
                        <a:t>Μ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/>
                        <a:t>ιγ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2" name="Picture 2" descr="http://www.ega-math.narod.ru/Liv/IMG/psi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618805" flipV="1">
            <a:off x="2345387" y="5666883"/>
            <a:ext cx="219718" cy="219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1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" dur="1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1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1260</TotalTime>
  <Words>610</Words>
  <Application>Microsoft Office PowerPoint</Application>
  <PresentationFormat>Экран (4:3)</PresentationFormat>
  <Paragraphs>177</Paragraphs>
  <Slides>24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6" baseType="lpstr">
      <vt:lpstr>Открытая</vt:lpstr>
      <vt:lpstr>Формула</vt:lpstr>
      <vt:lpstr>Слайд 1</vt:lpstr>
      <vt:lpstr>Слайд 2</vt:lpstr>
      <vt:lpstr>Немного  истории…</vt:lpstr>
      <vt:lpstr>Слайд 4</vt:lpstr>
      <vt:lpstr>Математика в Древнем Египте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Уравнения вокруг нас</dc:title>
  <dc:creator>Дмитрий</dc:creator>
  <cp:lastModifiedBy>Дмитрий</cp:lastModifiedBy>
  <cp:revision>136</cp:revision>
  <dcterms:created xsi:type="dcterms:W3CDTF">2012-02-20T20:01:58Z</dcterms:created>
  <dcterms:modified xsi:type="dcterms:W3CDTF">2012-05-29T15:51:08Z</dcterms:modified>
</cp:coreProperties>
</file>