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1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BC1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Прямоугольник 13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0265B2B-A3B9-4D8B-A6D9-CB89256076DE}" type="datetimeFigureOut">
              <a:rPr lang="ru-RU"/>
              <a:pPr>
                <a:defRPr/>
              </a:pPr>
              <a:t>31.05.2012</a:t>
            </a:fld>
            <a:endParaRPr lang="ru-RU"/>
          </a:p>
        </p:txBody>
      </p:sp>
      <p:sp>
        <p:nvSpPr>
          <p:cNvPr id="16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E5F3BCC-BB61-48A5-91F0-ADE24F16B9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976FAB-C8B4-438D-9EB3-1EB245E44E1A}" type="datetimeFigureOut">
              <a:rPr lang="ru-RU"/>
              <a:pPr>
                <a:defRPr/>
              </a:pPr>
              <a:t>31.05.2012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0B156-A813-42F6-B659-3E3455C60D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A0C77-1A48-48E9-9EDA-2FC32A32514E}" type="datetimeFigureOut">
              <a:rPr lang="ru-RU"/>
              <a:pPr>
                <a:defRPr/>
              </a:pPr>
              <a:t>31.05.2012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21A42-920E-4F86-A446-D11979272C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576329-FE57-4978-B3B5-E622E806B5E1}" type="datetimeFigureOut">
              <a:rPr lang="ru-RU"/>
              <a:pPr>
                <a:defRPr/>
              </a:pPr>
              <a:t>31.05.2012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BE9CB3-EF92-4930-A307-1F8ED54FC1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>
            <a:spLocks/>
          </p:cNvSpPr>
          <p:nvPr/>
        </p:nvSpPr>
        <p:spPr bwMode="auto">
          <a:xfrm>
            <a:off x="4829175" y="1073150"/>
            <a:ext cx="4321175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олилиния 4"/>
          <p:cNvSpPr>
            <a:spLocks/>
          </p:cNvSpPr>
          <p:nvPr/>
        </p:nvSpPr>
        <p:spPr bwMode="auto">
          <a:xfrm>
            <a:off x="374650" y="0"/>
            <a:ext cx="5513388" cy="66151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олилиния 5"/>
          <p:cNvSpPr>
            <a:spLocks/>
          </p:cNvSpPr>
          <p:nvPr/>
        </p:nvSpPr>
        <p:spPr bwMode="auto">
          <a:xfrm rot="5236414">
            <a:off x="4461669" y="1483519"/>
            <a:ext cx="4114800" cy="1189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олилиния 13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366713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366713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63538" y="401638"/>
            <a:ext cx="8504237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371475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411163" y="681038"/>
            <a:ext cx="2698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447675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Прямоугольник 22"/>
          <p:cNvSpPr/>
          <p:nvPr/>
        </p:nvSpPr>
        <p:spPr>
          <a:xfrm flipH="1">
            <a:off x="476250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500063" y="681038"/>
            <a:ext cx="3651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bIns="0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32E9038-16FA-4DDE-AD20-6B772E1FFE7C}" type="datetimeFigureOut">
              <a:rPr lang="ru-RU"/>
              <a:pPr>
                <a:defRPr/>
              </a:pPr>
              <a:t>31.05.2012</a:t>
            </a:fld>
            <a:endParaRPr lang="ru-RU"/>
          </a:p>
        </p:txBody>
      </p:sp>
      <p:sp>
        <p:nvSpPr>
          <p:cNvPr id="2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E2302DC-E859-43C2-8798-0F0A51FA8B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ED5C27F-6FD5-451F-B813-A1F14E2B91E0}" type="datetimeFigureOut">
              <a:rPr lang="ru-RU"/>
              <a:pPr>
                <a:defRPr/>
              </a:pPr>
              <a:t>31.05.2012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7C04187-F7C7-4424-95E3-53C12FCE23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401638"/>
            <a:ext cx="8867775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87313" y="681038"/>
            <a:ext cx="460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7625" y="681038"/>
            <a:ext cx="2698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8575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Прямоугольник 11"/>
          <p:cNvSpPr/>
          <p:nvPr/>
        </p:nvSpPr>
        <p:spPr>
          <a:xfrm flipH="1">
            <a:off x="149225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Прямоугольник 12"/>
          <p:cNvSpPr/>
          <p:nvPr/>
        </p:nvSpPr>
        <p:spPr>
          <a:xfrm flipH="1">
            <a:off x="188913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Прямоугольник 13"/>
          <p:cNvSpPr/>
          <p:nvPr/>
        </p:nvSpPr>
        <p:spPr>
          <a:xfrm flipH="1">
            <a:off x="227013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14"/>
          <p:cNvSpPr/>
          <p:nvPr/>
        </p:nvSpPr>
        <p:spPr>
          <a:xfrm flipH="1">
            <a:off x="255588" y="681038"/>
            <a:ext cx="79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79400" y="681038"/>
            <a:ext cx="36513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>
              <a:defRPr sz="400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E5CF86D-945C-4993-8C24-21630BE39D22}" type="datetimeFigureOut">
              <a:rPr lang="ru-RU"/>
              <a:pPr>
                <a:defRPr/>
              </a:pPr>
              <a:t>31.05.2012</a:t>
            </a:fld>
            <a:endParaRPr lang="ru-RU"/>
          </a:p>
        </p:txBody>
      </p:sp>
      <p:sp>
        <p:nvSpPr>
          <p:cNvPr id="1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CA68D28-030F-443B-B134-3E4C00DE88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38064-0D85-45D2-B17C-25739EDA0713}" type="datetimeFigureOut">
              <a:rPr lang="ru-RU"/>
              <a:pPr>
                <a:defRPr/>
              </a:pPr>
              <a:t>31.05.2012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3AB45F-8721-48D9-B942-2CCA5DFD71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E7E3A01-C3E4-4A30-B029-9E8CFC468D73}" type="datetimeFigureOut">
              <a:rPr lang="ru-RU"/>
              <a:pPr>
                <a:defRPr/>
              </a:pPr>
              <a:t>31.05.2012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478C4DF-27DA-4F54-9CF2-9F8722905A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0FB19-EAE6-40A4-A538-108751F3D543}" type="datetimeFigureOut">
              <a:rPr lang="ru-RU"/>
              <a:pPr>
                <a:defRPr/>
              </a:pPr>
              <a:t>31.05.2012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BDFDAF-ED65-49A1-A12F-039DCE7AD5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363538" y="1884363"/>
            <a:ext cx="8782050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Группа 19"/>
          <p:cNvGrpSpPr>
            <a:grpSpLocks/>
          </p:cNvGrpSpPr>
          <p:nvPr/>
        </p:nvGrpSpPr>
        <p:grpSpPr bwMode="auto">
          <a:xfrm rot="5400000">
            <a:off x="8515351" y="1219200"/>
            <a:ext cx="131762" cy="128587"/>
            <a:chOff x="6668087" y="1297746"/>
            <a:chExt cx="161840" cy="156602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 rot="16200000">
              <a:off x="6663593" y="1290641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 rot="5400000" flipH="1">
              <a:off x="6744513" y="1289666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Группа 25"/>
          <p:cNvGrpSpPr>
            <a:grpSpLocks/>
          </p:cNvGrpSpPr>
          <p:nvPr/>
        </p:nvGrpSpPr>
        <p:grpSpPr bwMode="auto">
          <a:xfrm rot="5400000">
            <a:off x="8667751" y="1371600"/>
            <a:ext cx="131762" cy="128587"/>
            <a:chOff x="6668087" y="1297746"/>
            <a:chExt cx="161840" cy="156602"/>
          </a:xfrm>
        </p:grpSpPr>
        <p:cxnSp>
          <p:nvCxnSpPr>
            <p:cNvPr id="12" name="Прямая соединительная линия 11"/>
            <p:cNvCxnSpPr/>
            <p:nvPr/>
          </p:nvCxnSpPr>
          <p:spPr>
            <a:xfrm rot="16200000">
              <a:off x="6663593" y="1290641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rot="5400000" flipH="1">
              <a:off x="6744513" y="1289666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Группа 29"/>
          <p:cNvGrpSpPr>
            <a:grpSpLocks/>
          </p:cNvGrpSpPr>
          <p:nvPr/>
        </p:nvGrpSpPr>
        <p:grpSpPr bwMode="auto">
          <a:xfrm rot="5400000">
            <a:off x="8320087" y="1474788"/>
            <a:ext cx="131763" cy="128588"/>
            <a:chOff x="6668087" y="1297746"/>
            <a:chExt cx="161840" cy="156602"/>
          </a:xfrm>
        </p:grpSpPr>
        <p:cxnSp>
          <p:nvCxnSpPr>
            <p:cNvPr id="16" name="Прямая соединительная линия 15"/>
            <p:cNvCxnSpPr/>
            <p:nvPr/>
          </p:nvCxnSpPr>
          <p:spPr>
            <a:xfrm rot="16200000">
              <a:off x="6663592" y="1290640"/>
              <a:ext cx="88934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16200000" flipV="1">
              <a:off x="6685198" y="1391513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 rot="5400000" flipH="1">
              <a:off x="6744512" y="1289665"/>
              <a:ext cx="8893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563"/>
            <a:ext cx="2133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262F81A-C9E5-4024-A981-003306FF25DF}" type="datetimeFigureOut">
              <a:rPr lang="ru-RU"/>
              <a:pPr>
                <a:defRPr/>
              </a:pPr>
              <a:t>31.05.2012</a:t>
            </a:fld>
            <a:endParaRPr lang="ru-RU"/>
          </a:p>
        </p:txBody>
      </p:sp>
      <p:sp>
        <p:nvSpPr>
          <p:cNvPr id="20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563"/>
            <a:ext cx="5562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563"/>
            <a:ext cx="457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16408C5-FE13-4588-8598-315559E4F8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6" name="Текст 12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E360E5D8-8653-4610-974D-9487703CDC6F}" type="datetimeFigureOut">
              <a:rPr lang="ru-RU"/>
              <a:pPr>
                <a:defRPr/>
              </a:pPr>
              <a:t>31.05.2012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3CE83FC4-FD2E-482A-9E94-6AB3CDE067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75" r:id="rId2"/>
    <p:sldLayoutId id="2147483781" r:id="rId3"/>
    <p:sldLayoutId id="2147483782" r:id="rId4"/>
    <p:sldLayoutId id="2147483783" r:id="rId5"/>
    <p:sldLayoutId id="2147483776" r:id="rId6"/>
    <p:sldLayoutId id="2147483784" r:id="rId7"/>
    <p:sldLayoutId id="2147483777" r:id="rId8"/>
    <p:sldLayoutId id="2147483785" r:id="rId9"/>
    <p:sldLayoutId id="2147483778" r:id="rId10"/>
    <p:sldLayoutId id="2147483779" r:id="rId11"/>
  </p:sldLayoutIdLst>
  <p:transition spd="med">
    <p:wheel spokes="2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00">
          <a:solidFill>
            <a:srgbClr val="00109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001090"/>
          </a:solidFill>
          <a:latin typeface="Consolas" pitchFamily="49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001090"/>
          </a:solidFill>
          <a:latin typeface="Consolas" pitchFamily="49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001090"/>
          </a:solidFill>
          <a:latin typeface="Consolas" pitchFamily="49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001090"/>
          </a:solidFill>
          <a:latin typeface="Consolas" pitchFamily="49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001090"/>
          </a:solidFill>
          <a:latin typeface="Consolas" pitchFamily="4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001090"/>
          </a:solidFill>
          <a:latin typeface="Consolas" pitchFamily="4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001090"/>
          </a:solidFill>
          <a:latin typeface="Consolas" pitchFamily="4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001090"/>
          </a:solidFill>
          <a:latin typeface="Consolas" pitchFamily="49" charset="0"/>
        </a:defRPr>
      </a:lvl9pPr>
      <a:extLst/>
    </p:titleStyle>
    <p:bodyStyle>
      <a:lvl1pPr marL="411163" indent="-342900" algn="l" rtl="0" eaLnBrk="0" fontAlgn="base" hangingPunct="0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228600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Font typeface="Wingdings 3" pitchFamily="18" charset="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138" indent="-209550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2" y="188640"/>
            <a:ext cx="415242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  <a:cs typeface="+mn-cs"/>
              </a:rPr>
              <a:t>Математика.</a:t>
            </a:r>
          </a:p>
        </p:txBody>
      </p:sp>
      <p:pic>
        <p:nvPicPr>
          <p:cNvPr id="8195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0825" y="2133600"/>
            <a:ext cx="4392613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Прямоугольник 3"/>
          <p:cNvSpPr>
            <a:spLocks noChangeArrowheads="1"/>
          </p:cNvSpPr>
          <p:nvPr/>
        </p:nvSpPr>
        <p:spPr bwMode="auto">
          <a:xfrm>
            <a:off x="179388" y="5876925"/>
            <a:ext cx="44640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rbel" pitchFamily="34" charset="0"/>
              </a:rPr>
              <a:t>Евклид. Деталь «Афинской школы» Рафаэля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236296" y="2348880"/>
            <a:ext cx="1779654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Работа: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76056" y="4797152"/>
            <a:ext cx="3882986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Токарницкого</a:t>
            </a:r>
            <a:r>
              <a:rPr lang="ru-RU" sz="2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 Николая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740543" y="3068960"/>
            <a:ext cx="4298356" cy="206210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Ученика 10 класса «А»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ГБОУ школа № 589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Санкт-Петербурга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950" y="115888"/>
            <a:ext cx="7416800" cy="522287"/>
          </a:xfrm>
          <a:prstGeom prst="rect">
            <a:avLst/>
          </a:prstGeom>
          <a:ln w="57150">
            <a:solidFill>
              <a:srgbClr val="00B0F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1400" dirty="0"/>
              <a:t>числа, возникающие естественным образом при счёте (как в смысле перечисления, так и в смысле исчисления).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7950" y="881063"/>
            <a:ext cx="7416800" cy="1169987"/>
          </a:xfrm>
          <a:prstGeom prst="rect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1400" dirty="0"/>
              <a:t>Множество целых чисел (от </a:t>
            </a:r>
            <a:r>
              <a:rPr lang="ru-RU" sz="1400" dirty="0" err="1"/>
              <a:t>ср.-лат</a:t>
            </a:r>
            <a:r>
              <a:rPr lang="ru-RU" sz="1400" dirty="0"/>
              <a:t>. </a:t>
            </a:r>
            <a:r>
              <a:rPr lang="en-US" sz="1400" dirty="0" err="1"/>
              <a:t>cifra</a:t>
            </a:r>
            <a:r>
              <a:rPr lang="en-US" sz="1400" dirty="0"/>
              <a:t> </a:t>
            </a:r>
            <a:r>
              <a:rPr lang="ru-RU" sz="1400" dirty="0"/>
              <a:t>от араб. </a:t>
            </a:r>
            <a:r>
              <a:rPr lang="ar-AE" sz="1400" dirty="0"/>
              <a:t>صفر‎‎ (</a:t>
            </a:r>
            <a:r>
              <a:rPr lang="en-US" sz="1400" dirty="0" err="1"/>
              <a:t>ṣifr</a:t>
            </a:r>
            <a:r>
              <a:rPr lang="en-US" sz="1400" dirty="0"/>
              <a:t>) «</a:t>
            </a:r>
            <a:r>
              <a:rPr lang="ru-RU" sz="1400" dirty="0"/>
              <a:t>пустой, нуль») — , определяется как замыкание множества натуральных чисел  относительно арифметических операций сложения (+) и вычитания (-). Таким образом, сумма, разность и произведение двух целых чисел дает снова целые числа. Оно состоит из натуральных чисел (1, 2, 3), чисел вида -</a:t>
            </a:r>
            <a:r>
              <a:rPr lang="en-US" sz="1400" dirty="0"/>
              <a:t>n () </a:t>
            </a:r>
            <a:r>
              <a:rPr lang="ru-RU" sz="1400" dirty="0"/>
              <a:t>и числа нуль.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179512" y="2204864"/>
            <a:ext cx="7416800" cy="738664"/>
          </a:xfrm>
          <a:prstGeom prst="rect">
            <a:avLst/>
          </a:prstGeom>
          <a:noFill/>
          <a:ln w="57150">
            <a:solidFill>
              <a:srgbClr val="FFC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dirty="0"/>
              <a:t>(лат. </a:t>
            </a:r>
            <a:r>
              <a:rPr lang="ru-RU" sz="1400" dirty="0" err="1"/>
              <a:t>ratio</a:t>
            </a:r>
            <a:r>
              <a:rPr lang="ru-RU" sz="1400" dirty="0"/>
              <a:t> — отношение, деление, дробь) — число, представляемое несократимой обыкновенной дробью ,  </a:t>
            </a:r>
            <a:r>
              <a:rPr lang="ru-RU" sz="1400" dirty="0" smtClean="0"/>
              <a:t>числитель— </a:t>
            </a:r>
            <a:r>
              <a:rPr lang="ru-RU" sz="1400" dirty="0"/>
              <a:t>целое число, а знаменатель  — натуральное число.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07950" y="3068638"/>
            <a:ext cx="7416800" cy="739775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/>
              <a:t>математическая абстракция, возникшая из потребности измерения геометрических и физических величин окружающего мира, а также проведения таких операций как извлечение корня, вычисление логарифмов, решение алгебраических уравнений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7950" y="4005263"/>
            <a:ext cx="7416800" cy="954087"/>
          </a:xfrm>
          <a:prstGeom prst="rect">
            <a:avLst/>
          </a:prstGeom>
          <a:ln w="57150">
            <a:solidFill>
              <a:schemeClr val="tx1">
                <a:lumMod val="60000"/>
                <a:lumOff val="40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400" dirty="0"/>
              <a:t>— система гиперкомплексных чисел, образующее векторное пространство размерностью четыре над полем вещественных чисел. Кватернионы — минимальное расширением комплексных чисел, образующее тело, но их умножение некоммутативно. Предложена Гамильтоном в 1843 году, обычно обозначается 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07950" y="5300663"/>
            <a:ext cx="7416800" cy="739775"/>
          </a:xfrm>
          <a:prstGeom prst="rect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400" dirty="0" err="1"/>
              <a:t>Ко́мпле́ксные</a:t>
            </a:r>
            <a:r>
              <a:rPr lang="ru-RU" sz="1400" dirty="0"/>
              <a:t> </a:t>
            </a:r>
            <a:r>
              <a:rPr lang="ru-RU" sz="1400" dirty="0" err="1"/>
              <a:t>чи́сла</a:t>
            </a:r>
            <a:r>
              <a:rPr lang="ru-RU" sz="1400" dirty="0"/>
              <a:t> (устар. Мнимые числа), — расширение множества вещественных чисел, обычно обозначается . Любое комплексное число может быть представлено как формальная сумма , где  и  — вещественные числа,  — мнимая единица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812360" y="116632"/>
            <a:ext cx="458780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1)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812360" y="1124744"/>
            <a:ext cx="458780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2)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7812360" y="2348880"/>
            <a:ext cx="458780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3)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812360" y="3140968"/>
            <a:ext cx="458780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4)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7812360" y="4149080"/>
            <a:ext cx="458780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5)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884368" y="5445224"/>
            <a:ext cx="458780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6)</a:t>
            </a: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500"/>
                            </p:stCondLst>
                            <p:childTnLst>
                              <p:par>
                                <p:cTn id="2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500"/>
                            </p:stCondLst>
                            <p:childTnLst>
                              <p:par>
                                <p:cTn id="3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500"/>
                            </p:stCondLst>
                            <p:childTnLst>
                              <p:par>
                                <p:cTn id="3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500"/>
                            </p:stCondLst>
                            <p:childTnLst>
                              <p:par>
                                <p:cTn id="44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8500"/>
                            </p:stCondLst>
                            <p:childTnLst>
                              <p:par>
                                <p:cTn id="5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9500"/>
                            </p:stCondLst>
                            <p:childTnLst>
                              <p:par>
                                <p:cTn id="6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8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9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620"/>
                            </p:stCondLst>
                            <p:childTnLst>
                              <p:par>
                                <p:cTn id="7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5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2510624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Преобразования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780928"/>
            <a:ext cx="138461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Арифметика</a:t>
            </a:r>
          </a:p>
        </p:txBody>
      </p:sp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850" y="1628775"/>
            <a:ext cx="1724025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483768" y="2636912"/>
            <a:ext cx="2141984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1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Дифференциальное и интегральное исчисление</a:t>
            </a: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700338" y="1125538"/>
            <a:ext cx="13208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5076056" y="2708920"/>
            <a:ext cx="19527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Векторный анализ</a:t>
            </a:r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19700" y="1196975"/>
            <a:ext cx="1203325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7668344" y="2708920"/>
            <a:ext cx="96693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Анализ</a:t>
            </a: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235825" y="1628775"/>
            <a:ext cx="1763713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251520" y="5229200"/>
            <a:ext cx="1728192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Дифференциальные уравнения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275856" y="5373216"/>
            <a:ext cx="2448272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Динамические системы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948264" y="5373216"/>
            <a:ext cx="1950727" cy="369332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defRPr/>
            </a:pPr>
            <a:r>
              <a:rPr lang="ru-RU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Теория хаоса</a:t>
            </a:r>
          </a:p>
        </p:txBody>
      </p:sp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50825" y="4365625"/>
            <a:ext cx="1751013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563938" y="3963988"/>
            <a:ext cx="1627187" cy="131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Picture 8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588125" y="3933825"/>
            <a:ext cx="2305050" cy="12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5" name="Picture 9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2627313" y="0"/>
            <a:ext cx="630237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650"/>
                            </p:stCondLst>
                            <p:childTnLst>
                              <p:par>
                                <p:cTn id="18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650"/>
                            </p:stCondLst>
                            <p:childTnLst>
                              <p:par>
                                <p:cTn id="2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65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650"/>
                            </p:stCondLst>
                            <p:childTnLst>
                              <p:par>
                                <p:cTn id="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650"/>
                            </p:stCondLst>
                            <p:childTnLst>
                              <p:par>
                                <p:cTn id="5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4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150"/>
                            </p:stCondLst>
                            <p:childTnLst>
                              <p:par>
                                <p:cTn id="56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650"/>
                            </p:stCondLst>
                            <p:childTnLst>
                              <p:par>
                                <p:cTn id="6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650"/>
                            </p:stCondLst>
                            <p:childTnLst>
                              <p:par>
                                <p:cTn id="6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650"/>
                            </p:stCondLst>
                            <p:childTnLst>
                              <p:par>
                                <p:cTn id="7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9150"/>
                            </p:stCondLst>
                            <p:childTnLst>
                              <p:par>
                                <p:cTn id="7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650"/>
                            </p:stCondLst>
                            <p:childTnLst>
                              <p:par>
                                <p:cTn id="8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650"/>
                            </p:stCondLst>
                            <p:childTnLst>
                              <p:par>
                                <p:cTn id="87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1650"/>
                            </p:stCondLst>
                            <p:childTnLst>
                              <p:par>
                                <p:cTn id="9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2150"/>
                            </p:stCondLst>
                            <p:childTnLst>
                              <p:par>
                                <p:cTn id="9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332656"/>
            <a:ext cx="4884863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>
              <a:defRPr/>
            </a:pPr>
            <a:r>
              <a:rPr lang="ru-RU" b="1" dirty="0">
                <a:ln/>
                <a:solidFill>
                  <a:schemeClr val="accent3"/>
                </a:solidFill>
              </a:rPr>
              <a:t>Коды в системах классификации знаний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268760"/>
            <a:ext cx="4572000" cy="16312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buFont typeface="Arial" pitchFamily="34" charset="0"/>
              <a:buChar char="ʘ"/>
              <a:defRPr/>
            </a:pPr>
            <a:r>
              <a:rPr lang="ru-RU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УДК 51</a:t>
            </a:r>
          </a:p>
          <a:p>
            <a:pPr>
              <a:buFont typeface="Arial" pitchFamily="34" charset="0"/>
              <a:buChar char="ʘ"/>
              <a:defRPr/>
            </a:pPr>
            <a:r>
              <a:rPr lang="ru-RU" sz="2000" dirty="0">
                <a:solidFill>
                  <a:schemeClr val="tx2">
                    <a:lumMod val="25000"/>
                    <a:lumOff val="75000"/>
                  </a:schemeClr>
                </a:solidFill>
              </a:rPr>
              <a:t>Государственный рубрикатор научно-технической информации (ГРНТИ) (по состоянию на 2001 год): 27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059832" y="3284984"/>
            <a:ext cx="2781531" cy="40011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000" dirty="0">
                <a:solidFill>
                  <a:srgbClr val="FFFF00"/>
                </a:solidFill>
              </a:rPr>
              <a:t>Онлайновые сервисы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4149080"/>
            <a:ext cx="8280920" cy="923330"/>
          </a:xfrm>
          <a:prstGeom prst="rect">
            <a:avLst/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Существует большое число сайтов, предоставляющих сервис для математических расчётов. Большинство из них англоязычные. Из русскоязычных можно отметить сервис математических запросов поисковой системы </a:t>
            </a:r>
            <a:r>
              <a:rPr lang="ru-RU" dirty="0" err="1">
                <a:solidFill>
                  <a:srgbClr val="C00000"/>
                </a:solidFill>
              </a:rPr>
              <a:t>Nigma</a:t>
            </a:r>
            <a:r>
              <a:rPr lang="ru-RU" dirty="0">
                <a:solidFill>
                  <a:srgbClr val="C00000"/>
                </a:solidFill>
              </a:rPr>
              <a:t>.</a:t>
            </a:r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24750" y="115888"/>
            <a:ext cx="919163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27763" y="3068638"/>
            <a:ext cx="992187" cy="92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23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1358898" cy="36933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dirty="0">
                <a:solidFill>
                  <a:srgbClr val="70BC1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Литература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692150"/>
            <a:ext cx="9144000" cy="59102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1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Энциклопедии</a:t>
            </a:r>
          </a:p>
          <a:p>
            <a:pPr>
              <a:defRPr/>
            </a:pPr>
            <a:r>
              <a:rPr lang="ru-RU" sz="1400" dirty="0"/>
              <a:t>Математика // Энциклопедический словарь Брокгауза и </a:t>
            </a:r>
            <a:r>
              <a:rPr lang="ru-RU" sz="1400" dirty="0" err="1"/>
              <a:t>Ефрона</a:t>
            </a:r>
            <a:r>
              <a:rPr lang="ru-RU" sz="1400" dirty="0"/>
              <a:t>: В 86 томах (82 т. и 4 доп.). — СПб., 1890—1907.</a:t>
            </a:r>
          </a:p>
          <a:p>
            <a:pPr>
              <a:defRPr/>
            </a:pPr>
            <a:r>
              <a:rPr lang="ru-RU" sz="1400" dirty="0"/>
              <a:t>Россия/Русская наука/Математика // Энциклопедический словарь Брокгауза и </a:t>
            </a:r>
            <a:r>
              <a:rPr lang="ru-RU" sz="1400" dirty="0" err="1"/>
              <a:t>Ефрона</a:t>
            </a:r>
            <a:r>
              <a:rPr lang="ru-RU" sz="1400" dirty="0"/>
              <a:t>: В 86 томах (82 т. и 4 доп.). — СПб., 1890—1907.</a:t>
            </a:r>
          </a:p>
          <a:p>
            <a:pPr>
              <a:defRPr/>
            </a:pPr>
            <a:r>
              <a:rPr lang="ru-RU" sz="1400" dirty="0"/>
              <a:t>Математическая энциклопедия (в 5-ти томах), 1980-е гг. // Общие и специальные справочники по математике на </a:t>
            </a:r>
            <a:r>
              <a:rPr lang="ru-RU" sz="1400" dirty="0" err="1"/>
              <a:t>EqWorld</a:t>
            </a:r>
            <a:endParaRPr lang="ru-RU" sz="1400" dirty="0"/>
          </a:p>
          <a:p>
            <a:pPr>
              <a:defRPr/>
            </a:pPr>
            <a:r>
              <a:rPr lang="ru-RU" sz="1400" dirty="0"/>
              <a:t>Н. И. Кондаков. Логический словарь-справочник. М.: Наука, 1975.</a:t>
            </a:r>
          </a:p>
          <a:p>
            <a:pPr>
              <a:defRPr/>
            </a:pPr>
            <a:r>
              <a:rPr lang="ru-RU" sz="1400" dirty="0"/>
              <a:t>Энциклопедия математических наук и их приложений (нем.) 1899—1934 гг. (крупнейший обзор литературы XIX века)</a:t>
            </a:r>
          </a:p>
          <a:p>
            <a:pPr>
              <a:defRPr/>
            </a:pPr>
            <a:r>
              <a:rPr lang="ru-RU" sz="1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Справочники</a:t>
            </a:r>
          </a:p>
          <a:p>
            <a:pPr>
              <a:defRPr/>
            </a:pPr>
            <a:r>
              <a:rPr lang="ru-RU" sz="1400" dirty="0"/>
              <a:t>Г. Корн, Т. Корн. Справочник по математике для научных работников и инженеров. М., 1973 г.</a:t>
            </a:r>
          </a:p>
          <a:p>
            <a:pPr>
              <a:defRPr/>
            </a:pPr>
            <a:r>
              <a:rPr lang="ru-RU" sz="1400" dirty="0"/>
              <a:t>Книги</a:t>
            </a:r>
          </a:p>
          <a:p>
            <a:pPr>
              <a:defRPr/>
            </a:pPr>
            <a:r>
              <a:rPr lang="ru-RU" sz="1400" dirty="0" err="1"/>
              <a:t>Клайн</a:t>
            </a:r>
            <a:r>
              <a:rPr lang="ru-RU" sz="1400" dirty="0"/>
              <a:t> М. Математика. Утрата определённости. — М.: Мир, 1984.</a:t>
            </a:r>
          </a:p>
          <a:p>
            <a:pPr>
              <a:defRPr/>
            </a:pPr>
            <a:r>
              <a:rPr lang="ru-RU" sz="1400" dirty="0" err="1"/>
              <a:t>Клайн</a:t>
            </a:r>
            <a:r>
              <a:rPr lang="ru-RU" sz="1400" dirty="0"/>
              <a:t> М. Математика. Поиск истины. М.: Мир, 1988.</a:t>
            </a:r>
          </a:p>
          <a:p>
            <a:pPr>
              <a:defRPr/>
            </a:pPr>
            <a:r>
              <a:rPr lang="ru-RU" sz="1400" dirty="0"/>
              <a:t>Клейн Ф. Элементарная математика с точки зрения высшей.</a:t>
            </a:r>
          </a:p>
          <a:p>
            <a:pPr>
              <a:defRPr/>
            </a:pPr>
            <a:r>
              <a:rPr lang="ru-RU" sz="1400" dirty="0"/>
              <a:t>Том I. Арифметика. Алгебра. Анализ М.: Наука, 1987. 432 с.</a:t>
            </a:r>
          </a:p>
          <a:p>
            <a:pPr>
              <a:defRPr/>
            </a:pPr>
            <a:r>
              <a:rPr lang="ru-RU" sz="1400" dirty="0"/>
              <a:t>Том II. Геометрия М.: Наука, 1987. 416 с.</a:t>
            </a:r>
          </a:p>
          <a:p>
            <a:pPr>
              <a:defRPr/>
            </a:pPr>
            <a:r>
              <a:rPr lang="ru-RU" sz="1400" dirty="0"/>
              <a:t>Курант Р., Г. </a:t>
            </a:r>
            <a:r>
              <a:rPr lang="ru-RU" sz="1400" dirty="0" err="1"/>
              <a:t>Роббинс</a:t>
            </a:r>
            <a:r>
              <a:rPr lang="ru-RU" sz="1400" dirty="0"/>
              <a:t>. Что такое математика? 3-e изд., </a:t>
            </a:r>
            <a:r>
              <a:rPr lang="ru-RU" sz="1400" dirty="0" err="1"/>
              <a:t>испр</a:t>
            </a:r>
            <a:r>
              <a:rPr lang="ru-RU" sz="1400" dirty="0"/>
              <a:t>. и доп. — М.: 2001. 568 с.</a:t>
            </a:r>
          </a:p>
          <a:p>
            <a:pPr>
              <a:defRPr/>
            </a:pPr>
            <a:r>
              <a:rPr lang="ru-RU" sz="1400" dirty="0"/>
              <a:t>Пуанкаре А. Наука и метод (рус.) (фр.)</a:t>
            </a:r>
          </a:p>
          <a:p>
            <a:pPr>
              <a:defRPr/>
            </a:pPr>
            <a:r>
              <a:rPr lang="ru-RU" sz="1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Занимательная математика</a:t>
            </a:r>
          </a:p>
          <a:p>
            <a:pPr>
              <a:defRPr/>
            </a:pPr>
            <a:r>
              <a:rPr lang="ru-RU" sz="1400" dirty="0"/>
              <a:t>Бобров С. П. Волшебный двурог М.: Детская литература, 1967. 496 с.</a:t>
            </a:r>
          </a:p>
          <a:p>
            <a:pPr>
              <a:defRPr/>
            </a:pPr>
            <a:r>
              <a:rPr lang="ru-RU" sz="1400" dirty="0" err="1"/>
              <a:t>Дьюдени</a:t>
            </a:r>
            <a:r>
              <a:rPr lang="ru-RU" sz="1400" dirty="0"/>
              <a:t> Г. Э. Кентерберийские головоломки; 200 знаменитых головоломок мира; Пятьсот двадцать головоломок</a:t>
            </a:r>
          </a:p>
          <a:p>
            <a:pPr>
              <a:defRPr/>
            </a:pPr>
            <a:r>
              <a:rPr lang="ru-RU" sz="1400" dirty="0" err="1"/>
              <a:t>Кэррол</a:t>
            </a:r>
            <a:r>
              <a:rPr lang="ru-RU" sz="1400" dirty="0"/>
              <a:t> Л. История с узелками; Логическая игра</a:t>
            </a:r>
          </a:p>
          <a:p>
            <a:pPr>
              <a:defRPr/>
            </a:pPr>
            <a:r>
              <a:rPr lang="ru-RU" sz="1400" dirty="0" err="1"/>
              <a:t>Таунсенд</a:t>
            </a:r>
            <a:r>
              <a:rPr lang="ru-RU" sz="1400" dirty="0"/>
              <a:t> </a:t>
            </a:r>
            <a:r>
              <a:rPr lang="ru-RU" sz="1400" dirty="0" err="1"/>
              <a:t>Чарлз</a:t>
            </a:r>
            <a:r>
              <a:rPr lang="ru-RU" sz="1400" dirty="0"/>
              <a:t> </a:t>
            </a:r>
            <a:r>
              <a:rPr lang="ru-RU" sz="1400" dirty="0" err="1"/>
              <a:t>Барри</a:t>
            </a:r>
            <a:r>
              <a:rPr lang="ru-RU" sz="1400" dirty="0"/>
              <a:t>. Звёздные головоломки; Самые весёлые головоломки; Самые трудные головоломки из старинных журналов</a:t>
            </a:r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95513" y="0"/>
            <a:ext cx="612775" cy="91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21368705">
            <a:off x="-106033" y="1484784"/>
            <a:ext cx="9250033" cy="923330"/>
          </a:xfrm>
          <a:prstGeom prst="rect">
            <a:avLst/>
          </a:prstGeom>
          <a:noFill/>
        </p:spPr>
        <p:txBody>
          <a:bodyPr wrap="none">
            <a:prstTxWarp prst="textDeflate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Спасибо за внимание.</a:t>
            </a:r>
          </a:p>
        </p:txBody>
      </p:sp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87450" y="2781300"/>
            <a:ext cx="6011863" cy="367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31640" y="188640"/>
            <a:ext cx="1511829" cy="113387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0825" y="0"/>
            <a:ext cx="8532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51520" y="188640"/>
            <a:ext cx="3564053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содержание 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388" y="765175"/>
            <a:ext cx="467995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Основные сведения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Этимология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Определения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Разделы математики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Обозначения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Цели и методы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Основные темы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Преобразования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Коды в системах классификации знаний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Онлайновые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сервисы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Литература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Ссылки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076825" y="1125538"/>
            <a:ext cx="3346450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u="sng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Матема́тика</a:t>
            </a:r>
            <a:r>
              <a:rPr lang="ru-RU" b="1" i="1" u="sng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</a:t>
            </a:r>
            <a:r>
              <a:rPr lang="ru-RU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(от </a:t>
            </a:r>
            <a:r>
              <a:rPr lang="ru-RU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др.-греч</a:t>
            </a:r>
            <a:r>
              <a:rPr lang="ru-RU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. </a:t>
            </a:r>
            <a:r>
              <a:rPr lang="ru-RU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μάθημα </a:t>
            </a:r>
            <a:r>
              <a:rPr lang="ru-RU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— изучение, наука) — </a:t>
            </a:r>
            <a:r>
              <a:rPr lang="ru-RU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наука</a:t>
            </a:r>
            <a:r>
              <a:rPr lang="ru-RU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о структурах, порядке и отношениях, которая исторически сложилась на основе операций подсчёта, измерения и описания форм реальных объектов</a:t>
            </a:r>
          </a:p>
        </p:txBody>
      </p:sp>
      <p:pic>
        <p:nvPicPr>
          <p:cNvPr id="9222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-1492089">
            <a:off x="6677025" y="4587875"/>
            <a:ext cx="2087563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-1254735">
            <a:off x="3240088" y="4652963"/>
            <a:ext cx="2349500" cy="184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2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950" y="115888"/>
            <a:ext cx="2190750" cy="36988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Основные сведения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7950" y="620713"/>
            <a:ext cx="4013200" cy="48006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Идеализированные свойства исследуемых объектов либо формулируются в виде аксиом, либо перечисляются в определении соответствующих математических объектов. Затем по строгим правилам логического вывода из этих свойств выводятся другие истинные свойства (теоремы). Эта теория в совокупности образует математическую модель исследуемого объекта. Таким образом первоначально, исходя из пространственных и количественных соотношений, математика получает более абстрактные соотношения, изучение которых также является предметом современной математики.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64288" y="4994920"/>
            <a:ext cx="1731243" cy="1863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83768" y="116632"/>
            <a:ext cx="504056" cy="45731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60032" y="116632"/>
            <a:ext cx="4185080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99992" y="3356992"/>
            <a:ext cx="2465851" cy="1849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16463" y="115888"/>
            <a:ext cx="2749550" cy="28082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107950" y="115888"/>
            <a:ext cx="1392238" cy="36988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Этимология</a:t>
            </a:r>
          </a:p>
        </p:txBody>
      </p:sp>
      <p:sp>
        <p:nvSpPr>
          <p:cNvPr id="11268" name="Прямоугольник 2"/>
          <p:cNvSpPr>
            <a:spLocks noChangeArrowheads="1"/>
          </p:cNvSpPr>
          <p:nvPr/>
        </p:nvSpPr>
        <p:spPr bwMode="auto">
          <a:xfrm>
            <a:off x="179388" y="692150"/>
            <a:ext cx="4572000" cy="507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u="sng">
                <a:latin typeface="Corbel" pitchFamily="34" charset="0"/>
              </a:rPr>
              <a:t>Слово «математика» произошло от др.-греч. μάθημα (máthēma), что означает изучение, знание, наука, и др.-греч. μαθηματικός (mathēmatikós), первоначально означающего восприимчивый, успевающий, позднее относящийся к изучению, впоследствии относящийся к математике. В частности, μαθηματικὴ τέχνη (mathēmatikḗ tékhnē), на латыни ars mathematica, означает искусство математики.</a:t>
            </a:r>
          </a:p>
          <a:p>
            <a:endParaRPr lang="ru-RU">
              <a:latin typeface="Corbel" pitchFamily="34" charset="0"/>
            </a:endParaRPr>
          </a:p>
          <a:p>
            <a:r>
              <a:rPr lang="ru-RU" i="1">
                <a:latin typeface="Corbel" pitchFamily="34" charset="0"/>
              </a:rPr>
              <a:t>В текстах на русском языке слово «математика» или «мафематика» встречается по крайней мере с XVII века, например, у Николая Спафария в «Книге избранной вкратце о девяти мусах и о седмих свободных художествах» (1672 год)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732588" y="3068638"/>
            <a:ext cx="2152650" cy="29765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00563" y="5300663"/>
            <a:ext cx="2085975" cy="13731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26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91880" y="116632"/>
            <a:ext cx="1583126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Определения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388" y="188913"/>
            <a:ext cx="2501900" cy="73818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/>
              <a:t>Одно из первых определений предмета математики дал Декарт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7950" y="1052513"/>
            <a:ext cx="3436938" cy="507841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К области математики относятся только те науки, в которых рассматривается либо порядок, либо мера и совершенно не существенно, будут ли это числа, фигуры, звёзды, звуки или что-нибудь другое, в чём отыскивается эта мера. Таким образом, должна существовать некая общая наука, объясняющая всё относящееся к порядку и мере, не входя в исследование никаких частных предметов, и эта наука должна называться не иностранным, но старым, уже вошедшим в употребление именем Всеобщей математики.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227763" y="188913"/>
            <a:ext cx="2305050" cy="83026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/>
              <a:t>Приведём несколько современных определений.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707904" y="1556792"/>
            <a:ext cx="2718048" cy="23083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FF00"/>
                </a:solidFill>
              </a:rPr>
              <a:t>Современная теоретическая («чистая») математика — это наука о математических структурах, математических инвариантах различных систем и процессов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660232" y="1700808"/>
            <a:ext cx="2483768" cy="3970318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20000"/>
                    <a:lumOff val="80000"/>
                  </a:schemeClr>
                </a:solidFill>
              </a:rPr>
              <a:t>Математика — наука, предоставляющая возможность исчисления моделей, приводимых к стандартному (каноническому) виду. Наука о нахождении решений аналитических моделей (анализ) средствами формальных преобразований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5580063" y="908050"/>
            <a:ext cx="647700" cy="6492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7524750" y="981075"/>
            <a:ext cx="566738" cy="711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endCxn id="3" idx="3"/>
          </p:cNvCxnSpPr>
          <p:nvPr/>
        </p:nvCxnSpPr>
        <p:spPr>
          <a:xfrm flipH="1">
            <a:off x="2681288" y="476250"/>
            <a:ext cx="811212" cy="8096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endCxn id="2" idx="3"/>
          </p:cNvCxnSpPr>
          <p:nvPr/>
        </p:nvCxnSpPr>
        <p:spPr>
          <a:xfrm flipH="1" flipV="1">
            <a:off x="5075238" y="301625"/>
            <a:ext cx="1152525" cy="17462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8000"/>
                            </p:stCondLst>
                            <p:childTnLst>
                              <p:par>
                                <p:cTn id="4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8500"/>
                            </p:stCondLst>
                            <p:childTnLst>
                              <p:par>
                                <p:cTn id="44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9500"/>
                            </p:stCondLst>
                            <p:childTnLst>
                              <p:par>
                                <p:cTn id="5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2282100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Разделы математики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836712"/>
            <a:ext cx="3672408" cy="375487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rgbClr val="002060"/>
                </a:solidFill>
              </a:rPr>
              <a:t> Математика как учебная дисциплина подразделяется в Российской Федерации на элементарную математику, изучаемую в средней школе и образованную дисциплинами: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1400" dirty="0">
                <a:solidFill>
                  <a:srgbClr val="002060"/>
                </a:solidFill>
              </a:rPr>
              <a:t>арифметика,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1400" dirty="0">
                <a:solidFill>
                  <a:srgbClr val="002060"/>
                </a:solidFill>
              </a:rPr>
              <a:t>элементарная алгебра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1400" dirty="0">
                <a:solidFill>
                  <a:srgbClr val="002060"/>
                </a:solidFill>
              </a:rPr>
              <a:t>элементарная геометрия: планиметрия и стереометрия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1400" dirty="0">
                <a:solidFill>
                  <a:srgbClr val="002060"/>
                </a:solidFill>
              </a:rPr>
              <a:t>теория элементарных функций и элементы анализа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solidFill>
                <a:srgbClr val="00206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rgbClr val="002060"/>
                </a:solidFill>
              </a:rPr>
              <a:t>и высшую математику, изучаемую на нематематических специальностях вузов. Дисциплины, входящие в состав высшей математики, варьируются в зависимости от специальности.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476672"/>
            <a:ext cx="4572000" cy="461664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rgbClr val="002060"/>
                </a:solidFill>
              </a:rPr>
              <a:t>Программа обучения по специальности математика[13] образована следующими учебными дисциплинами: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400" dirty="0">
                <a:solidFill>
                  <a:srgbClr val="002060"/>
                </a:solidFill>
              </a:rPr>
              <a:t>Математический анализ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400" dirty="0">
                <a:solidFill>
                  <a:srgbClr val="002060"/>
                </a:solidFill>
              </a:rPr>
              <a:t>Алгебра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400" dirty="0">
                <a:solidFill>
                  <a:srgbClr val="002060"/>
                </a:solidFill>
              </a:rPr>
              <a:t>Аналитическая геометрия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400" dirty="0">
                <a:solidFill>
                  <a:srgbClr val="002060"/>
                </a:solidFill>
              </a:rPr>
              <a:t>Линейная алгебра и геометрия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400" dirty="0">
                <a:solidFill>
                  <a:srgbClr val="002060"/>
                </a:solidFill>
              </a:rPr>
              <a:t>Дискретная математика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400" dirty="0">
                <a:solidFill>
                  <a:srgbClr val="002060"/>
                </a:solidFill>
              </a:rPr>
              <a:t>Математическая логика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400" dirty="0">
                <a:solidFill>
                  <a:srgbClr val="002060"/>
                </a:solidFill>
              </a:rPr>
              <a:t>Дифференциальные уравнения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400" dirty="0">
                <a:solidFill>
                  <a:srgbClr val="002060"/>
                </a:solidFill>
              </a:rPr>
              <a:t>Дифференциальная геометрия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400" dirty="0">
                <a:solidFill>
                  <a:srgbClr val="002060"/>
                </a:solidFill>
              </a:rPr>
              <a:t>Топология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400" dirty="0">
                <a:solidFill>
                  <a:srgbClr val="002060"/>
                </a:solidFill>
              </a:rPr>
              <a:t>Функциональный анализ и интегральные уравнения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400" dirty="0">
                <a:solidFill>
                  <a:srgbClr val="002060"/>
                </a:solidFill>
              </a:rPr>
              <a:t>Теория функций комплексного переменного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400" dirty="0">
                <a:solidFill>
                  <a:srgbClr val="002060"/>
                </a:solidFill>
              </a:rPr>
              <a:t>Уравнения в частных производных (вместо этого курса физикам читаются Методы математической физики)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400" dirty="0">
                <a:solidFill>
                  <a:srgbClr val="002060"/>
                </a:solidFill>
              </a:rPr>
              <a:t>Теория вероятностей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400" dirty="0">
                <a:solidFill>
                  <a:srgbClr val="002060"/>
                </a:solidFill>
              </a:rPr>
              <a:t>Математическая статистика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400" dirty="0">
                <a:solidFill>
                  <a:srgbClr val="002060"/>
                </a:solidFill>
              </a:rPr>
              <a:t>Теория случайных процессов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400" dirty="0">
                <a:solidFill>
                  <a:srgbClr val="002060"/>
                </a:solidFill>
              </a:rPr>
              <a:t>Вариационное исчисление и методы оптимизации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400" dirty="0">
                <a:solidFill>
                  <a:srgbClr val="002060"/>
                </a:solidFill>
              </a:rPr>
              <a:t>Методы вычислений, то есть численные методы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400" dirty="0">
                <a:solidFill>
                  <a:srgbClr val="002060"/>
                </a:solidFill>
              </a:rPr>
              <a:t>Теория чисел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950" y="4797425"/>
            <a:ext cx="1760538" cy="1760538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948488" y="5157788"/>
            <a:ext cx="1938337" cy="14525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95513" y="4941888"/>
            <a:ext cx="2189162" cy="15367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16463" y="5229225"/>
            <a:ext cx="1812925" cy="13081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1608517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dirty="0"/>
              <a:t>Обозначения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836712"/>
            <a:ext cx="4572000" cy="452431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ln>
                  <a:solidFill>
                    <a:schemeClr val="tx1">
                      <a:lumMod val="60000"/>
                      <a:lumOff val="40000"/>
                    </a:schemeClr>
                  </a:solidFill>
                </a:ln>
              </a:rPr>
              <a:t>Вследствие того, что математика работает с чрезвычайно разнообразными и довольно сложными структурами, система обозначений также очень сложна. Современная система записи формул сформировалась на основе европейской алгебраической традиции, а также математического анализа (понятия функции, производной и т. д.). Геометрия испокон века пользовалась наглядным (геометрическим же) представлением. В современной математике распространены также сложные графические системы записи (например, коммутативные диаграммы), нередко также применяются обозначения на основе графов.</a:t>
            </a:r>
          </a:p>
        </p:txBody>
      </p:sp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948264" y="188640"/>
            <a:ext cx="1982713" cy="179237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4048" y="188640"/>
            <a:ext cx="1247775" cy="48101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4716463" y="5157788"/>
            <a:ext cx="1800225" cy="13223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Неориентированный граф с шестью вершинами и семью рёбрами</a:t>
            </a:r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04248" y="2204864"/>
            <a:ext cx="2006526" cy="200652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403350" y="5445125"/>
            <a:ext cx="1666875" cy="11811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948488" y="4581525"/>
            <a:ext cx="1428750" cy="1447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3000"/>
                                        <p:tgtEl>
                                          <p:spTgt spid="25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2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000"/>
                            </p:stCondLst>
                            <p:childTnLst>
                              <p:par>
                                <p:cTn id="24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500"/>
                            </p:stCondLst>
                            <p:childTnLst>
                              <p:par>
                                <p:cTn id="28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0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2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3848" y="116632"/>
            <a:ext cx="1679049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Цели и методы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620688"/>
            <a:ext cx="4572000" cy="5632311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Содержание математики можно определить как систему математических моделей и инструментов для их создания. Модель объекта учитывает не все его черты, а только самые необходимые для целей изучения (идеализированные). Например, изучая физические свойства апельсина, мы можем абстрагироваться от его цвета и вкуса и представить его (пусть не идеально точно) шаром. Если же нам надо понять, сколько апельсинов получится, если мы сложим вместе два и три, — то можно абстрагироваться и от формы, оставив у модели только одну характеристику — количество. Абстракция и установление связей между объектами в самом общем виде — одно из главных направлений математического творчества.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012160" y="116632"/>
            <a:ext cx="2987824" cy="5355312"/>
          </a:xfrm>
          <a:prstGeom prst="rect">
            <a:avLst/>
          </a:prstGeom>
          <a:ln w="38100">
            <a:solidFill>
              <a:schemeClr val="tx1"/>
            </a:solidFill>
            <a:prstDash val="lgDash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Другое направление, наряду с абстрагированием — обобщение. Например, обобщая понятие «пространство» до пространства n-измерений. «Пространство       , при             </a:t>
            </a:r>
          </a:p>
          <a:p>
            <a:pPr>
              <a:defRPr/>
            </a:pP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>
              <a:defRPr/>
            </a:pPr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является математической выдумкой. Впрочем, весьма гениальной выдумкой, которая помогает математически разбираться в сложных явлениях».</a:t>
            </a:r>
          </a:p>
        </p:txBody>
      </p:sp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885113" y="2420938"/>
            <a:ext cx="32861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56325" y="2708275"/>
            <a:ext cx="706438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4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91880" y="116632"/>
            <a:ext cx="180850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Основные темы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0" y="765175"/>
            <a:ext cx="91440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/>
              <a:t>Понятие «число» первоначально относилось к натуральным числам. В дальнейшем оно было постепенно распространено на целые, рациональные, действительные, комплексные и другие числа.</a:t>
            </a:r>
          </a:p>
        </p:txBody>
      </p:sp>
      <p:grpSp>
        <p:nvGrpSpPr>
          <p:cNvPr id="4" name="Группа 29"/>
          <p:cNvGrpSpPr>
            <a:grpSpLocks/>
          </p:cNvGrpSpPr>
          <p:nvPr/>
        </p:nvGrpSpPr>
        <p:grpSpPr bwMode="auto">
          <a:xfrm>
            <a:off x="0" y="2060575"/>
            <a:ext cx="8926513" cy="4052888"/>
            <a:chOff x="0" y="1556792"/>
            <a:chExt cx="8926833" cy="4051950"/>
          </a:xfrm>
        </p:grpSpPr>
        <p:pic>
          <p:nvPicPr>
            <p:cNvPr id="16392" name="Picture 17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5364088" y="2132856"/>
              <a:ext cx="1827258" cy="3017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393" name="Picture 18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5364088" y="2708920"/>
              <a:ext cx="2559811" cy="5553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394" name="Picture 19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5364088" y="3501008"/>
              <a:ext cx="2687592" cy="4832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395" name="Picture 20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5364088" y="4221088"/>
              <a:ext cx="2568404" cy="5345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396" name="Picture 21"/>
            <p:cNvPicPr>
              <a:picLocks noChangeAspect="1" noChangeArrowheads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 bwMode="auto">
            <a:xfrm>
              <a:off x="5364088" y="5085184"/>
              <a:ext cx="3562745" cy="523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397" name="Прямоугольник 4"/>
            <p:cNvSpPr>
              <a:spLocks noChangeArrowheads="1"/>
            </p:cNvSpPr>
            <p:nvPr/>
          </p:nvSpPr>
          <p:spPr bwMode="auto">
            <a:xfrm>
              <a:off x="0" y="1844675"/>
              <a:ext cx="3492500" cy="1754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>
                <a:buFont typeface="Consolas" pitchFamily="49" charset="0"/>
                <a:buAutoNum type="romanUcPeriod"/>
              </a:pPr>
              <a:r>
                <a:rPr lang="ru-RU"/>
                <a:t>Натуральные числа</a:t>
              </a:r>
            </a:p>
            <a:p>
              <a:pPr marL="342900" indent="-342900">
                <a:buFont typeface="Consolas" pitchFamily="49" charset="0"/>
                <a:buAutoNum type="romanUcPeriod"/>
              </a:pPr>
              <a:r>
                <a:rPr lang="ru-RU"/>
                <a:t>	Целые числа</a:t>
              </a:r>
            </a:p>
            <a:p>
              <a:pPr marL="342900" indent="-342900">
                <a:buFont typeface="Consolas" pitchFamily="49" charset="0"/>
                <a:buAutoNum type="romanUcPeriod"/>
              </a:pPr>
              <a:r>
                <a:rPr lang="ru-RU"/>
                <a:t>	Рациональные числа</a:t>
              </a:r>
            </a:p>
            <a:p>
              <a:pPr marL="342900" indent="-342900">
                <a:buFont typeface="Consolas" pitchFamily="49" charset="0"/>
                <a:buAutoNum type="romanUcPeriod"/>
              </a:pPr>
              <a:r>
                <a:rPr lang="ru-RU"/>
                <a:t>	Вещественные числа</a:t>
              </a:r>
            </a:p>
            <a:p>
              <a:pPr marL="342900" indent="-342900">
                <a:buFont typeface="Consolas" pitchFamily="49" charset="0"/>
                <a:buAutoNum type="romanUcPeriod"/>
              </a:pPr>
              <a:r>
                <a:rPr lang="ru-RU"/>
                <a:t>	Кватернионы</a:t>
              </a:r>
            </a:p>
            <a:p>
              <a:pPr marL="342900" indent="-342900">
                <a:buFont typeface="Consolas" pitchFamily="49" charset="0"/>
                <a:buAutoNum type="romanUcPeriod"/>
              </a:pPr>
              <a:r>
                <a:rPr lang="ru-RU"/>
                <a:t>Комплексные числа	</a:t>
              </a:r>
            </a:p>
          </p:txBody>
        </p:sp>
        <p:pic>
          <p:nvPicPr>
            <p:cNvPr id="16398" name="Picture 16"/>
            <p:cNvPicPr>
              <a:picLocks noChangeAspect="1" noChangeArrowheads="1"/>
            </p:cNvPicPr>
            <p:nvPr/>
          </p:nvPicPr>
          <p:blipFill>
            <a:blip r:embed="rId7" cstate="screen"/>
            <a:srcRect/>
            <a:stretch>
              <a:fillRect/>
            </a:stretch>
          </p:blipFill>
          <p:spPr bwMode="auto">
            <a:xfrm>
              <a:off x="5364088" y="1628800"/>
              <a:ext cx="1156705" cy="3017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399" name="TextBox 21"/>
            <p:cNvSpPr txBox="1">
              <a:spLocks noChangeArrowheads="1"/>
            </p:cNvSpPr>
            <p:nvPr/>
          </p:nvSpPr>
          <p:spPr bwMode="auto">
            <a:xfrm>
              <a:off x="4644008" y="4221088"/>
              <a:ext cx="50405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/>
                <a:t>5)</a:t>
              </a:r>
            </a:p>
          </p:txBody>
        </p:sp>
        <p:sp>
          <p:nvSpPr>
            <p:cNvPr id="16400" name="TextBox 22"/>
            <p:cNvSpPr txBox="1">
              <a:spLocks noChangeArrowheads="1"/>
            </p:cNvSpPr>
            <p:nvPr/>
          </p:nvSpPr>
          <p:spPr bwMode="auto">
            <a:xfrm>
              <a:off x="4644008" y="2132856"/>
              <a:ext cx="50405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/>
                <a:t>2)</a:t>
              </a:r>
            </a:p>
          </p:txBody>
        </p:sp>
        <p:sp>
          <p:nvSpPr>
            <p:cNvPr id="16401" name="TextBox 24"/>
            <p:cNvSpPr txBox="1">
              <a:spLocks noChangeArrowheads="1"/>
            </p:cNvSpPr>
            <p:nvPr/>
          </p:nvSpPr>
          <p:spPr bwMode="auto">
            <a:xfrm>
              <a:off x="4644008" y="2708920"/>
              <a:ext cx="50405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/>
                <a:t>3)</a:t>
              </a:r>
            </a:p>
          </p:txBody>
        </p:sp>
        <p:sp>
          <p:nvSpPr>
            <p:cNvPr id="16402" name="TextBox 25"/>
            <p:cNvSpPr txBox="1">
              <a:spLocks noChangeArrowheads="1"/>
            </p:cNvSpPr>
            <p:nvPr/>
          </p:nvSpPr>
          <p:spPr bwMode="auto">
            <a:xfrm>
              <a:off x="4644008" y="3501008"/>
              <a:ext cx="50405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/>
                <a:t>4)</a:t>
              </a:r>
            </a:p>
          </p:txBody>
        </p:sp>
        <p:sp>
          <p:nvSpPr>
            <p:cNvPr id="16403" name="TextBox 26"/>
            <p:cNvSpPr txBox="1">
              <a:spLocks noChangeArrowheads="1"/>
            </p:cNvSpPr>
            <p:nvPr/>
          </p:nvSpPr>
          <p:spPr bwMode="auto">
            <a:xfrm>
              <a:off x="4644008" y="1556792"/>
              <a:ext cx="50405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/>
                <a:t>1)</a:t>
              </a:r>
            </a:p>
          </p:txBody>
        </p:sp>
        <p:sp>
          <p:nvSpPr>
            <p:cNvPr id="16404" name="TextBox 27"/>
            <p:cNvSpPr txBox="1">
              <a:spLocks noChangeArrowheads="1"/>
            </p:cNvSpPr>
            <p:nvPr/>
          </p:nvSpPr>
          <p:spPr bwMode="auto">
            <a:xfrm>
              <a:off x="4644008" y="5157192"/>
              <a:ext cx="50405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/>
                <a:t>6)</a:t>
              </a:r>
            </a:p>
          </p:txBody>
        </p:sp>
      </p:grpSp>
      <p:pic>
        <p:nvPicPr>
          <p:cNvPr id="16406" name="Picture 22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1043608" y="4365104"/>
            <a:ext cx="2212975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7" name="Picture 23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5580063" y="0"/>
            <a:ext cx="78105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6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Другая 7">
      <a:dk1>
        <a:srgbClr val="FFE635"/>
      </a:dk1>
      <a:lt1>
        <a:srgbClr val="7030A0"/>
      </a:lt1>
      <a:dk2>
        <a:srgbClr val="002060"/>
      </a:dk2>
      <a:lt2>
        <a:srgbClr val="92D050"/>
      </a:lt2>
      <a:accent1>
        <a:srgbClr val="00B050"/>
      </a:accent1>
      <a:accent2>
        <a:srgbClr val="7B87AA"/>
      </a:accent2>
      <a:accent3>
        <a:srgbClr val="595959"/>
      </a:accent3>
      <a:accent4>
        <a:srgbClr val="F5CD2D"/>
      </a:accent4>
      <a:accent5>
        <a:srgbClr val="EA6E59"/>
      </a:accent5>
      <a:accent6>
        <a:srgbClr val="FEB687"/>
      </a:accent6>
      <a:hlink>
        <a:srgbClr val="C00000"/>
      </a:hlink>
      <a:folHlink>
        <a:srgbClr val="FFFF00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145</TotalTime>
  <Words>1451</Words>
  <Application>Microsoft Office PowerPoint</Application>
  <PresentationFormat>Экран (4:3)</PresentationFormat>
  <Paragraphs>130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Метро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Николай</dc:creator>
  <cp:lastModifiedBy>Наталия</cp:lastModifiedBy>
  <cp:revision>22</cp:revision>
  <dcterms:created xsi:type="dcterms:W3CDTF">2012-04-17T14:57:45Z</dcterms:created>
  <dcterms:modified xsi:type="dcterms:W3CDTF">2012-05-30T20:59:27Z</dcterms:modified>
</cp:coreProperties>
</file>