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5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6" r:id="rId22"/>
    <p:sldId id="287" r:id="rId23"/>
    <p:sldId id="288" r:id="rId24"/>
    <p:sldId id="289" r:id="rId25"/>
    <p:sldId id="290" r:id="rId26"/>
    <p:sldId id="292" r:id="rId27"/>
    <p:sldId id="284" r:id="rId28"/>
    <p:sldId id="261" r:id="rId29"/>
    <p:sldId id="263" r:id="rId30"/>
    <p:sldId id="264" r:id="rId31"/>
    <p:sldId id="266" r:id="rId32"/>
    <p:sldId id="267" r:id="rId33"/>
    <p:sldId id="268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D7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6" autoAdjust="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2;&#1086;&#1085;&#1092;&#1077;&#1088;&#1077;&#1085;&#1094;&#1080;&#1103;\&#1086;&#1087;&#1088;&#1086;&#1089;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2;&#1086;&#1085;&#1092;&#1077;&#1088;&#1077;&#1085;&#1094;&#1080;&#1103;\&#1086;&#1087;&#1088;&#1086;&#1089;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2;&#1086;&#1085;&#1092;&#1077;&#1088;&#1077;&#1085;&#1094;&#1080;&#1103;\&#1086;&#1087;&#1088;&#1086;&#1089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2;&#1086;&#1085;&#1092;&#1077;&#1088;&#1077;&#1085;&#1094;&#1080;&#1103;\&#1086;&#1087;&#1088;&#1086;&#1089;%20&#1087;&#1088;&#1086;&#1079;&#1088;&#1072;&#1095;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2;&#1086;&#1085;&#1092;&#1077;&#1088;&#1077;&#1085;&#1094;&#1080;&#1103;\&#1086;&#1087;&#1088;&#1086;&#1089;%20&#1087;&#1088;&#1086;&#1079;&#1088;&#1072;&#1095;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2;&#1086;&#1085;&#1092;&#1077;&#1088;&#1077;&#1085;&#1094;&#1080;&#1103;\&#1086;&#1087;&#1088;&#1086;&#1089;%20&#1087;&#1088;&#1086;&#1079;&#1088;&#1072;&#1095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2;&#1089;&#1080;&#1084;\Desktop\opr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'вопрос 1'!$B$2:$B$3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1'!$C$2:$C$3</c:f>
              <c:numCache>
                <c:formatCode>0%</c:formatCode>
                <c:ptCount val="2"/>
                <c:pt idx="0">
                  <c:v>1</c:v>
                </c:pt>
                <c:pt idx="1">
                  <c:v>0.62000000000000077</c:v>
                </c:pt>
              </c:numCache>
            </c:numRef>
          </c:val>
        </c:ser>
        <c:shape val="box"/>
        <c:axId val="69966848"/>
        <c:axId val="70103808"/>
        <c:axId val="0"/>
      </c:bar3DChart>
      <c:catAx>
        <c:axId val="69966848"/>
        <c:scaling>
          <c:orientation val="minMax"/>
        </c:scaling>
        <c:axPos val="b"/>
        <c:tickLblPos val="nextTo"/>
        <c:crossAx val="70103808"/>
        <c:crosses val="autoZero"/>
        <c:auto val="1"/>
        <c:lblAlgn val="ctr"/>
        <c:lblOffset val="100"/>
      </c:catAx>
      <c:valAx>
        <c:axId val="70103808"/>
        <c:scaling>
          <c:orientation val="minMax"/>
        </c:scaling>
        <c:axPos val="l"/>
        <c:majorGridlines/>
        <c:numFmt formatCode="0%" sourceLinked="1"/>
        <c:tickLblPos val="nextTo"/>
        <c:crossAx val="69966848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'вопрос 4'!$B$2:$B$4</c:f>
              <c:strCache>
                <c:ptCount val="3"/>
                <c:pt idx="0">
                  <c:v>Window 7</c:v>
                </c:pt>
                <c:pt idx="1">
                  <c:v>Linux</c:v>
                </c:pt>
                <c:pt idx="2">
                  <c:v>другие </c:v>
                </c:pt>
              </c:strCache>
            </c:strRef>
          </c:cat>
          <c:val>
            <c:numRef>
              <c:f>'вопрос 4'!$C$2:$C$4</c:f>
              <c:numCache>
                <c:formatCode>0%</c:formatCode>
                <c:ptCount val="3"/>
                <c:pt idx="0">
                  <c:v>0.67000000000000026</c:v>
                </c:pt>
                <c:pt idx="1">
                  <c:v>0</c:v>
                </c:pt>
                <c:pt idx="2">
                  <c:v>0.33000000000000013</c:v>
                </c:pt>
              </c:numCache>
            </c:numRef>
          </c:val>
        </c:ser>
      </c:pie3DChart>
    </c:plotArea>
    <c:legend>
      <c:legendPos val="r"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'вопрос 4'!$J$2:$J$4</c:f>
              <c:strCache>
                <c:ptCount val="3"/>
                <c:pt idx="0">
                  <c:v>Window 7</c:v>
                </c:pt>
                <c:pt idx="1">
                  <c:v>Linux</c:v>
                </c:pt>
                <c:pt idx="2">
                  <c:v>другие </c:v>
                </c:pt>
              </c:strCache>
            </c:strRef>
          </c:cat>
          <c:val>
            <c:numRef>
              <c:f>'вопрос 4'!$K$2:$K$4</c:f>
              <c:numCache>
                <c:formatCode>0%</c:formatCode>
                <c:ptCount val="3"/>
                <c:pt idx="0">
                  <c:v>0.8</c:v>
                </c:pt>
                <c:pt idx="1">
                  <c:v>0</c:v>
                </c:pt>
                <c:pt idx="2">
                  <c:v>0.2</c:v>
                </c:pt>
              </c:numCache>
            </c:numRef>
          </c:val>
        </c:ser>
      </c:pie3DChart>
    </c:plotArea>
    <c:legend>
      <c:legendPos val="r"/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view3D>
      <c:rotX val="30"/>
      <c:perspective val="30"/>
    </c:view3D>
    <c:plotArea>
      <c:layout/>
      <c:pie3DChart>
        <c:varyColors val="1"/>
        <c:ser>
          <c:idx val="0"/>
          <c:order val="0"/>
          <c:cat>
            <c:strRef>
              <c:f>'вопрос 4'!$Q$2:$Q$4</c:f>
              <c:strCache>
                <c:ptCount val="3"/>
                <c:pt idx="0">
                  <c:v>Window 7</c:v>
                </c:pt>
                <c:pt idx="1">
                  <c:v>Linux</c:v>
                </c:pt>
                <c:pt idx="2">
                  <c:v>другие </c:v>
                </c:pt>
              </c:strCache>
            </c:strRef>
          </c:cat>
          <c:val>
            <c:numRef>
              <c:f>'вопрос 4'!$R$2:$R$4</c:f>
              <c:numCache>
                <c:formatCode>0%</c:formatCode>
                <c:ptCount val="3"/>
                <c:pt idx="0">
                  <c:v>0.56999999999999995</c:v>
                </c:pt>
                <c:pt idx="1">
                  <c:v>0.29000000000000009</c:v>
                </c:pt>
                <c:pt idx="2">
                  <c:v>0.14000000000000001</c:v>
                </c:pt>
              </c:numCache>
            </c:numRef>
          </c:val>
        </c:ser>
      </c:pie3DChart>
    </c:plotArea>
    <c:legend>
      <c:legendPos val="r"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1628033734595"/>
          <c:y val="0.17966131432288521"/>
          <c:w val="0.85581492529856162"/>
          <c:h val="0.67118755162134469"/>
        </c:manualLayout>
      </c:layout>
      <c:barChart>
        <c:barDir val="col"/>
        <c:grouping val="clustered"/>
        <c:ser>
          <c:idx val="0"/>
          <c:order val="0"/>
          <c:tx>
            <c:v>возраст от 13 до 17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'вопрос 5-6'!$A$2:$A$3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5-6'!$B$2:$B$3</c:f>
              <c:numCache>
                <c:formatCode>General</c:formatCode>
                <c:ptCount val="2"/>
                <c:pt idx="0">
                  <c:v>162.5</c:v>
                </c:pt>
                <c:pt idx="1">
                  <c:v>90</c:v>
                </c:pt>
              </c:numCache>
            </c:numRef>
          </c:val>
        </c:ser>
        <c:axId val="78780288"/>
        <c:axId val="78781824"/>
      </c:barChart>
      <c:catAx>
        <c:axId val="7878028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781824"/>
        <c:crosses val="autoZero"/>
        <c:auto val="1"/>
        <c:lblAlgn val="ctr"/>
        <c:lblOffset val="100"/>
        <c:tickLblSkip val="1"/>
        <c:tickMarkSkip val="1"/>
      </c:catAx>
      <c:valAx>
        <c:axId val="78781824"/>
        <c:scaling>
          <c:orientation val="minMax"/>
          <c:max val="21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780288"/>
        <c:crosses val="autoZero"/>
        <c:crossBetween val="between"/>
        <c:majorUnit val="30"/>
        <c:minorUnit val="10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38604694999880845"/>
          <c:y val="2.7118688954397768E-2"/>
          <c:w val="0.3069770927701363"/>
          <c:h val="7.7966230743893708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085462847167805"/>
          <c:y val="0.17966131432288521"/>
          <c:w val="0.85681389922901163"/>
          <c:h val="0.67118755162134469"/>
        </c:manualLayout>
      </c:layout>
      <c:barChart>
        <c:barDir val="col"/>
        <c:grouping val="clustered"/>
        <c:ser>
          <c:idx val="0"/>
          <c:order val="0"/>
          <c:tx>
            <c:v>возраст от 18 до 25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'вопрос 5-6'!$C$2:$C$3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5-6'!$D$2:$D$3</c:f>
              <c:numCache>
                <c:formatCode>General</c:formatCode>
                <c:ptCount val="2"/>
                <c:pt idx="0">
                  <c:v>67</c:v>
                </c:pt>
                <c:pt idx="1">
                  <c:v>34</c:v>
                </c:pt>
              </c:numCache>
            </c:numRef>
          </c:val>
        </c:ser>
        <c:axId val="78826112"/>
        <c:axId val="78709120"/>
      </c:barChart>
      <c:catAx>
        <c:axId val="7882611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709120"/>
        <c:crosses val="autoZero"/>
        <c:auto val="1"/>
        <c:lblAlgn val="ctr"/>
        <c:lblOffset val="100"/>
        <c:tickLblSkip val="1"/>
        <c:tickMarkSkip val="1"/>
      </c:catAx>
      <c:valAx>
        <c:axId val="78709120"/>
        <c:scaling>
          <c:orientation val="minMax"/>
          <c:max val="1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826112"/>
        <c:crosses val="autoZero"/>
        <c:crossBetween val="between"/>
        <c:majorUnit val="20"/>
        <c:minorUnit val="2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38568172822438002"/>
          <c:y val="2.7118688954397768E-2"/>
          <c:w val="0.30485022829711472"/>
          <c:h val="7.7966230743893736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5127610208816715E-2"/>
          <c:y val="0.17966131432288521"/>
          <c:w val="0.87238979118329463"/>
          <c:h val="0.67118755162134469"/>
        </c:manualLayout>
      </c:layout>
      <c:barChart>
        <c:barDir val="col"/>
        <c:grouping val="clustered"/>
        <c:ser>
          <c:idx val="0"/>
          <c:order val="0"/>
          <c:tx>
            <c:v>возраст от 26 до 35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'вопрос 5-6'!$E$2:$E$3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5-6'!$F$2:$F$3</c:f>
              <c:numCache>
                <c:formatCode>General</c:formatCode>
                <c:ptCount val="2"/>
                <c:pt idx="0">
                  <c:v>45.5</c:v>
                </c:pt>
                <c:pt idx="1">
                  <c:v>38</c:v>
                </c:pt>
              </c:numCache>
            </c:numRef>
          </c:val>
        </c:ser>
        <c:axId val="78720384"/>
        <c:axId val="78738560"/>
      </c:barChart>
      <c:catAx>
        <c:axId val="7872038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738560"/>
        <c:crosses val="autoZero"/>
        <c:auto val="1"/>
        <c:lblAlgn val="ctr"/>
        <c:lblOffset val="100"/>
        <c:tickLblSkip val="1"/>
        <c:tickMarkSkip val="1"/>
      </c:catAx>
      <c:valAx>
        <c:axId val="78738560"/>
        <c:scaling>
          <c:orientation val="minMax"/>
          <c:max val="7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720384"/>
        <c:crosses val="autoZero"/>
        <c:crossBetween val="between"/>
        <c:majorUnit val="10"/>
        <c:minorUnit val="2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37819025522041788"/>
          <c:y val="2.7118688954397768E-2"/>
          <c:w val="0.30626450116009324"/>
          <c:h val="7.7966230743893736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0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'вопрос 1'!$J$2:$J$3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1'!$K$2:$K$3</c:f>
              <c:numCache>
                <c:formatCode>0%</c:formatCode>
                <c:ptCount val="2"/>
                <c:pt idx="0">
                  <c:v>1</c:v>
                </c:pt>
                <c:pt idx="1">
                  <c:v>0.60000000000000064</c:v>
                </c:pt>
              </c:numCache>
            </c:numRef>
          </c:val>
        </c:ser>
        <c:shape val="box"/>
        <c:axId val="70571520"/>
        <c:axId val="70573056"/>
        <c:axId val="0"/>
      </c:bar3DChart>
      <c:catAx>
        <c:axId val="70571520"/>
        <c:scaling>
          <c:orientation val="minMax"/>
        </c:scaling>
        <c:axPos val="b"/>
        <c:tickLblPos val="nextTo"/>
        <c:crossAx val="70573056"/>
        <c:crosses val="autoZero"/>
        <c:auto val="1"/>
        <c:lblAlgn val="ctr"/>
        <c:lblOffset val="100"/>
      </c:catAx>
      <c:valAx>
        <c:axId val="70573056"/>
        <c:scaling>
          <c:orientation val="minMax"/>
        </c:scaling>
        <c:axPos val="l"/>
        <c:majorGridlines/>
        <c:numFmt formatCode="0%" sourceLinked="1"/>
        <c:tickLblPos val="nextTo"/>
        <c:crossAx val="70571520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'вопрос 1'!$Q$2:$Q$3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1'!$R$2:$R$3</c:f>
              <c:numCache>
                <c:formatCode>0%</c:formatCode>
                <c:ptCount val="2"/>
                <c:pt idx="0">
                  <c:v>1</c:v>
                </c:pt>
                <c:pt idx="1">
                  <c:v>0.86000000000000065</c:v>
                </c:pt>
              </c:numCache>
            </c:numRef>
          </c:val>
        </c:ser>
        <c:shape val="box"/>
        <c:axId val="73742976"/>
        <c:axId val="73748864"/>
        <c:axId val="0"/>
      </c:bar3DChart>
      <c:catAx>
        <c:axId val="73742976"/>
        <c:scaling>
          <c:orientation val="minMax"/>
        </c:scaling>
        <c:axPos val="b"/>
        <c:tickLblPos val="nextTo"/>
        <c:crossAx val="73748864"/>
        <c:crosses val="autoZero"/>
        <c:auto val="1"/>
        <c:lblAlgn val="ctr"/>
        <c:lblOffset val="100"/>
      </c:catAx>
      <c:valAx>
        <c:axId val="73748864"/>
        <c:scaling>
          <c:orientation val="minMax"/>
        </c:scaling>
        <c:axPos val="l"/>
        <c:majorGridlines/>
        <c:numFmt formatCode="0%" sourceLinked="1"/>
        <c:tickLblPos val="nextTo"/>
        <c:crossAx val="73742976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cked"/>
        <c:ser>
          <c:idx val="0"/>
          <c:order val="0"/>
          <c:cat>
            <c:strRef>
              <c:f>'вопрос 2'!$B$2:$B$3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2'!$C$2:$C$3</c:f>
              <c:numCache>
                <c:formatCode>0%</c:formatCode>
                <c:ptCount val="2"/>
                <c:pt idx="0">
                  <c:v>0.71000000000000063</c:v>
                </c:pt>
                <c:pt idx="1">
                  <c:v>0</c:v>
                </c:pt>
              </c:numCache>
            </c:numRef>
          </c:val>
        </c:ser>
        <c:shape val="cylinder"/>
        <c:axId val="75277824"/>
        <c:axId val="75279360"/>
        <c:axId val="0"/>
      </c:bar3DChart>
      <c:catAx>
        <c:axId val="75277824"/>
        <c:scaling>
          <c:orientation val="minMax"/>
        </c:scaling>
        <c:axPos val="b"/>
        <c:tickLblPos val="nextTo"/>
        <c:crossAx val="75279360"/>
        <c:crosses val="autoZero"/>
        <c:auto val="1"/>
        <c:lblAlgn val="ctr"/>
        <c:lblOffset val="100"/>
      </c:catAx>
      <c:valAx>
        <c:axId val="75279360"/>
        <c:scaling>
          <c:orientation val="minMax"/>
        </c:scaling>
        <c:axPos val="l"/>
        <c:majorGridlines/>
        <c:numFmt formatCode="0%" sourceLinked="1"/>
        <c:tickLblPos val="nextTo"/>
        <c:crossAx val="75277824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'вопрос 2'!$J$2:$J$3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2'!$K$2:$K$3</c:f>
              <c:numCache>
                <c:formatCode>0%</c:formatCode>
                <c:ptCount val="2"/>
                <c:pt idx="0">
                  <c:v>0.5</c:v>
                </c:pt>
                <c:pt idx="1">
                  <c:v>0</c:v>
                </c:pt>
              </c:numCache>
            </c:numRef>
          </c:val>
        </c:ser>
        <c:shape val="cylinder"/>
        <c:axId val="75578368"/>
        <c:axId val="75580160"/>
        <c:axId val="0"/>
      </c:bar3DChart>
      <c:catAx>
        <c:axId val="75578368"/>
        <c:scaling>
          <c:orientation val="minMax"/>
        </c:scaling>
        <c:axPos val="b"/>
        <c:tickLblPos val="nextTo"/>
        <c:crossAx val="75580160"/>
        <c:crosses val="autoZero"/>
        <c:auto val="1"/>
        <c:lblAlgn val="ctr"/>
        <c:lblOffset val="100"/>
      </c:catAx>
      <c:valAx>
        <c:axId val="75580160"/>
        <c:scaling>
          <c:orientation val="minMax"/>
        </c:scaling>
        <c:axPos val="l"/>
        <c:majorGridlines/>
        <c:numFmt formatCode="0%" sourceLinked="1"/>
        <c:tickLblPos val="nextTo"/>
        <c:crossAx val="75578368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'вопрос 2'!$Q$2:$Q$3</c:f>
              <c:strCache>
                <c:ptCount val="2"/>
                <c:pt idx="0">
                  <c:v>Window 7</c:v>
                </c:pt>
                <c:pt idx="1">
                  <c:v>Linux</c:v>
                </c:pt>
              </c:strCache>
            </c:strRef>
          </c:cat>
          <c:val>
            <c:numRef>
              <c:f>'вопрос 2'!$R$2:$R$3</c:f>
              <c:numCache>
                <c:formatCode>0%</c:formatCode>
                <c:ptCount val="2"/>
                <c:pt idx="0">
                  <c:v>0.43000000000000038</c:v>
                </c:pt>
                <c:pt idx="1">
                  <c:v>0.29000000000000031</c:v>
                </c:pt>
              </c:numCache>
            </c:numRef>
          </c:val>
        </c:ser>
        <c:shape val="cylinder"/>
        <c:axId val="75608832"/>
        <c:axId val="75610368"/>
        <c:axId val="0"/>
      </c:bar3DChart>
      <c:catAx>
        <c:axId val="75608832"/>
        <c:scaling>
          <c:orientation val="minMax"/>
        </c:scaling>
        <c:axPos val="b"/>
        <c:tickLblPos val="nextTo"/>
        <c:crossAx val="75610368"/>
        <c:crosses val="autoZero"/>
        <c:auto val="1"/>
        <c:lblAlgn val="ctr"/>
        <c:lblOffset val="100"/>
      </c:catAx>
      <c:valAx>
        <c:axId val="75610368"/>
        <c:scaling>
          <c:orientation val="minMax"/>
        </c:scaling>
        <c:axPos val="l"/>
        <c:majorGridlines/>
        <c:numFmt formatCode="0%" sourceLinked="1"/>
        <c:tickLblPos val="nextTo"/>
        <c:crossAx val="75608832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plotArea>
      <c:layout/>
      <c:pieChart>
        <c:varyColors val="1"/>
        <c:ser>
          <c:idx val="0"/>
          <c:order val="0"/>
          <c:cat>
            <c:strRef>
              <c:f>'вопрос 3'!$B$2:$B$4</c:f>
              <c:strCache>
                <c:ptCount val="3"/>
                <c:pt idx="0">
                  <c:v>Window 7</c:v>
                </c:pt>
                <c:pt idx="1">
                  <c:v>Linux</c:v>
                </c:pt>
                <c:pt idx="2">
                  <c:v>другие </c:v>
                </c:pt>
              </c:strCache>
            </c:strRef>
          </c:cat>
          <c:val>
            <c:numRef>
              <c:f>'вопрос 3'!$C$2:$C$4</c:f>
              <c:numCache>
                <c:formatCode>0%</c:formatCode>
                <c:ptCount val="3"/>
                <c:pt idx="0">
                  <c:v>0.62000000000000077</c:v>
                </c:pt>
                <c:pt idx="1">
                  <c:v>0.14000000000000001</c:v>
                </c:pt>
                <c:pt idx="2">
                  <c:v>0.24000000000000019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plotArea>
      <c:layout/>
      <c:pieChart>
        <c:varyColors val="1"/>
        <c:ser>
          <c:idx val="0"/>
          <c:order val="0"/>
          <c:cat>
            <c:strRef>
              <c:f>'вопрос 3'!$J$2:$J$4</c:f>
              <c:strCache>
                <c:ptCount val="3"/>
                <c:pt idx="0">
                  <c:v>Window 7</c:v>
                </c:pt>
                <c:pt idx="1">
                  <c:v>Linux</c:v>
                </c:pt>
                <c:pt idx="2">
                  <c:v>другие </c:v>
                </c:pt>
              </c:strCache>
            </c:strRef>
          </c:cat>
          <c:val>
            <c:numRef>
              <c:f>'вопрос 3'!$K$2:$K$4</c:f>
              <c:numCache>
                <c:formatCode>0%</c:formatCode>
                <c:ptCount val="3"/>
                <c:pt idx="0">
                  <c:v>0.4</c:v>
                </c:pt>
                <c:pt idx="1">
                  <c:v>0</c:v>
                </c:pt>
                <c:pt idx="2">
                  <c:v>0.60000000000000064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plotArea>
      <c:layout/>
      <c:pieChart>
        <c:varyColors val="1"/>
        <c:ser>
          <c:idx val="0"/>
          <c:order val="0"/>
          <c:cat>
            <c:strRef>
              <c:f>'вопрос 3'!$Q$2:$Q$4</c:f>
              <c:strCache>
                <c:ptCount val="3"/>
                <c:pt idx="0">
                  <c:v>Window 7</c:v>
                </c:pt>
                <c:pt idx="1">
                  <c:v>Linux</c:v>
                </c:pt>
                <c:pt idx="2">
                  <c:v>другие </c:v>
                </c:pt>
              </c:strCache>
            </c:strRef>
          </c:cat>
          <c:val>
            <c:numRef>
              <c:f>'вопрос 3'!$R$2:$R$4</c:f>
              <c:numCache>
                <c:formatCode>0%</c:formatCode>
                <c:ptCount val="3"/>
                <c:pt idx="0">
                  <c:v>0.29000000000000031</c:v>
                </c:pt>
                <c:pt idx="1">
                  <c:v>0</c:v>
                </c:pt>
                <c:pt idx="2">
                  <c:v>0.71000000000000063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6ED0D-8BC9-4B6C-8E46-EB320B07192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0301C-6B69-45D3-B43C-1F20EDC42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0301C-6B69-45D3-B43C-1F20EDC4236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0BFAC-2DF2-4047-AE4F-DBB68F220262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51E06-3E76-4E0F-937B-4A865E8FE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image" Target="../media/image11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image" Target="../media/image11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slide" Target="slide1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image" Target="../media/image11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image" Target="../media/image11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image" Target="../media/image11.jpe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5" Type="http://schemas.openxmlformats.org/officeDocument/2006/relationships/image" Target="../media/image11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5" Type="http://schemas.openxmlformats.org/officeDocument/2006/relationships/image" Target="../media/image11.jpe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5" Type="http://schemas.openxmlformats.org/officeDocument/2006/relationships/image" Target="../media/image11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0.xml"/><Relationship Id="rId5" Type="http://schemas.openxmlformats.org/officeDocument/2006/relationships/image" Target="../media/image11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2.xml"/><Relationship Id="rId5" Type="http://schemas.openxmlformats.org/officeDocument/2006/relationships/image" Target="../media/image40.jpeg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slide" Target="slide23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4.xml"/><Relationship Id="rId5" Type="http://schemas.openxmlformats.org/officeDocument/2006/relationships/image" Target="../media/image43.jpeg"/><Relationship Id="rId4" Type="http://schemas.openxmlformats.org/officeDocument/2006/relationships/chart" Target="../charts/char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slide" Target="slide4.xml"/><Relationship Id="rId4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slide" Target="slide5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59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gif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8.png"/><Relationship Id="rId4" Type="http://schemas.openxmlformats.org/officeDocument/2006/relationships/slide" Target="slide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11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image" Target="../media/image11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11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Максим\Desktop\человечек\0_6826d_6bd9d0a5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212976"/>
            <a:ext cx="3645024" cy="3645024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2123728" y="260648"/>
            <a:ext cx="6696744" cy="3960440"/>
          </a:xfrm>
          <a:prstGeom prst="wedgeEllipseCallout">
            <a:avLst>
              <a:gd name="adj1" fmla="val -43310"/>
              <a:gd name="adj2" fmla="val 34439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Всем привет! Я </a:t>
            </a:r>
            <a:r>
              <a:rPr lang="en-US" sz="2000" dirty="0" err="1">
                <a:solidFill>
                  <a:schemeClr val="bg1"/>
                </a:solidFill>
              </a:rPr>
              <a:t>F</a:t>
            </a:r>
            <a:r>
              <a:rPr lang="en-US" sz="2000" dirty="0" err="1" smtClean="0">
                <a:solidFill>
                  <a:schemeClr val="bg1"/>
                </a:solidFill>
              </a:rPr>
              <a:t>redward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gid</a:t>
            </a:r>
            <a:r>
              <a:rPr lang="en-US" sz="2000" dirty="0" smtClean="0">
                <a:solidFill>
                  <a:schemeClr val="bg1"/>
                </a:solidFill>
              </a:rPr>
              <a:t> 4</a:t>
            </a:r>
            <a:r>
              <a:rPr lang="ru-RU" sz="2000" dirty="0" smtClean="0">
                <a:solidFill>
                  <a:schemeClr val="bg1"/>
                </a:solidFill>
              </a:rPr>
              <a:t>, но вы можете называть меня просто Фред. Вероятно, вам интересно, кто я и что я здесь делаю? Всё просто! Я – персонаж, созданный для того, чтобы вести вас по этой презентации, со мной вы точно не соскучитесь! В ходе просмотра вы можете задавать мне вопросы, на которые я вам с радостью отвечу. Устраивайтесь поудобнее, мы начинаем!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Электронные таблицы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23528" y="2996952"/>
            <a:ext cx="3692559" cy="2769420"/>
            <a:chOff x="323528" y="2996952"/>
            <a:chExt cx="3692559" cy="2769420"/>
          </a:xfrm>
        </p:grpSpPr>
        <p:pic>
          <p:nvPicPr>
            <p:cNvPr id="28674" name="Picture 2" descr="C:\Users\Максим\Desktop\человечек\linux_etables_big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3528" y="2996952"/>
              <a:ext cx="3692559" cy="27694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203848" y="4797152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4211960" y="3140968"/>
            <a:ext cx="4749117" cy="2536341"/>
            <a:chOff x="4211960" y="3140968"/>
            <a:chExt cx="4749117" cy="2536341"/>
          </a:xfrm>
        </p:grpSpPr>
        <p:pic>
          <p:nvPicPr>
            <p:cNvPr id="28675" name="Picture 3" descr="C:\Users\Максим\Desktop\человечек\Снимок6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211960" y="3140968"/>
              <a:ext cx="4749117" cy="253634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3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72400" y="4869160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835696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Калькуляторы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785786" y="2143116"/>
            <a:ext cx="3485544" cy="3600500"/>
            <a:chOff x="755576" y="2636912"/>
            <a:chExt cx="3485544" cy="3600500"/>
          </a:xfrm>
        </p:grpSpPr>
        <p:pic>
          <p:nvPicPr>
            <p:cNvPr id="9" name="Picture 7" descr="Калькулятор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755576" y="2636912"/>
              <a:ext cx="3485544" cy="36005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1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563888" y="5517232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6" name="Группа 15"/>
          <p:cNvGrpSpPr/>
          <p:nvPr/>
        </p:nvGrpSpPr>
        <p:grpSpPr>
          <a:xfrm>
            <a:off x="5000628" y="1857364"/>
            <a:ext cx="2952328" cy="4143618"/>
            <a:chOff x="5364088" y="2348880"/>
            <a:chExt cx="2952328" cy="4143618"/>
          </a:xfrm>
        </p:grpSpPr>
        <p:pic>
          <p:nvPicPr>
            <p:cNvPr id="29698" name="Picture 2" descr="C:\Users\Максим\Desktop\человечек\Снимок7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64088" y="2348880"/>
              <a:ext cx="2952328" cy="414361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24328" y="5733256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2" name="Стрелка вправо 11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51720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Архиваторы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467544" y="2348880"/>
            <a:ext cx="3384376" cy="3585592"/>
            <a:chOff x="467544" y="2348880"/>
            <a:chExt cx="3384376" cy="3585592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467544" y="2348880"/>
              <a:ext cx="3384376" cy="3585592"/>
              <a:chOff x="357188" y="1714500"/>
              <a:chExt cx="4043362" cy="3657600"/>
            </a:xfrm>
          </p:grpSpPr>
          <p:pic>
            <p:nvPicPr>
              <p:cNvPr id="12" name="Picture 7" descr="Архиватор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 r="-117"/>
              <a:stretch>
                <a:fillRect/>
              </a:stretch>
            </p:blipFill>
            <p:spPr>
              <a:xfrm>
                <a:off x="357188" y="1714500"/>
                <a:ext cx="4043362" cy="1871663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13" name="Picture 9" descr="Архиватор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-117"/>
              <a:stretch>
                <a:fillRect/>
              </a:stretch>
            </p:blipFill>
            <p:spPr bwMode="auto">
              <a:xfrm>
                <a:off x="357188" y="3571875"/>
                <a:ext cx="4043362" cy="1800225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</p:grpSp>
        <p:pic>
          <p:nvPicPr>
            <p:cNvPr id="16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203848" y="5229200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9" name="Группа 18"/>
          <p:cNvGrpSpPr/>
          <p:nvPr/>
        </p:nvGrpSpPr>
        <p:grpSpPr>
          <a:xfrm>
            <a:off x="4139952" y="3140968"/>
            <a:ext cx="4717009" cy="2423121"/>
            <a:chOff x="4139952" y="3140968"/>
            <a:chExt cx="4717009" cy="2423121"/>
          </a:xfrm>
        </p:grpSpPr>
        <p:pic>
          <p:nvPicPr>
            <p:cNvPr id="30722" name="Picture 2" descr="C:\Users\Максим\Desktop\человечек\Снимок8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39952" y="3140968"/>
              <a:ext cx="4717009" cy="242312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7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028384" y="4725144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1" name="Стрелка вправо 10">
            <a:hlinkClick r:id="rId7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51720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Мультимедиа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51520" y="2060848"/>
            <a:ext cx="3744416" cy="4078885"/>
            <a:chOff x="251520" y="2060848"/>
            <a:chExt cx="3744416" cy="4078885"/>
          </a:xfrm>
        </p:grpSpPr>
        <p:pic>
          <p:nvPicPr>
            <p:cNvPr id="15" name="Picture 7" descr="проигрыватель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51520" y="2060848"/>
              <a:ext cx="3744416" cy="407888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1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203848" y="5301208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9" name="Группа 18"/>
          <p:cNvGrpSpPr/>
          <p:nvPr/>
        </p:nvGrpSpPr>
        <p:grpSpPr>
          <a:xfrm>
            <a:off x="4139952" y="2780928"/>
            <a:ext cx="4858931" cy="2737049"/>
            <a:chOff x="4139952" y="2780928"/>
            <a:chExt cx="4858931" cy="2737049"/>
          </a:xfrm>
        </p:grpSpPr>
        <p:pic>
          <p:nvPicPr>
            <p:cNvPr id="31746" name="Picture 2" descr="C:\Users\Максим\Desktop\человечек\Снимок89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139952" y="2780928"/>
              <a:ext cx="4858931" cy="273704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44408" y="4797152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7704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Запись дисков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1520" y="1772816"/>
            <a:ext cx="3959225" cy="4465638"/>
            <a:chOff x="251520" y="1772816"/>
            <a:chExt cx="3959225" cy="4465638"/>
          </a:xfrm>
        </p:grpSpPr>
        <p:pic>
          <p:nvPicPr>
            <p:cNvPr id="9" name="Picture 7" descr="Записи дисков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51520" y="1772816"/>
              <a:ext cx="3959225" cy="446563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419872" y="5373216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4429124" y="2500306"/>
            <a:ext cx="4326321" cy="3106539"/>
            <a:chOff x="4427984" y="2708920"/>
            <a:chExt cx="4326321" cy="3106539"/>
          </a:xfrm>
        </p:grpSpPr>
        <p:pic>
          <p:nvPicPr>
            <p:cNvPr id="32770" name="Picture 2" descr="C:\Users\Максим\Desktop\человечек\scr_Nero_StartSmart_AltConfigure_bg.jpg_large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427984" y="2708920"/>
              <a:ext cx="4326321" cy="310653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3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56376" y="5085184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843808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Браузеры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1520" y="2204864"/>
            <a:ext cx="3528392" cy="4105922"/>
            <a:chOff x="251520" y="2204864"/>
            <a:chExt cx="3528392" cy="4105922"/>
          </a:xfrm>
        </p:grpSpPr>
        <p:pic>
          <p:nvPicPr>
            <p:cNvPr id="11" name="Picture 7" descr="Браузер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51520" y="2204864"/>
              <a:ext cx="3528392" cy="410592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059832" y="5517232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3975785" y="3068960"/>
            <a:ext cx="4988703" cy="2664296"/>
            <a:chOff x="3975785" y="3068960"/>
            <a:chExt cx="4988703" cy="2664296"/>
          </a:xfrm>
        </p:grpSpPr>
        <p:pic>
          <p:nvPicPr>
            <p:cNvPr id="33794" name="Picture 2" descr="C:\Users\Максим\Desktop\человечек\Снимок111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975785" y="3068960"/>
              <a:ext cx="4988703" cy="266429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5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44408" y="5085184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5536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Антивирусная защита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79512" y="2204864"/>
            <a:ext cx="3641372" cy="3960564"/>
            <a:chOff x="179512" y="2204864"/>
            <a:chExt cx="3641372" cy="3960564"/>
          </a:xfrm>
        </p:grpSpPr>
        <p:pic>
          <p:nvPicPr>
            <p:cNvPr id="9" name="Picture 8" descr="Антивирус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179512" y="2204864"/>
              <a:ext cx="3641372" cy="396056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987824" y="5085184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Рисунок 10" descr="Снимо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2500306"/>
            <a:ext cx="4536504" cy="3173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0" descr="C:\Users\Максим\Desktop\человечек\0_67f4a_43cb674b_XL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5157192"/>
            <a:ext cx="668456" cy="628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5536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Графический редактор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79512" y="2204864"/>
            <a:ext cx="3489283" cy="4050134"/>
            <a:chOff x="179512" y="2204864"/>
            <a:chExt cx="3489283" cy="4050134"/>
          </a:xfrm>
        </p:grpSpPr>
        <p:pic>
          <p:nvPicPr>
            <p:cNvPr id="11" name="Picture 7" descr="Pein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179512" y="2204864"/>
              <a:ext cx="3489283" cy="40501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915816" y="4869160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3923928" y="2924944"/>
            <a:ext cx="5040560" cy="2688299"/>
            <a:chOff x="3923928" y="2924944"/>
            <a:chExt cx="5040560" cy="2688299"/>
          </a:xfrm>
        </p:grpSpPr>
        <p:pic>
          <p:nvPicPr>
            <p:cNvPr id="35842" name="Picture 2" descr="C:\Users\Максим\Desktop\человечек\Снимок09876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923928" y="2924944"/>
              <a:ext cx="5040560" cy="268829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5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44408" y="4725144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71600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Растровая графика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1520" y="2348880"/>
            <a:ext cx="3687651" cy="3732535"/>
            <a:chOff x="251520" y="2348880"/>
            <a:chExt cx="3687651" cy="3732535"/>
          </a:xfrm>
        </p:grpSpPr>
        <p:pic>
          <p:nvPicPr>
            <p:cNvPr id="9" name="Picture 7" descr="Растровая графика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51520" y="2348880"/>
              <a:ext cx="3687651" cy="37325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275856" y="5229200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4139952" y="2852936"/>
            <a:ext cx="4844920" cy="3004612"/>
            <a:chOff x="4139952" y="2852936"/>
            <a:chExt cx="4844920" cy="3004612"/>
          </a:xfrm>
        </p:grpSpPr>
        <p:pic>
          <p:nvPicPr>
            <p:cNvPr id="36866" name="Picture 2" descr="C:\Users\Максим\Desktop\человечек\загруженное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39952" y="2852936"/>
              <a:ext cx="4793298" cy="299581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3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16416" y="5229200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71600" y="332656"/>
            <a:ext cx="108001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</a:rPr>
              <a:t>Векторная графика</a:t>
            </a:r>
            <a:endParaRPr lang="ru-RU" sz="6600" i="1" dirty="0">
              <a:solidFill>
                <a:srgbClr val="00206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1519" y="2852936"/>
            <a:ext cx="4127453" cy="3128372"/>
            <a:chOff x="251519" y="2852936"/>
            <a:chExt cx="4127453" cy="3128372"/>
          </a:xfrm>
        </p:grpSpPr>
        <p:pic>
          <p:nvPicPr>
            <p:cNvPr id="11" name="Picture 3" descr="C:\Documents and Settings\All Users\Документы\скриншоты\Векторная графика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51519" y="2852936"/>
              <a:ext cx="4127453" cy="312837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635896" y="4869160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7" name="Группа 16"/>
          <p:cNvGrpSpPr/>
          <p:nvPr/>
        </p:nvGrpSpPr>
        <p:grpSpPr>
          <a:xfrm>
            <a:off x="4644008" y="2852936"/>
            <a:ext cx="4124840" cy="3153590"/>
            <a:chOff x="4644008" y="2852936"/>
            <a:chExt cx="4124840" cy="3153590"/>
          </a:xfrm>
        </p:grpSpPr>
        <p:pic>
          <p:nvPicPr>
            <p:cNvPr id="37890" name="Picture 2" descr="C:\Users\Максим\Desktop\человечек\s9271802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4008" y="2852936"/>
              <a:ext cx="4104456" cy="315359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5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00392" y="5373216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6600751" y="2357430"/>
            <a:ext cx="2543249" cy="3778547"/>
            <a:chOff x="6600751" y="3079453"/>
            <a:chExt cx="2543249" cy="3778547"/>
          </a:xfrm>
        </p:grpSpPr>
        <p:pic>
          <p:nvPicPr>
            <p:cNvPr id="2056" name="Picture 8" descr="C:\Users\Максим\Desktop\человечек\51067672086_jpg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00751" y="3079453"/>
              <a:ext cx="2543249" cy="3778547"/>
            </a:xfrm>
            <a:prstGeom prst="rect">
              <a:avLst/>
            </a:prstGeom>
            <a:noFill/>
          </p:spPr>
        </p:pic>
        <p:pic>
          <p:nvPicPr>
            <p:cNvPr id="2057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6888783" y="4087565"/>
              <a:ext cx="841298" cy="924049"/>
            </a:xfrm>
            <a:prstGeom prst="rect">
              <a:avLst/>
            </a:prstGeom>
            <a:noFill/>
          </p:spPr>
        </p:pic>
        <p:pic>
          <p:nvPicPr>
            <p:cNvPr id="2058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067884" y="5095677"/>
              <a:ext cx="845173" cy="781595"/>
            </a:xfrm>
            <a:prstGeom prst="rect">
              <a:avLst/>
            </a:prstGeom>
            <a:noFill/>
          </p:spPr>
        </p:pic>
      </p:grpSp>
      <p:sp>
        <p:nvSpPr>
          <p:cNvPr id="14" name="Овальная выноска 13"/>
          <p:cNvSpPr/>
          <p:nvPr/>
        </p:nvSpPr>
        <p:spPr>
          <a:xfrm>
            <a:off x="285720" y="285728"/>
            <a:ext cx="5429288" cy="3960440"/>
          </a:xfrm>
          <a:prstGeom prst="wedgeEllipseCallout">
            <a:avLst>
              <a:gd name="adj1" fmla="val 79307"/>
              <a:gd name="adj2" fmla="val 26263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Вероятно, вы слышали о таких операционных системах, как </a:t>
            </a:r>
            <a:r>
              <a:rPr lang="en-US" sz="2000" dirty="0" smtClean="0">
                <a:solidFill>
                  <a:schemeClr val="bg1"/>
                </a:solidFill>
              </a:rPr>
              <a:t>Linux </a:t>
            </a:r>
            <a:r>
              <a:rPr lang="ru-RU" sz="2000" dirty="0" smtClean="0">
                <a:solidFill>
                  <a:schemeClr val="bg1"/>
                </a:solidFill>
              </a:rPr>
              <a:t>и </a:t>
            </a:r>
            <a:r>
              <a:rPr lang="en-US" sz="2000" dirty="0" smtClean="0">
                <a:solidFill>
                  <a:schemeClr val="bg1"/>
                </a:solidFill>
              </a:rPr>
              <a:t>Windows 7</a:t>
            </a:r>
            <a:r>
              <a:rPr lang="ru-RU" sz="2000" dirty="0" smtClean="0">
                <a:solidFill>
                  <a:schemeClr val="bg1"/>
                </a:solidFill>
              </a:rPr>
              <a:t>? Но задумывались ли вы когда-нибудь над тем, какая ОС лучше? Сегодня мы вместе с вами проведём подробное исследование обеих систем и выявим, какая же из них наиболее удобна для использования.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214282" y="285728"/>
            <a:ext cx="5520106" cy="3960440"/>
          </a:xfrm>
          <a:prstGeom prst="wedgeEllipseCallout">
            <a:avLst>
              <a:gd name="adj1" fmla="val 78683"/>
              <a:gd name="adj2" fmla="val 25865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А если у вас появятся вопросы ко мне, просто нажмите на эту кнопку: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6" name="Управляющая кнопка: справка 15">
            <a:hlinkClick r:id="" action="ppaction://noaction" highlightClick="1"/>
          </p:cNvPr>
          <p:cNvSpPr/>
          <p:nvPr/>
        </p:nvSpPr>
        <p:spPr>
          <a:xfrm>
            <a:off x="2571736" y="3143248"/>
            <a:ext cx="792088" cy="792088"/>
          </a:xfrm>
          <a:prstGeom prst="actionButtonHelp">
            <a:avLst/>
          </a:prstGeom>
          <a:solidFill>
            <a:srgbClr val="FFFF00"/>
          </a:solidFill>
          <a:ln w="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5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1628800"/>
            <a:ext cx="81161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Пункт 4:</a:t>
            </a:r>
            <a:endParaRPr lang="ru-RU" sz="54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Смотрим результаты опроса пользователей.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3" descr="C:\Users\Максим\Desktop\человечек\0_6826d_6bd9d0a5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4429124" y="3212976"/>
            <a:ext cx="3627784" cy="3645024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683568" y="476672"/>
            <a:ext cx="4680520" cy="3168352"/>
          </a:xfrm>
          <a:prstGeom prst="wedgeEllipseCallout">
            <a:avLst>
              <a:gd name="adj1" fmla="val 53467"/>
              <a:gd name="adj2" fmla="val 61817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Мы провели опрос среди пользователей.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Опрашиваемые делятся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на 3 группы: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-  от 13 до 17 лет,    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-  от 18 до 25 лет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-  от 26 до 35 лет.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683568" y="476672"/>
            <a:ext cx="4680520" cy="3168352"/>
          </a:xfrm>
          <a:prstGeom prst="wedgeEllipseCallout">
            <a:avLst>
              <a:gd name="adj1" fmla="val 53467"/>
              <a:gd name="adj2" fmla="val 61265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Участникам опроса было задано несколько вопросов, давайте посмотрим на ответы!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 animBg="1"/>
      <p:bldP spid="8" grpId="1" animBg="1"/>
      <p:bldP spid="11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79712" y="188640"/>
            <a:ext cx="5256583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Вопрос 1:</a:t>
            </a:r>
          </a:p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О каких ОС вы слышали?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179512" y="4869160"/>
          <a:ext cx="2736304" cy="1663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11560" y="3789040"/>
          <a:ext cx="1871340" cy="822960"/>
        </p:xfrm>
        <a:graphic>
          <a:graphicData uri="http://schemas.openxmlformats.org/drawingml/2006/table">
            <a:tbl>
              <a:tblPr/>
              <a:tblGrid>
                <a:gridCol w="1113329"/>
                <a:gridCol w="758011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13 до 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428992" y="2928934"/>
          <a:ext cx="1939280" cy="822960"/>
        </p:xfrm>
        <a:graphic>
          <a:graphicData uri="http://schemas.openxmlformats.org/drawingml/2006/table">
            <a:tbl>
              <a:tblPr/>
              <a:tblGrid>
                <a:gridCol w="969640"/>
                <a:gridCol w="96964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18 до 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6357950" y="2428868"/>
          <a:ext cx="2299320" cy="822960"/>
        </p:xfrm>
        <a:graphic>
          <a:graphicData uri="http://schemas.openxmlformats.org/drawingml/2006/table">
            <a:tbl>
              <a:tblPr/>
              <a:tblGrid>
                <a:gridCol w="1149660"/>
                <a:gridCol w="114966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26 до 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86%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/>
        </p:nvGraphicFramePr>
        <p:xfrm>
          <a:off x="3071802" y="3929066"/>
          <a:ext cx="2808312" cy="1663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Диаграмма 20"/>
          <p:cNvGraphicFramePr/>
          <p:nvPr/>
        </p:nvGraphicFramePr>
        <p:xfrm>
          <a:off x="6072198" y="3429000"/>
          <a:ext cx="2808312" cy="1587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000240"/>
            <a:ext cx="916151" cy="1568149"/>
          </a:xfrm>
          <a:prstGeom prst="rect">
            <a:avLst/>
          </a:prstGeom>
        </p:spPr>
      </p:pic>
      <p:sp>
        <p:nvSpPr>
          <p:cNvPr id="15" name="Овальная выноска 14"/>
          <p:cNvSpPr/>
          <p:nvPr/>
        </p:nvSpPr>
        <p:spPr>
          <a:xfrm>
            <a:off x="3714744" y="214290"/>
            <a:ext cx="4536504" cy="2852936"/>
          </a:xfrm>
          <a:prstGeom prst="wedgeEllipseCallout">
            <a:avLst>
              <a:gd name="adj1" fmla="val -101767"/>
              <a:gd name="adj2" fmla="val 25902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Выяснилось что все опрашиваемые  знают о </a:t>
            </a:r>
            <a:r>
              <a:rPr lang="en-US" sz="2400" dirty="0" smtClean="0"/>
              <a:t>Windows 7</a:t>
            </a:r>
            <a:r>
              <a:rPr lang="ru-RU" sz="2400" dirty="0" smtClean="0">
                <a:solidFill>
                  <a:schemeClr val="bg1"/>
                </a:solidFill>
              </a:rPr>
              <a:t>, в то время как о </a:t>
            </a:r>
            <a:r>
              <a:rPr lang="en-US" sz="2400" dirty="0" smtClean="0">
                <a:solidFill>
                  <a:schemeClr val="bg1"/>
                </a:solidFill>
              </a:rPr>
              <a:t>Linux </a:t>
            </a:r>
            <a:r>
              <a:rPr lang="ru-RU" sz="2400" dirty="0" smtClean="0">
                <a:solidFill>
                  <a:schemeClr val="bg1"/>
                </a:solidFill>
              </a:rPr>
              <a:t>знают лишь немногие.</a:t>
            </a:r>
            <a:endParaRPr lang="en-US" sz="2400" dirty="0" smtClean="0"/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4" grpId="0">
        <p:bldAsOne/>
      </p:bldGraphic>
      <p:bldGraphic spid="20" grpId="0">
        <p:bldAsOne/>
      </p:bldGraphic>
      <p:bldGraphic spid="21" grpId="0">
        <p:bldAsOne/>
      </p:bldGraphic>
      <p:bldP spid="15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87624" y="188640"/>
            <a:ext cx="69847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Вопрос 2:</a:t>
            </a:r>
          </a:p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Какая ОС стоит на вашем домашнем компьютере?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9552" y="3573016"/>
          <a:ext cx="2015356" cy="822960"/>
        </p:xfrm>
        <a:graphic>
          <a:graphicData uri="http://schemas.openxmlformats.org/drawingml/2006/table">
            <a:tbl>
              <a:tblPr/>
              <a:tblGrid>
                <a:gridCol w="1199009"/>
                <a:gridCol w="816347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13 до 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71%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179512" y="4509120"/>
          <a:ext cx="338437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214678" y="3214686"/>
          <a:ext cx="2299320" cy="822960"/>
        </p:xfrm>
        <a:graphic>
          <a:graphicData uri="http://schemas.openxmlformats.org/drawingml/2006/table">
            <a:tbl>
              <a:tblPr/>
              <a:tblGrid>
                <a:gridCol w="1450468"/>
                <a:gridCol w="848852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18 до 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2928926" y="4143380"/>
          <a:ext cx="3312368" cy="1947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143636" y="2857496"/>
          <a:ext cx="1939280" cy="822960"/>
        </p:xfrm>
        <a:graphic>
          <a:graphicData uri="http://schemas.openxmlformats.org/drawingml/2006/table">
            <a:tbl>
              <a:tblPr/>
              <a:tblGrid>
                <a:gridCol w="969640"/>
                <a:gridCol w="96964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26 до 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Диаграмма 15"/>
          <p:cNvGraphicFramePr/>
          <p:nvPr/>
        </p:nvGraphicFramePr>
        <p:xfrm>
          <a:off x="5580112" y="3714752"/>
          <a:ext cx="356388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4" name="Рисунок 13" descr="mpj041008400001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060848"/>
            <a:ext cx="1436675" cy="1523826"/>
          </a:xfrm>
          <a:prstGeom prst="rect">
            <a:avLst/>
          </a:prstGeom>
        </p:spPr>
      </p:pic>
      <p:pic>
        <p:nvPicPr>
          <p:cNvPr id="22" name="Рисунок 21" descr="4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1988840"/>
            <a:ext cx="695624" cy="891970"/>
          </a:xfrm>
          <a:prstGeom prst="rect">
            <a:avLst/>
          </a:prstGeom>
        </p:spPr>
      </p:pic>
      <p:sp>
        <p:nvSpPr>
          <p:cNvPr id="23" name="Овальная выноска 22"/>
          <p:cNvSpPr/>
          <p:nvPr/>
        </p:nvSpPr>
        <p:spPr>
          <a:xfrm>
            <a:off x="3491880" y="0"/>
            <a:ext cx="5400600" cy="2708920"/>
          </a:xfrm>
          <a:prstGeom prst="wedgeEllipseCallout">
            <a:avLst>
              <a:gd name="adj1" fmla="val -81279"/>
              <a:gd name="adj2" fmla="val 30934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 домашнем компьютере у большинства установлена ОС </a:t>
            </a:r>
            <a:r>
              <a:rPr lang="en-US" sz="2400" dirty="0" smtClean="0"/>
              <a:t>Windows 7</a:t>
            </a:r>
            <a:r>
              <a:rPr lang="ru-RU" sz="2400" dirty="0" smtClean="0"/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7" name="Стрелка вправо 16">
            <a:hlinkClick r:id="rId7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1" grpId="0">
        <p:bldAsOne/>
      </p:bldGraphic>
      <p:bldGraphic spid="13" grpId="0">
        <p:bldAsOne/>
      </p:bldGraphic>
      <p:bldGraphic spid="16" grpId="0">
        <p:bldAsOne/>
      </p:bldGraphic>
      <p:bldP spid="23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71600" y="188640"/>
            <a:ext cx="734481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Вопрос 3:</a:t>
            </a:r>
          </a:p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Какой ОС вы пользуетесь вне дома?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28596" y="3714752"/>
          <a:ext cx="2016224" cy="1097280"/>
        </p:xfrm>
        <a:graphic>
          <a:graphicData uri="http://schemas.openxmlformats.org/drawingml/2006/table">
            <a:tbl>
              <a:tblPr/>
              <a:tblGrid>
                <a:gridCol w="1199526"/>
                <a:gridCol w="816698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13 до 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другие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Диаграмма 16"/>
          <p:cNvGraphicFramePr/>
          <p:nvPr/>
        </p:nvGraphicFramePr>
        <p:xfrm>
          <a:off x="285720" y="4857760"/>
          <a:ext cx="2808312" cy="1807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428992" y="2643182"/>
          <a:ext cx="2088232" cy="1097280"/>
        </p:xfrm>
        <a:graphic>
          <a:graphicData uri="http://schemas.openxmlformats.org/drawingml/2006/table">
            <a:tbl>
              <a:tblPr/>
              <a:tblGrid>
                <a:gridCol w="1044116"/>
                <a:gridCol w="1044116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18 до 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другие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Диаграмма 18"/>
          <p:cNvGraphicFramePr/>
          <p:nvPr/>
        </p:nvGraphicFramePr>
        <p:xfrm>
          <a:off x="3143240" y="3857628"/>
          <a:ext cx="2952328" cy="1875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572264" y="2071678"/>
          <a:ext cx="2121768" cy="1097280"/>
        </p:xfrm>
        <a:graphic>
          <a:graphicData uri="http://schemas.openxmlformats.org/drawingml/2006/table">
            <a:tbl>
              <a:tblPr/>
              <a:tblGrid>
                <a:gridCol w="1060884"/>
                <a:gridCol w="1060884"/>
              </a:tblGrid>
              <a:tr h="23926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26 до 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2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2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2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другие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Диаграмма 20"/>
          <p:cNvGraphicFramePr/>
          <p:nvPr/>
        </p:nvGraphicFramePr>
        <p:xfrm>
          <a:off x="5921896" y="3143248"/>
          <a:ext cx="3222104" cy="2019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Рисунок 11" descr="dep_2322602-3d-small-people---notebook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1628800"/>
            <a:ext cx="1077240" cy="1584176"/>
          </a:xfrm>
          <a:prstGeom prst="rect">
            <a:avLst/>
          </a:prstGeom>
        </p:spPr>
      </p:pic>
      <p:sp>
        <p:nvSpPr>
          <p:cNvPr id="13" name="Овальная выноска 12"/>
          <p:cNvSpPr/>
          <p:nvPr/>
        </p:nvSpPr>
        <p:spPr>
          <a:xfrm>
            <a:off x="3491880" y="0"/>
            <a:ext cx="5400600" cy="2708920"/>
          </a:xfrm>
          <a:prstGeom prst="wedgeEllipseCallout">
            <a:avLst>
              <a:gd name="adj1" fmla="val -91177"/>
              <a:gd name="adj2" fmla="val 26260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Оказалось, что только школьники пользуются ОС </a:t>
            </a:r>
            <a:r>
              <a:rPr lang="en-US" sz="2400" dirty="0" smtClean="0">
                <a:solidFill>
                  <a:schemeClr val="bg1"/>
                </a:solidFill>
              </a:rPr>
              <a:t>Linux </a:t>
            </a:r>
            <a:r>
              <a:rPr lang="ru-RU" sz="2400" dirty="0" smtClean="0">
                <a:solidFill>
                  <a:schemeClr val="bg1"/>
                </a:solidFill>
              </a:rPr>
              <a:t> вне дома.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7" grpId="0">
        <p:bldAsOne/>
      </p:bldGraphic>
      <p:bldGraphic spid="19" grpId="0">
        <p:bldAsOne/>
      </p:bldGraphic>
      <p:bldGraphic spid="21" grpId="0">
        <p:bldAsOne/>
      </p:bldGraphic>
      <p:bldP spid="13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971600" y="188640"/>
            <a:ext cx="7344816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Вопрос 4:</a:t>
            </a:r>
          </a:p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Какая ОС вам больше нравится?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57158" y="3500438"/>
          <a:ext cx="2123802" cy="1097280"/>
        </p:xfrm>
        <a:graphic>
          <a:graphicData uri="http://schemas.openxmlformats.org/drawingml/2006/table">
            <a:tbl>
              <a:tblPr/>
              <a:tblGrid>
                <a:gridCol w="1263528"/>
                <a:gridCol w="860274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13 до 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другие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357554" y="2786058"/>
          <a:ext cx="2265784" cy="1097280"/>
        </p:xfrm>
        <a:graphic>
          <a:graphicData uri="http://schemas.openxmlformats.org/drawingml/2006/table">
            <a:tbl>
              <a:tblPr/>
              <a:tblGrid>
                <a:gridCol w="1132892"/>
                <a:gridCol w="1132892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18 до 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80%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другие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00826" y="2071678"/>
          <a:ext cx="2304256" cy="1097280"/>
        </p:xfrm>
        <a:graphic>
          <a:graphicData uri="http://schemas.openxmlformats.org/drawingml/2006/table">
            <a:tbl>
              <a:tblPr/>
              <a:tblGrid>
                <a:gridCol w="1152128"/>
                <a:gridCol w="1152128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26 до 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57%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другие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4" name="Рисунок 13" descr="x_05f51a3f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85860"/>
            <a:ext cx="2088232" cy="2088232"/>
          </a:xfrm>
          <a:prstGeom prst="rect">
            <a:avLst/>
          </a:prstGeom>
        </p:spPr>
      </p:pic>
      <p:sp>
        <p:nvSpPr>
          <p:cNvPr id="19" name="Овальная выноска 18"/>
          <p:cNvSpPr/>
          <p:nvPr/>
        </p:nvSpPr>
        <p:spPr>
          <a:xfrm>
            <a:off x="3347864" y="0"/>
            <a:ext cx="5400600" cy="2708920"/>
          </a:xfrm>
          <a:prstGeom prst="wedgeEllipseCallout">
            <a:avLst>
              <a:gd name="adj1" fmla="val -82433"/>
              <a:gd name="adj2" fmla="val 32205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Выяснилось, что  большинство предпочитают</a:t>
            </a:r>
            <a:r>
              <a:rPr lang="en-US" sz="2400" dirty="0" smtClean="0">
                <a:solidFill>
                  <a:schemeClr val="bg1"/>
                </a:solidFill>
              </a:rPr>
              <a:t> Windows 7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20900145">
            <a:off x="434657" y="1539093"/>
            <a:ext cx="1823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3400" algn="ctr"/>
            <a:r>
              <a:rPr lang="ru-RU" sz="1000" b="1" i="1" dirty="0" smtClean="0"/>
              <a:t>другие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357222" y="1714488"/>
            <a:ext cx="18949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3400" algn="ctr"/>
            <a:r>
              <a:rPr lang="en-US" sz="1000" b="1" i="1" dirty="0" smtClean="0"/>
              <a:t>Linux</a:t>
            </a:r>
            <a:endParaRPr lang="ru-RU" sz="1000" b="1" i="1" dirty="0" smtClean="0"/>
          </a:p>
        </p:txBody>
      </p:sp>
      <p:sp>
        <p:nvSpPr>
          <p:cNvPr id="22" name="TextBox 21"/>
          <p:cNvSpPr txBox="1"/>
          <p:nvPr/>
        </p:nvSpPr>
        <p:spPr>
          <a:xfrm rot="21422799">
            <a:off x="428215" y="1844296"/>
            <a:ext cx="1972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3400" algn="ctr"/>
            <a:r>
              <a:rPr lang="en-US" sz="1000" b="1" i="1" dirty="0" smtClean="0"/>
              <a:t>Windows</a:t>
            </a:r>
            <a:r>
              <a:rPr lang="ru-RU" sz="1000" i="1" dirty="0" smtClean="0"/>
              <a:t>7</a:t>
            </a:r>
          </a:p>
        </p:txBody>
      </p:sp>
      <p:sp>
        <p:nvSpPr>
          <p:cNvPr id="17" name="Стрелка вправо 16">
            <a:hlinkClick r:id="rId3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0" y="3357562"/>
            <a:ext cx="9144000" cy="3500438"/>
            <a:chOff x="0" y="3357562"/>
            <a:chExt cx="9144000" cy="3500438"/>
          </a:xfrm>
        </p:grpSpPr>
        <p:graphicFrame>
          <p:nvGraphicFramePr>
            <p:cNvPr id="23" name="Диаграмма 22"/>
            <p:cNvGraphicFramePr/>
            <p:nvPr/>
          </p:nvGraphicFramePr>
          <p:xfrm>
            <a:off x="0" y="4857760"/>
            <a:ext cx="3143240" cy="20002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4" name="Диаграмма 23"/>
            <p:cNvGraphicFramePr/>
            <p:nvPr/>
          </p:nvGraphicFramePr>
          <p:xfrm>
            <a:off x="3071802" y="4143380"/>
            <a:ext cx="3000396" cy="16430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25" name="Диаграмма 24"/>
            <p:cNvGraphicFramePr/>
            <p:nvPr/>
          </p:nvGraphicFramePr>
          <p:xfrm>
            <a:off x="6000760" y="3357562"/>
            <a:ext cx="3143240" cy="16430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 animBg="1"/>
      <p:bldP spid="20" grpId="0"/>
      <p:bldP spid="21" grpId="0"/>
      <p:bldP spid="22" grpId="0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071678"/>
            <a:ext cx="1056114" cy="17996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1600" y="188640"/>
            <a:ext cx="79928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Вопрос 5:</a:t>
            </a:r>
          </a:p>
          <a:p>
            <a:pPr algn="ctr"/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Оцените по десятибалльной шкале </a:t>
            </a:r>
            <a:r>
              <a:rPr lang="en-US" sz="3600" i="1" u="sng" dirty="0" smtClean="0">
                <a:solidFill>
                  <a:schemeClr val="accent1">
                    <a:lumMod val="75000"/>
                  </a:schemeClr>
                </a:solidFill>
              </a:rPr>
              <a:t>Windows7 </a:t>
            </a:r>
            <a:r>
              <a:rPr lang="ru-RU" sz="3600" i="1" u="sng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en-US" sz="3600" i="1" u="sng" dirty="0" smtClean="0">
                <a:solidFill>
                  <a:schemeClr val="accent1">
                    <a:lumMod val="75000"/>
                  </a:schemeClr>
                </a:solidFill>
              </a:rPr>
              <a:t>Linux.</a:t>
            </a:r>
            <a:endParaRPr lang="ru-RU" sz="3600" i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142976" y="2214554"/>
          <a:ext cx="7246020" cy="983218"/>
        </p:xfrm>
        <a:graphic>
          <a:graphicData uri="http://schemas.openxmlformats.org/drawingml/2006/table">
            <a:tbl>
              <a:tblPr/>
              <a:tblGrid>
                <a:gridCol w="1544502"/>
                <a:gridCol w="1068008"/>
                <a:gridCol w="1150162"/>
                <a:gridCol w="1281608"/>
                <a:gridCol w="1150162"/>
                <a:gridCol w="1051578"/>
              </a:tblGrid>
              <a:tr h="20955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13 до 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18 до 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возраст от 26 до 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162,5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Window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45,5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Linux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6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Макс. Балл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Макс. Балл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Макс. Балл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/>
                        </a:rPr>
                        <a:t>70</a:t>
                      </a:r>
                      <a:endParaRPr lang="ru-RU" sz="16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Овальная выноска 13"/>
          <p:cNvSpPr/>
          <p:nvPr/>
        </p:nvSpPr>
        <p:spPr>
          <a:xfrm>
            <a:off x="3923928" y="0"/>
            <a:ext cx="4680520" cy="2016224"/>
          </a:xfrm>
          <a:prstGeom prst="wedgeEllipseCallout">
            <a:avLst>
              <a:gd name="adj1" fmla="val -108758"/>
              <a:gd name="adj2" fmla="val 75835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Высший балл получает </a:t>
            </a:r>
            <a:r>
              <a:rPr lang="en-US" sz="2400" dirty="0" smtClean="0">
                <a:solidFill>
                  <a:schemeClr val="bg1"/>
                </a:solidFill>
              </a:rPr>
              <a:t>Windows 7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0" y="3429000"/>
            <a:ext cx="9144000" cy="3429000"/>
            <a:chOff x="0" y="3429000"/>
            <a:chExt cx="9144000" cy="3429000"/>
          </a:xfrm>
        </p:grpSpPr>
        <p:graphicFrame>
          <p:nvGraphicFramePr>
            <p:cNvPr id="10" name="Chart 6"/>
            <p:cNvGraphicFramePr>
              <a:graphicFrameLocks/>
            </p:cNvGraphicFramePr>
            <p:nvPr/>
          </p:nvGraphicFramePr>
          <p:xfrm>
            <a:off x="0" y="5129808"/>
            <a:ext cx="3672408" cy="17281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1" name="Chart 7"/>
            <p:cNvGraphicFramePr>
              <a:graphicFrameLocks/>
            </p:cNvGraphicFramePr>
            <p:nvPr/>
          </p:nvGraphicFramePr>
          <p:xfrm>
            <a:off x="2786050" y="4143380"/>
            <a:ext cx="3744416" cy="16561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2" name="Chart 8"/>
            <p:cNvGraphicFramePr>
              <a:graphicFrameLocks/>
            </p:cNvGraphicFramePr>
            <p:nvPr/>
          </p:nvGraphicFramePr>
          <p:xfrm>
            <a:off x="5652120" y="3429000"/>
            <a:ext cx="3491880" cy="16561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16" name="Стрелка вправо 15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56025" y="714356"/>
            <a:ext cx="4687975" cy="5589240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51520" y="260648"/>
            <a:ext cx="5400600" cy="2708920"/>
          </a:xfrm>
          <a:prstGeom prst="wedgeEllipseCallout">
            <a:avLst>
              <a:gd name="adj1" fmla="val 57397"/>
              <a:gd name="adj2" fmla="val 32786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 так же мы узнали что испытуемые  прекрасно знают какую ответственность они несут  за использование не лицензионного программного обеспечения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251520" y="260648"/>
            <a:ext cx="5400600" cy="2708920"/>
          </a:xfrm>
          <a:prstGeom prst="wedgeEllipseCallout">
            <a:avLst>
              <a:gd name="adj1" fmla="val 57397"/>
              <a:gd name="adj2" fmla="val 32786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 даже при том что  </a:t>
            </a:r>
            <a:r>
              <a:rPr lang="en-US" dirty="0" smtClean="0">
                <a:solidFill>
                  <a:schemeClr val="bg1"/>
                </a:solidFill>
              </a:rPr>
              <a:t>Linux </a:t>
            </a:r>
            <a:r>
              <a:rPr lang="ru-RU" dirty="0" smtClean="0">
                <a:solidFill>
                  <a:schemeClr val="bg1"/>
                </a:solidFill>
              </a:rPr>
              <a:t>является бесплатной  ОС  все испытуемые не торопятся на нее переходить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251520" y="260648"/>
            <a:ext cx="5400600" cy="2708920"/>
          </a:xfrm>
          <a:prstGeom prst="wedgeEllipseCallout">
            <a:avLst>
              <a:gd name="adj1" fmla="val 57689"/>
              <a:gd name="adj2" fmla="val 32786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1979712" y="188640"/>
            <a:ext cx="2160240" cy="2664296"/>
            <a:chOff x="1979712" y="188640"/>
            <a:chExt cx="2160240" cy="2664296"/>
          </a:xfrm>
        </p:grpSpPr>
        <p:pic>
          <p:nvPicPr>
            <p:cNvPr id="13" name="Рисунок 12" descr="balance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79712" y="188640"/>
              <a:ext cx="2160240" cy="2664296"/>
            </a:xfrm>
            <a:prstGeom prst="rect">
              <a:avLst/>
            </a:prstGeom>
          </p:spPr>
        </p:pic>
        <p:pic>
          <p:nvPicPr>
            <p:cNvPr id="9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979712" y="1412776"/>
              <a:ext cx="792088" cy="7689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6" name="Рисунок 15" descr="0001.jpg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47864" y="1412776"/>
              <a:ext cx="792088" cy="7920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0" name="Стрелка вправо 9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1628800"/>
            <a:ext cx="81161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Пункт 5:</a:t>
            </a:r>
            <a:endParaRPr lang="ru-RU" sz="54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Делаем выводы исходя из полученных данных.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187624" y="0"/>
            <a:ext cx="6858001" cy="6858000"/>
            <a:chOff x="1187624" y="0"/>
            <a:chExt cx="6858001" cy="6858000"/>
          </a:xfrm>
        </p:grpSpPr>
        <p:pic>
          <p:nvPicPr>
            <p:cNvPr id="38914" name="Picture 2" descr="C:\Users\Максим\Desktop\человечек\training-course-copy1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187624" y="0"/>
              <a:ext cx="6858001" cy="6858000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059832" y="2708920"/>
              <a:ext cx="424847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>
                  <a:solidFill>
                    <a:srgbClr val="002060"/>
                  </a:solidFill>
                </a:rPr>
                <a:t>Вывод:</a:t>
              </a:r>
            </a:p>
            <a:p>
              <a:r>
                <a:rPr lang="ru-RU" i="1" dirty="0" smtClean="0">
                  <a:solidFill>
                    <a:srgbClr val="002060"/>
                  </a:solidFill>
                </a:rPr>
                <a:t>Обе ОС имеют свои исключительные достоинства, а значит можно предположить, что они обе будут стремительно совершенствоваться и радовать своих пользователей. А пока </a:t>
              </a:r>
              <a:endParaRPr lang="en-US" i="1" dirty="0" smtClean="0">
                <a:solidFill>
                  <a:srgbClr val="002060"/>
                </a:solidFill>
              </a:endParaRPr>
            </a:p>
            <a:p>
              <a:r>
                <a:rPr lang="ru-RU" i="1" dirty="0" smtClean="0">
                  <a:solidFill>
                    <a:srgbClr val="002060"/>
                  </a:solidFill>
                </a:rPr>
                <a:t>что предпочтение отдано операционной системе </a:t>
              </a:r>
              <a:r>
                <a:rPr lang="en-US" i="1" dirty="0" smtClean="0">
                  <a:solidFill>
                    <a:srgbClr val="002060"/>
                  </a:solidFill>
                </a:rPr>
                <a:t>Windows7.</a:t>
              </a:r>
              <a:endParaRPr lang="ru-RU" i="1" dirty="0" smtClean="0">
                <a:solidFill>
                  <a:srgbClr val="002060"/>
                </a:solidFill>
              </a:endParaRPr>
            </a:p>
          </p:txBody>
        </p:sp>
      </p:grpSp>
      <p:sp>
        <p:nvSpPr>
          <p:cNvPr id="4" name="Овальная выноска 3"/>
          <p:cNvSpPr/>
          <p:nvPr/>
        </p:nvSpPr>
        <p:spPr>
          <a:xfrm>
            <a:off x="5292080" y="260648"/>
            <a:ext cx="3240360" cy="2016224"/>
          </a:xfrm>
          <a:prstGeom prst="wedgeEllipseCallout">
            <a:avLst>
              <a:gd name="adj1" fmla="val -86976"/>
              <a:gd name="adj2" fmla="val 11715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Ну что ж, мы с вами рассмотрели такие ОС, как</a:t>
            </a:r>
            <a:r>
              <a:rPr lang="en-US" dirty="0" smtClean="0">
                <a:solidFill>
                  <a:schemeClr val="bg1"/>
                </a:solidFill>
              </a:rPr>
              <a:t> Windows7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en-US" dirty="0" smtClean="0">
                <a:solidFill>
                  <a:schemeClr val="bg1"/>
                </a:solidFill>
              </a:rPr>
              <a:t>Linux</a:t>
            </a:r>
            <a:r>
              <a:rPr lang="ru-RU" dirty="0" smtClean="0">
                <a:solidFill>
                  <a:schemeClr val="bg1"/>
                </a:solidFill>
              </a:rPr>
              <a:t>, а теперь пришло время сделать выводы.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292080" y="260648"/>
            <a:ext cx="3240360" cy="2016224"/>
          </a:xfrm>
          <a:prstGeom prst="wedgeEllipseCallout">
            <a:avLst>
              <a:gd name="adj1" fmla="val -86976"/>
              <a:gd name="adj2" fmla="val 11715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5940152" y="476672"/>
            <a:ext cx="1800200" cy="1431773"/>
            <a:chOff x="5724128" y="404664"/>
            <a:chExt cx="2320458" cy="1863821"/>
          </a:xfrm>
        </p:grpSpPr>
        <p:pic>
          <p:nvPicPr>
            <p:cNvPr id="11" name="Рисунок 10" descr="vesy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24128" y="404664"/>
              <a:ext cx="2320458" cy="1863821"/>
            </a:xfrm>
            <a:prstGeom prst="rect">
              <a:avLst/>
            </a:prstGeom>
          </p:spPr>
        </p:pic>
        <p:grpSp>
          <p:nvGrpSpPr>
            <p:cNvPr id="14" name="Группа 13"/>
            <p:cNvGrpSpPr/>
            <p:nvPr/>
          </p:nvGrpSpPr>
          <p:grpSpPr>
            <a:xfrm>
              <a:off x="5868144" y="1052736"/>
              <a:ext cx="2032812" cy="1096708"/>
              <a:chOff x="5868144" y="1052736"/>
              <a:chExt cx="2032812" cy="1096708"/>
            </a:xfrm>
          </p:grpSpPr>
          <p:pic>
            <p:nvPicPr>
              <p:cNvPr id="12" name="Picture 10" descr="C:\Users\Максим\Desktop\человечек\0_67f4a_43cb674b_XL.jpg"/>
              <p:cNvPicPr>
                <a:picLocks noChangeAspect="1" noChangeArrowheads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7308304" y="1556792"/>
                <a:ext cx="592652" cy="59265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3" name="Picture 9" descr="C:\Users\Максим\Desktop\человечек\tux-g2.png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5868144" y="1052736"/>
                <a:ext cx="576064" cy="55921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ксим\Desktop\человечек\post-1631463-131428377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E7B9"/>
              </a:clrFrom>
              <a:clrTo>
                <a:srgbClr val="FFE7B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0096"/>
            <a:ext cx="3707904" cy="3707904"/>
          </a:xfrm>
          <a:prstGeom prst="rect">
            <a:avLst/>
          </a:prstGeom>
          <a:noFill/>
        </p:spPr>
      </p:pic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2087216" y="2132856"/>
            <a:ext cx="687727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Каков прейскурант цен на </a:t>
            </a:r>
            <a:r>
              <a:rPr lang="en-US" sz="3200" i="1" dirty="0" smtClean="0">
                <a:solidFill>
                  <a:srgbClr val="002060"/>
                </a:solidFill>
              </a:rPr>
              <a:t>Windows7</a:t>
            </a:r>
            <a:r>
              <a:rPr lang="ru-RU" sz="3200" i="1" dirty="0" smtClean="0">
                <a:solidFill>
                  <a:srgbClr val="002060"/>
                </a:solidFill>
              </a:rPr>
              <a:t>?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55576" y="908720"/>
            <a:ext cx="820891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Какие вирусы на</a:t>
            </a:r>
            <a:r>
              <a:rPr lang="en-US" sz="3200" i="1" dirty="0" smtClean="0">
                <a:solidFill>
                  <a:srgbClr val="002060"/>
                </a:solidFill>
              </a:rPr>
              <a:t> Windows7 </a:t>
            </a:r>
            <a:r>
              <a:rPr lang="ru-RU" sz="3200" i="1" dirty="0" smtClean="0">
                <a:solidFill>
                  <a:srgbClr val="002060"/>
                </a:solidFill>
              </a:rPr>
              <a:t>наиболее опасны? 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7429520" y="6047102"/>
            <a:ext cx="1714480" cy="810898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Назад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" name="Picture 10" descr="C:\Users\Максим\Desktop\человечек\0_67f4a_43cb674b_XL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909" y="6448312"/>
            <a:ext cx="409687" cy="409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ксим\Desktop\человечек\istock_000007651541mediu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996952"/>
            <a:ext cx="3941763" cy="38610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332656"/>
            <a:ext cx="31683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002060"/>
                </a:solidFill>
              </a:rPr>
              <a:t>Melissa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Первый </a:t>
            </a:r>
            <a:r>
              <a:rPr lang="ru-RU" sz="1400" dirty="0">
                <a:solidFill>
                  <a:srgbClr val="002060"/>
                </a:solidFill>
              </a:rPr>
              <a:t>всемирно известный почтовый червь. </a:t>
            </a:r>
            <a:r>
              <a:rPr lang="ru-RU" sz="1400" dirty="0" smtClean="0">
                <a:solidFill>
                  <a:srgbClr val="002060"/>
                </a:solidFill>
              </a:rPr>
              <a:t>Он заражал файлы документов MS </a:t>
            </a:r>
            <a:r>
              <a:rPr lang="ru-RU" sz="1400" dirty="0" err="1" smtClean="0">
                <a:solidFill>
                  <a:srgbClr val="002060"/>
                </a:solidFill>
              </a:rPr>
              <a:t>Word</a:t>
            </a:r>
            <a:r>
              <a:rPr lang="ru-RU" sz="1400" dirty="0" smtClean="0">
                <a:solidFill>
                  <a:srgbClr val="002060"/>
                </a:solidFill>
              </a:rPr>
              <a:t> и рассылал свои копии в сообщениях электронной почты при помощи MS </a:t>
            </a:r>
            <a:r>
              <a:rPr lang="ru-RU" sz="1400" dirty="0" err="1" smtClean="0">
                <a:solidFill>
                  <a:srgbClr val="002060"/>
                </a:solidFill>
              </a:rPr>
              <a:t>Outlook</a:t>
            </a:r>
            <a:r>
              <a:rPr lang="ru-RU" sz="1400" dirty="0" smtClean="0">
                <a:solidFill>
                  <a:srgbClr val="002060"/>
                </a:solidFill>
              </a:rPr>
              <a:t>. Сумма </a:t>
            </a:r>
            <a:r>
              <a:rPr lang="ru-RU" sz="1400" dirty="0">
                <a:solidFill>
                  <a:srgbClr val="002060"/>
                </a:solidFill>
              </a:rPr>
              <a:t>нанесенного им ущерба оценивается более чем в $100 млн.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764704"/>
            <a:ext cx="3312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solidFill>
                  <a:srgbClr val="002060"/>
                </a:solidFill>
              </a:rPr>
              <a:t>Conficker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Опаснейший из</a:t>
            </a:r>
            <a:r>
              <a:rPr lang="ru-RU" sz="1400" dirty="0">
                <a:solidFill>
                  <a:srgbClr val="002060"/>
                </a:solidFill>
              </a:rPr>
              <a:t> известных компьютерных червей. </a:t>
            </a:r>
            <a:r>
              <a:rPr lang="ru-RU" sz="1400" dirty="0" smtClean="0">
                <a:solidFill>
                  <a:srgbClr val="002060"/>
                </a:solidFill>
              </a:rPr>
              <a:t>Вирус </a:t>
            </a:r>
            <a:r>
              <a:rPr lang="ru-RU" sz="1400" dirty="0">
                <a:solidFill>
                  <a:srgbClr val="002060"/>
                </a:solidFill>
              </a:rPr>
              <a:t>поразил более 12 миллионов компьютеров во всём мире. Принцип действия: червь находит уязвимости </a:t>
            </a:r>
            <a:r>
              <a:rPr lang="ru-RU" sz="1400" dirty="0" err="1">
                <a:solidFill>
                  <a:srgbClr val="002060"/>
                </a:solidFill>
              </a:rPr>
              <a:t>Windows</a:t>
            </a:r>
            <a:r>
              <a:rPr lang="ru-RU" sz="1400" dirty="0">
                <a:solidFill>
                  <a:srgbClr val="002060"/>
                </a:solidFill>
              </a:rPr>
              <a:t>, связанные с переполнением буфера, и при помощи обманного RPC-запроса выполняет код, отключая сервисные службы и обновление </a:t>
            </a:r>
            <a:r>
              <a:rPr lang="ru-RU" sz="1400" dirty="0" err="1" smtClean="0">
                <a:solidFill>
                  <a:srgbClr val="002060"/>
                </a:solidFill>
              </a:rPr>
              <a:t>Windows</a:t>
            </a:r>
            <a:r>
              <a:rPr lang="ru-RU" sz="1400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3356992"/>
            <a:ext cx="374441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>
                <a:solidFill>
                  <a:srgbClr val="002060"/>
                </a:solidFill>
              </a:rPr>
              <a:t>My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err="1" smtClean="0">
                <a:solidFill>
                  <a:srgbClr val="002060"/>
                </a:solidFill>
              </a:rPr>
              <a:t>Doom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400" dirty="0">
                <a:solidFill>
                  <a:srgbClr val="002060"/>
                </a:solidFill>
              </a:rPr>
              <a:t>Самый быстрый вирус электронной почты. </a:t>
            </a:r>
            <a:r>
              <a:rPr lang="ru-RU" sz="1400" dirty="0" smtClean="0">
                <a:solidFill>
                  <a:srgbClr val="002060"/>
                </a:solidFill>
              </a:rPr>
              <a:t>Он</a:t>
            </a:r>
            <a:r>
              <a:rPr lang="ru-RU" sz="1400" dirty="0">
                <a:solidFill>
                  <a:srgbClr val="002060"/>
                </a:solidFill>
              </a:rPr>
              <a:t> модифицировал операционную систему, блокируя доступ к сайтам многих антивирусных компаний, новостным лентам и различным разделам сайта компании </a:t>
            </a:r>
            <a:r>
              <a:rPr lang="ru-RU" sz="1400" dirty="0" err="1">
                <a:solidFill>
                  <a:srgbClr val="002060"/>
                </a:solidFill>
              </a:rPr>
              <a:t>Microsoft</a:t>
            </a:r>
            <a:r>
              <a:rPr lang="ru-RU" sz="1400" dirty="0">
                <a:solidFill>
                  <a:srgbClr val="002060"/>
                </a:solidFill>
              </a:rPr>
              <a:t>. На его счету даже DDOS-атака на сайт </a:t>
            </a:r>
            <a:r>
              <a:rPr lang="ru-RU" sz="1400" dirty="0" err="1">
                <a:solidFill>
                  <a:srgbClr val="002060"/>
                </a:solidFill>
              </a:rPr>
              <a:t>Microsoft</a:t>
            </a:r>
            <a:r>
              <a:rPr lang="ru-RU" sz="1400" dirty="0">
                <a:solidFill>
                  <a:srgbClr val="002060"/>
                </a:solidFill>
              </a:rPr>
              <a:t> . В его авторстве </a:t>
            </a:r>
            <a:r>
              <a:rPr lang="ru-RU" sz="1400" dirty="0" smtClean="0">
                <a:solidFill>
                  <a:srgbClr val="002060"/>
                </a:solidFill>
              </a:rPr>
              <a:t>подозреваются </a:t>
            </a:r>
            <a:r>
              <a:rPr lang="ru-RU" sz="1400" dirty="0">
                <a:solidFill>
                  <a:srgbClr val="002060"/>
                </a:solidFill>
              </a:rPr>
              <a:t>адепты </a:t>
            </a:r>
            <a:r>
              <a:rPr lang="ru-RU" sz="1400" dirty="0" err="1">
                <a:solidFill>
                  <a:srgbClr val="002060"/>
                </a:solidFill>
              </a:rPr>
              <a:t>Linux</a:t>
            </a:r>
            <a:r>
              <a:rPr lang="ru-RU" sz="1400" dirty="0">
                <a:solidFill>
                  <a:srgbClr val="002060"/>
                </a:solidFill>
              </a:rPr>
              <a:t>, тем самым пытавшиеся подорвать авторитет и продемонстрировать уязвимость </a:t>
            </a:r>
            <a:r>
              <a:rPr lang="ru-RU" sz="1400" dirty="0" err="1">
                <a:solidFill>
                  <a:srgbClr val="002060"/>
                </a:solidFill>
              </a:rPr>
              <a:t>Windows</a:t>
            </a:r>
            <a:r>
              <a:rPr lang="ru-RU" sz="1400" dirty="0">
                <a:solidFill>
                  <a:srgbClr val="002060"/>
                </a:solidFill>
              </a:rPr>
              <a:t>.</a:t>
            </a:r>
          </a:p>
          <a:p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7500958" y="6000768"/>
            <a:ext cx="1643042" cy="857232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Назад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Picture 10" descr="C:\Users\Максим\Desktop\человечек\0_67f4a_43cb674b_XL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909" y="6448312"/>
            <a:ext cx="409688" cy="40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2286000" y="0"/>
            <a:ext cx="6858000" cy="6858000"/>
            <a:chOff x="1187624" y="0"/>
            <a:chExt cx="6858000" cy="6858000"/>
          </a:xfrm>
        </p:grpSpPr>
        <p:pic>
          <p:nvPicPr>
            <p:cNvPr id="3076" name="Picture 4" descr="C:\Users\Максим\Desktop\человечек\1227959376_ohuennoe.info_18_people_3d (1)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187624" y="0"/>
              <a:ext cx="6858000" cy="68580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 rot="405404">
              <a:off x="2316373" y="539899"/>
              <a:ext cx="4885062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533400" algn="ctr"/>
              <a:r>
                <a:rPr lang="ru-RU" sz="1600" i="1" dirty="0" smtClean="0"/>
                <a:t>1. Изучаем положительные и отрицательные стороны ОС </a:t>
              </a:r>
              <a:r>
                <a:rPr lang="en-US" sz="1600" i="1" dirty="0" smtClean="0"/>
                <a:t>Windows</a:t>
              </a:r>
              <a:r>
                <a:rPr lang="ru-RU" sz="1600" i="1" dirty="0" smtClean="0"/>
                <a:t>7.</a:t>
              </a:r>
            </a:p>
            <a:p>
              <a:pPr indent="533400" algn="ctr"/>
              <a:r>
                <a:rPr lang="ru-RU" sz="1600" i="1" dirty="0" smtClean="0"/>
                <a:t>2. Изучаем положительные и отрицательные стороны ОС </a:t>
              </a:r>
              <a:r>
                <a:rPr lang="en-US" sz="1600" i="1" dirty="0" smtClean="0"/>
                <a:t>Linux</a:t>
              </a:r>
              <a:r>
                <a:rPr lang="ru-RU" sz="1600" i="1" dirty="0" smtClean="0"/>
                <a:t>.</a:t>
              </a:r>
            </a:p>
            <a:p>
              <a:pPr indent="533400" algn="ctr"/>
              <a:r>
                <a:rPr lang="ru-RU" sz="1600" i="1" dirty="0" smtClean="0"/>
                <a:t>3. Проводим зрительный анализ программного обеспечения обеих ОС.</a:t>
              </a:r>
            </a:p>
            <a:p>
              <a:pPr indent="533400" algn="ctr"/>
              <a:r>
                <a:rPr lang="ru-RU" sz="1600" i="1" dirty="0" smtClean="0"/>
                <a:t>4. Смотрим результаты опроса пользователей.</a:t>
              </a:r>
            </a:p>
            <a:p>
              <a:pPr indent="533400" algn="ctr"/>
              <a:r>
                <a:rPr lang="ru-RU" sz="1600" i="1" dirty="0" smtClean="0"/>
                <a:t>5. Делаем вывод исходя из полученных данных</a:t>
              </a:r>
              <a:r>
                <a:rPr lang="ru-RU" i="1" dirty="0" smtClean="0"/>
                <a:t>.</a:t>
              </a:r>
            </a:p>
          </p:txBody>
        </p:sp>
      </p:grpSp>
      <p:sp>
        <p:nvSpPr>
          <p:cNvPr id="13" name="Овальная выноска 12"/>
          <p:cNvSpPr/>
          <p:nvPr/>
        </p:nvSpPr>
        <p:spPr>
          <a:xfrm>
            <a:off x="1259632" y="3861048"/>
            <a:ext cx="2664296" cy="1224136"/>
          </a:xfrm>
          <a:prstGeom prst="wedgeEllipseCallout">
            <a:avLst>
              <a:gd name="adj1" fmla="val 61991"/>
              <a:gd name="adj2" fmla="val -53422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Вот план.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9" name="Овальная выноска 18"/>
          <p:cNvSpPr/>
          <p:nvPr/>
        </p:nvSpPr>
        <p:spPr>
          <a:xfrm>
            <a:off x="1259632" y="3861048"/>
            <a:ext cx="2664296" cy="1224136"/>
          </a:xfrm>
          <a:prstGeom prst="wedgeEllipseCallout">
            <a:avLst>
              <a:gd name="adj1" fmla="val 61991"/>
              <a:gd name="adj2" fmla="val -53422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Приступим.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9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404664"/>
          <a:ext cx="8712968" cy="244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38842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Операционная</a:t>
                      </a:r>
                      <a:r>
                        <a:rPr lang="ru-RU" sz="1800" b="0" i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система </a:t>
                      </a:r>
                      <a:r>
                        <a:rPr lang="en-US" sz="1800" b="0" i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Widows 7 </a:t>
                      </a:r>
                      <a:r>
                        <a:rPr lang="ru-RU" sz="1800" b="0" i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Профессионал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8 990,00 руб.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583740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Пакет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800" b="0" i="1" baseline="0" dirty="0" smtClean="0">
                          <a:solidFill>
                            <a:srgbClr val="002060"/>
                          </a:solidFill>
                        </a:rPr>
                        <a:t>Microsoft Office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 2010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2 699,00 руб</a:t>
                      </a:r>
                      <a:r>
                        <a:rPr lang="ru-RU" sz="1800" b="0" i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583740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Хороший графический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 редактор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Adobe Photoshop Elements 10</a:t>
                      </a: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2 000 руб.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583740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Антивирус </a:t>
                      </a:r>
                      <a:r>
                        <a:rPr lang="en-US" sz="1800" b="0" i="1" u="none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Microsoft Security Essentials</a:t>
                      </a:r>
                      <a:endParaRPr lang="ru-RU" sz="1800" b="0" i="1" u="none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бесплатно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</a:tbl>
          </a:graphicData>
        </a:graphic>
      </p:graphicFrame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7500958" y="6000768"/>
            <a:ext cx="1643042" cy="857232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Назад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6" name="Picture 2" descr="C:\Users\Максим\Desktop\человечек\ar131386421572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496"/>
            <a:ext cx="3214710" cy="3926364"/>
          </a:xfrm>
          <a:prstGeom prst="rect">
            <a:avLst/>
          </a:prstGeom>
          <a:noFill/>
        </p:spPr>
      </p:pic>
      <p:pic>
        <p:nvPicPr>
          <p:cNvPr id="5" name="Picture 10" descr="C:\Users\Максим\Desktop\человечек\0_67f4a_43cb674b_XL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" y="6429396"/>
            <a:ext cx="428604" cy="428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ксим\Desktop\человечек\post-1631463-131428377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E7B9"/>
              </a:clrFrom>
              <a:clrTo>
                <a:srgbClr val="FFE7B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50096"/>
            <a:ext cx="3707904" cy="3707904"/>
          </a:xfrm>
          <a:prstGeom prst="rect">
            <a:avLst/>
          </a:prstGeom>
          <a:noFill/>
        </p:spPr>
      </p:pic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827584" y="2276872"/>
            <a:ext cx="8028384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2800" i="1" dirty="0" smtClean="0">
                <a:solidFill>
                  <a:srgbClr val="002060"/>
                </a:solidFill>
              </a:rPr>
              <a:t>Для чего в </a:t>
            </a:r>
            <a:r>
              <a:rPr lang="en-US" sz="2800" i="1" dirty="0" smtClean="0">
                <a:solidFill>
                  <a:srgbClr val="002060"/>
                </a:solidFill>
              </a:rPr>
              <a:t>Linux </a:t>
            </a:r>
            <a:r>
              <a:rPr lang="ru-RU" sz="2800" i="1" dirty="0" smtClean="0">
                <a:solidFill>
                  <a:srgbClr val="002060"/>
                </a:solidFill>
              </a:rPr>
              <a:t>существует пользовательская настройка основного ядра?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23528" y="764704"/>
            <a:ext cx="799288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Почему </a:t>
            </a:r>
            <a:r>
              <a:rPr lang="en-US" sz="2800" i="1" dirty="0" smtClean="0">
                <a:solidFill>
                  <a:srgbClr val="002060"/>
                </a:solidFill>
              </a:rPr>
              <a:t>Linux </a:t>
            </a:r>
            <a:r>
              <a:rPr lang="ru-RU" sz="2800" i="1" dirty="0" smtClean="0">
                <a:solidFill>
                  <a:srgbClr val="002060"/>
                </a:solidFill>
              </a:rPr>
              <a:t>невосприимчив к вирусным атакам?</a:t>
            </a:r>
            <a:r>
              <a:rPr lang="ru-RU" sz="3200" i="1" dirty="0" smtClean="0">
                <a:solidFill>
                  <a:srgbClr val="002060"/>
                </a:solidFill>
              </a:rPr>
              <a:t> 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7500958" y="6000768"/>
            <a:ext cx="1643042" cy="857232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Назад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" name="Picture 9" descr="C:\Users\Максим\Desktop\человечек\tux-g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6357958"/>
            <a:ext cx="515111" cy="500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7500958" y="6000768"/>
            <a:ext cx="1643042" cy="857232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Назад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50" name="Picture 2" descr="C:\Users\Максим\Desktop\человечек\3DManikinsInActio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90056"/>
            <a:ext cx="4067944" cy="4067944"/>
          </a:xfrm>
          <a:prstGeom prst="rect">
            <a:avLst/>
          </a:prstGeom>
          <a:noFill/>
        </p:spPr>
      </p:pic>
      <p:sp>
        <p:nvSpPr>
          <p:cNvPr id="10" name="Овальная выноска 9"/>
          <p:cNvSpPr/>
          <p:nvPr/>
        </p:nvSpPr>
        <p:spPr>
          <a:xfrm>
            <a:off x="3347864" y="188640"/>
            <a:ext cx="5616624" cy="3240360"/>
          </a:xfrm>
          <a:prstGeom prst="wedgeEllipseCallout">
            <a:avLst>
              <a:gd name="adj1" fmla="val -50104"/>
              <a:gd name="adj2" fmla="val 49950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 </a:t>
            </a:r>
            <a:r>
              <a:rPr lang="en-US" dirty="0" smtClean="0"/>
              <a:t>Linux </a:t>
            </a:r>
            <a:r>
              <a:rPr lang="ru-RU" dirty="0" smtClean="0"/>
              <a:t>создана относительно недавно, а потому пользователей у этой системы не так уж много. </a:t>
            </a:r>
            <a:r>
              <a:rPr lang="en-US" dirty="0" smtClean="0"/>
              <a:t>Linux </a:t>
            </a:r>
            <a:r>
              <a:rPr lang="ru-RU" dirty="0" smtClean="0"/>
              <a:t>неуязвима к вирусным атакам, потому что ни один хакер не будет тратить своё время на написание вируса, который охватит ограниченное число пользователей. Для </a:t>
            </a:r>
            <a:r>
              <a:rPr lang="en-US" dirty="0" smtClean="0"/>
              <a:t>Linux </a:t>
            </a:r>
            <a:r>
              <a:rPr lang="ru-RU" dirty="0" smtClean="0"/>
              <a:t>вирусов просто не существует.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899592" y="764704"/>
            <a:ext cx="2094678" cy="2119828"/>
            <a:chOff x="899592" y="764704"/>
            <a:chExt cx="2094678" cy="2119828"/>
          </a:xfrm>
        </p:grpSpPr>
        <p:pic>
          <p:nvPicPr>
            <p:cNvPr id="2051" name="Picture 3" descr="C:\Users\Максим\Desktop\человечек\kompjuternyj-virus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2298165">
              <a:off x="938680" y="2203433"/>
              <a:ext cx="928975" cy="681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2" name="Picture 4" descr="C:\Users\Максим\Desktop\человечек\virus_logo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rot="2525687">
              <a:off x="2123615" y="1604636"/>
              <a:ext cx="870655" cy="88723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3" name="Picture 5" descr="C:\Users\Максим\Desktop\человечек\173169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9415511">
              <a:off x="899592" y="764704"/>
              <a:ext cx="1224136" cy="57847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" name="Picture 9" descr="C:\Users\Максим\Desktop\человечек\tux-g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6357958"/>
            <a:ext cx="515111" cy="500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аксим\Desktop\человечек\tumblr_kz49ci0HhR1qb3mrv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861049"/>
            <a:ext cx="297922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ьная выноска 4"/>
          <p:cNvSpPr/>
          <p:nvPr/>
        </p:nvSpPr>
        <p:spPr>
          <a:xfrm>
            <a:off x="2627784" y="692696"/>
            <a:ext cx="5616624" cy="3240360"/>
          </a:xfrm>
          <a:prstGeom prst="wedgeEllipseCallout">
            <a:avLst>
              <a:gd name="adj1" fmla="val -54362"/>
              <a:gd name="adj2" fmla="val 59501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Дистрибутив </a:t>
            </a:r>
            <a:r>
              <a:rPr lang="en-US" dirty="0" smtClean="0"/>
              <a:t>Linux</a:t>
            </a:r>
            <a:r>
              <a:rPr lang="ru-RU" dirty="0" smtClean="0"/>
              <a:t> (это сама ОС + набор пакетов программ для системы) сразу поставляется с исходными кодами, которые пользователь может переписать или изменить, таким образом подделывая программу под себя.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7500958" y="6000768"/>
            <a:ext cx="1643042" cy="857232"/>
          </a:xfrm>
          <a:prstGeom prst="left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Назад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9" descr="C:\Users\Максим\Desktop\человечек\tux-g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357958"/>
            <a:ext cx="515111" cy="500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Максим\Desktop\человечек\0_45ea6_3576cd94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19236"/>
            <a:ext cx="3888431" cy="4738764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4211960" y="260648"/>
            <a:ext cx="4572000" cy="2952328"/>
          </a:xfrm>
          <a:prstGeom prst="wedgeEllipseCallout">
            <a:avLst>
              <a:gd name="adj1" fmla="val -57325"/>
              <a:gd name="adj2" fmla="val 37689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До свидания! Ещё увидимся!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6021288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Автор: Седлов Максим 10 класс МБОУ «СОШ №1»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им Максимова Н.М. г. Нижнекамск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412776"/>
            <a:ext cx="811618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Пункт 1:</a:t>
            </a:r>
            <a:endParaRPr lang="ru-RU" sz="54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Изучаем положительные и отрицательные стороны ОС </a:t>
            </a:r>
            <a:r>
              <a:rPr lang="en-US" sz="5400" i="1" dirty="0" smtClean="0">
                <a:solidFill>
                  <a:schemeClr val="accent1">
                    <a:lumMod val="75000"/>
                  </a:schemeClr>
                </a:solidFill>
              </a:rPr>
              <a:t>Windows</a:t>
            </a:r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7.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60648"/>
          <a:ext cx="8712968" cy="3161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58514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Достоинства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Недостатки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585144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Удобный пользовательский интерфейс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Высокая стоимость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708783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На все периферийные устройства имеются драйвера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Подверженность вирусным атакам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64120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Разработано много пользовательских приложений под данную ОС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b="0" i="1" dirty="0"/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64120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Подробная и удобная в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 использовании документация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b="0" i="1" dirty="0"/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</a:tbl>
          </a:graphicData>
        </a:graphic>
      </p:graphicFrame>
      <p:pic>
        <p:nvPicPr>
          <p:cNvPr id="4098" name="Picture 2" descr="C:\Users\Максим\Desktop\человечек\3d-design-free-3d-wallpaper-for-desktop_1280x720_812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4124232"/>
            <a:ext cx="4860032" cy="2733768"/>
          </a:xfrm>
          <a:prstGeom prst="rect">
            <a:avLst/>
          </a:prstGeom>
          <a:noFill/>
        </p:spPr>
      </p:pic>
      <p:sp>
        <p:nvSpPr>
          <p:cNvPr id="10" name="Управляющая кнопка: справка 9">
            <a:hlinkClick r:id="rId3" action="ppaction://hlinksldjump" highlightClick="1"/>
          </p:cNvPr>
          <p:cNvSpPr/>
          <p:nvPr/>
        </p:nvSpPr>
        <p:spPr>
          <a:xfrm>
            <a:off x="7500958" y="5000636"/>
            <a:ext cx="792088" cy="792088"/>
          </a:xfrm>
          <a:prstGeom prst="actionButtonHelp">
            <a:avLst/>
          </a:prstGeom>
          <a:solidFill>
            <a:srgbClr val="FFFF00"/>
          </a:solidFill>
          <a:ln w="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Picture 10" descr="C:\Users\Максим\Desktop\человечек\0_67f4a_43cb674b_XL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6413511"/>
            <a:ext cx="444489" cy="444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трелка вправо 8">
            <a:hlinkClick r:id="rId5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412776"/>
            <a:ext cx="81161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Пункт 2:</a:t>
            </a:r>
            <a:endParaRPr lang="ru-RU" sz="54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Изучаем положительные и отрицательные стороны ОС </a:t>
            </a:r>
            <a:r>
              <a:rPr lang="en-US" sz="5400" i="1" dirty="0" smtClean="0">
                <a:solidFill>
                  <a:schemeClr val="accent1">
                    <a:lumMod val="75000"/>
                  </a:schemeClr>
                </a:solidFill>
              </a:rPr>
              <a:t>Linux.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188640"/>
          <a:ext cx="8712968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3812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Достоинства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Недостатки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471003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Невосприимчивость</a:t>
                      </a:r>
                      <a:r>
                        <a:rPr lang="ru-RU" sz="1800" b="0" i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к вирусным атакам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Отсутствие</a:t>
                      </a:r>
                      <a:r>
                        <a:rPr lang="ru-RU" b="0" i="1" baseline="0" dirty="0" smtClean="0">
                          <a:solidFill>
                            <a:srgbClr val="002060"/>
                          </a:solidFill>
                        </a:rPr>
                        <a:t> постоянной и надёжной поддержки приложений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471003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Бесплатные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 или менее дорогие по сравнению с </a:t>
                      </a:r>
                      <a:r>
                        <a:rPr lang="en-US" sz="1800" b="0" i="1" baseline="0" dirty="0" smtClean="0">
                          <a:solidFill>
                            <a:srgbClr val="002060"/>
                          </a:solidFill>
                        </a:rPr>
                        <a:t>Windows7 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лицензии на ПО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Отсутствие</a:t>
                      </a:r>
                      <a:r>
                        <a:rPr lang="ru-RU" b="0" i="1" baseline="0" dirty="0" smtClean="0">
                          <a:solidFill>
                            <a:srgbClr val="002060"/>
                          </a:solidFill>
                        </a:rPr>
                        <a:t> драйверов на некоторые периферийные устройства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471003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Возможность пользовательской настройки основного ядра ОС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Ограниченное</a:t>
                      </a:r>
                      <a:r>
                        <a:rPr lang="ru-RU" b="0" i="1" baseline="0" dirty="0" smtClean="0">
                          <a:solidFill>
                            <a:srgbClr val="002060"/>
                          </a:solidFill>
                        </a:rPr>
                        <a:t> число приложений, сертифицированных для </a:t>
                      </a:r>
                      <a:r>
                        <a:rPr lang="en-US" b="0" i="1" baseline="0" dirty="0" smtClean="0">
                          <a:solidFill>
                            <a:srgbClr val="002060"/>
                          </a:solidFill>
                        </a:rPr>
                        <a:t>Linux</a:t>
                      </a:r>
                      <a:endParaRPr lang="ru-RU" b="0" i="1" baseline="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672862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1" dirty="0" smtClean="0">
                          <a:solidFill>
                            <a:srgbClr val="002060"/>
                          </a:solidFill>
                        </a:rPr>
                        <a:t>Имеются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</a:rPr>
                        <a:t> различные дистрибутивы, среди которых можно выбрать более оптимальный для себя</a:t>
                      </a:r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Эта</a:t>
                      </a:r>
                      <a:r>
                        <a:rPr lang="ru-RU" b="0" i="1" baseline="0" dirty="0" smtClean="0">
                          <a:solidFill>
                            <a:srgbClr val="002060"/>
                          </a:solidFill>
                        </a:rPr>
                        <a:t> ОС для слабых машин имеет интерфейс командной строки, что затрудняет работу пользователей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  <a:tr h="269145">
                <a:tc>
                  <a:txBody>
                    <a:bodyPr/>
                    <a:lstStyle/>
                    <a:p>
                      <a:pPr algn="ctr"/>
                      <a:endParaRPr lang="ru-RU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dirty="0" smtClean="0">
                          <a:solidFill>
                            <a:srgbClr val="002060"/>
                          </a:solidFill>
                        </a:rPr>
                        <a:t>Бедность документации</a:t>
                      </a:r>
                      <a:endParaRPr lang="ru-RU" b="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gradFill>
                      <a:gsLst>
                        <a:gs pos="100000">
                          <a:srgbClr val="00B0F0"/>
                        </a:gs>
                        <a:gs pos="1000">
                          <a:schemeClr val="bg1">
                            <a:shade val="90000"/>
                            <a:satMod val="375000"/>
                          </a:schemeClr>
                        </a:gs>
                        <a:gs pos="100000">
                          <a:schemeClr val="bg2">
                            <a:tint val="88000"/>
                            <a:satMod val="400000"/>
                          </a:schemeClr>
                        </a:gs>
                      </a:gsLst>
                      <a:lin ang="4200000" scaled="0"/>
                    </a:gradFill>
                  </a:tcPr>
                </a:tc>
              </a:tr>
            </a:tbl>
          </a:graphicData>
        </a:graphic>
      </p:graphicFrame>
      <p:pic>
        <p:nvPicPr>
          <p:cNvPr id="4098" name="Picture 2" descr="C:\Users\Максим\Desktop\человечек\3d-design-free-3d-wallpaper-for-desktop_1280x720_812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4124232"/>
            <a:ext cx="4860032" cy="2733768"/>
          </a:xfrm>
          <a:prstGeom prst="rect">
            <a:avLst/>
          </a:prstGeom>
          <a:noFill/>
        </p:spPr>
      </p:pic>
      <p:sp>
        <p:nvSpPr>
          <p:cNvPr id="10" name="Управляющая кнопка: справка 9">
            <a:hlinkClick r:id="rId4" action="ppaction://hlinksldjump" highlightClick="1"/>
          </p:cNvPr>
          <p:cNvSpPr/>
          <p:nvPr/>
        </p:nvSpPr>
        <p:spPr>
          <a:xfrm>
            <a:off x="7500958" y="5000636"/>
            <a:ext cx="792088" cy="792088"/>
          </a:xfrm>
          <a:prstGeom prst="actionButtonHelp">
            <a:avLst/>
          </a:prstGeom>
          <a:solidFill>
            <a:srgbClr val="FFFF00"/>
          </a:solidFill>
          <a:ln w="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9" descr="C:\Users\Максим\Desktop\человечек\tux-g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6270015"/>
            <a:ext cx="605704" cy="587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412776"/>
            <a:ext cx="81161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Пункт 3:</a:t>
            </a:r>
            <a:endParaRPr lang="ru-RU" sz="5400" i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Проводим зрительный анализ программного обеспечения обеих ОС</a:t>
            </a:r>
            <a:r>
              <a:rPr lang="en-US" sz="5400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0" y="722907"/>
            <a:ext cx="9144000" cy="5715621"/>
            <a:chOff x="0" y="722907"/>
            <a:chExt cx="9144000" cy="5715621"/>
          </a:xfrm>
        </p:grpSpPr>
        <p:pic>
          <p:nvPicPr>
            <p:cNvPr id="24578" name="Picture 2" descr="C:\Users\Максим\Desktop\человечек\3d-design-free-3d-wallpaper-for-desktop_1920x1200_81195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722907"/>
              <a:ext cx="9144000" cy="5715621"/>
            </a:xfrm>
            <a:prstGeom prst="rect">
              <a:avLst/>
            </a:prstGeom>
            <a:noFill/>
          </p:spPr>
        </p:pic>
        <p:pic>
          <p:nvPicPr>
            <p:cNvPr id="9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513062">
              <a:off x="3177931" y="4766475"/>
              <a:ext cx="605660" cy="665234"/>
            </a:xfrm>
            <a:prstGeom prst="rect">
              <a:avLst/>
            </a:prstGeom>
            <a:noFill/>
          </p:spPr>
        </p:pic>
        <p:pic>
          <p:nvPicPr>
            <p:cNvPr id="11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794234">
              <a:off x="4995101" y="3065137"/>
              <a:ext cx="668456" cy="628348"/>
            </a:xfrm>
            <a:prstGeom prst="rect">
              <a:avLst/>
            </a:prstGeom>
            <a:noFill/>
          </p:spPr>
        </p:pic>
      </p:grpSp>
      <p:sp>
        <p:nvSpPr>
          <p:cNvPr id="13" name="Овальная выноска 12"/>
          <p:cNvSpPr/>
          <p:nvPr/>
        </p:nvSpPr>
        <p:spPr>
          <a:xfrm>
            <a:off x="251520" y="1988840"/>
            <a:ext cx="2952328" cy="1800200"/>
          </a:xfrm>
          <a:prstGeom prst="wedgeEllipseCallout">
            <a:avLst>
              <a:gd name="adj1" fmla="val 68752"/>
              <a:gd name="adj2" fmla="val -36736"/>
            </a:avLst>
          </a:prstGeom>
          <a:solidFill>
            <a:srgbClr val="03D7ED"/>
          </a:solidFill>
          <a:ln w="0"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 сейчас мы взглянем на программы ОС </a:t>
            </a:r>
            <a:r>
              <a:rPr lang="en-US" dirty="0" smtClean="0">
                <a:solidFill>
                  <a:schemeClr val="bg1"/>
                </a:solidFill>
              </a:rPr>
              <a:t>Linux </a:t>
            </a:r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en-US" dirty="0" smtClean="0">
                <a:solidFill>
                  <a:schemeClr val="bg1"/>
                </a:solidFill>
              </a:rPr>
              <a:t>Windows7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3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87624" y="764704"/>
            <a:ext cx="7056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i="1" dirty="0" smtClean="0">
                <a:solidFill>
                  <a:srgbClr val="002060"/>
                </a:solidFill>
              </a:rPr>
              <a:t>Рабочий стол</a:t>
            </a:r>
            <a:endParaRPr lang="ru-RU" sz="8800" i="1" dirty="0">
              <a:solidFill>
                <a:srgbClr val="00206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23528" y="2996952"/>
            <a:ext cx="3461031" cy="2768825"/>
            <a:chOff x="323528" y="2996952"/>
            <a:chExt cx="3461031" cy="2768825"/>
          </a:xfrm>
        </p:grpSpPr>
        <p:pic>
          <p:nvPicPr>
            <p:cNvPr id="25602" name="Picture 2" descr="C:\Users\Максим\Desktop\человечек\snapshot1ux0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23528" y="2996952"/>
              <a:ext cx="3461031" cy="27688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059832" y="4941168"/>
              <a:ext cx="605660" cy="665234"/>
            </a:xfrm>
            <a:prstGeom prst="rect">
              <a:avLst/>
            </a:prstGeom>
            <a:noFill/>
          </p:spPr>
        </p:pic>
      </p:grpSp>
      <p:grpSp>
        <p:nvGrpSpPr>
          <p:cNvPr id="16" name="Группа 15"/>
          <p:cNvGrpSpPr/>
          <p:nvPr/>
        </p:nvGrpSpPr>
        <p:grpSpPr>
          <a:xfrm>
            <a:off x="4283968" y="3068960"/>
            <a:ext cx="4573613" cy="2569935"/>
            <a:chOff x="4283968" y="3068960"/>
            <a:chExt cx="4573613" cy="2569935"/>
          </a:xfrm>
        </p:grpSpPr>
        <p:pic>
          <p:nvPicPr>
            <p:cNvPr id="25603" name="Picture 3" descr="C:\Users\Максим\Desktop\человечек\Снимок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283968" y="3068960"/>
              <a:ext cx="4573613" cy="256993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72400" y="4941168"/>
              <a:ext cx="668456" cy="628348"/>
            </a:xfrm>
            <a:prstGeom prst="rect">
              <a:avLst/>
            </a:prstGeom>
            <a:noFill/>
          </p:spPr>
        </p:pic>
      </p:grp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3528" y="764704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i="1" dirty="0" smtClean="0">
                <a:solidFill>
                  <a:srgbClr val="002060"/>
                </a:solidFill>
              </a:rPr>
              <a:t>Текстовый редактор</a:t>
            </a:r>
            <a:endParaRPr lang="ru-RU" sz="7200" i="1" dirty="0">
              <a:solidFill>
                <a:srgbClr val="00206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79512" y="3068960"/>
            <a:ext cx="4070514" cy="3164168"/>
            <a:chOff x="179512" y="3068960"/>
            <a:chExt cx="4070514" cy="3164168"/>
          </a:xfrm>
        </p:grpSpPr>
        <p:pic>
          <p:nvPicPr>
            <p:cNvPr id="26626" name="Picture 2" descr="C:\Users\Максим\Desktop\человечек\ted2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3068960"/>
              <a:ext cx="4070514" cy="316416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419872" y="5373216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4427984" y="3501008"/>
            <a:ext cx="4469663" cy="2387095"/>
            <a:chOff x="4427984" y="3501008"/>
            <a:chExt cx="4469663" cy="2387095"/>
          </a:xfrm>
        </p:grpSpPr>
        <p:pic>
          <p:nvPicPr>
            <p:cNvPr id="26627" name="Picture 3" descr="C:\Users\Максим\Desktop\человечек\Снимок1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427984" y="3501008"/>
              <a:ext cx="4469663" cy="238709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4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72400" y="5229200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6774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i="1" dirty="0" smtClean="0">
                <a:solidFill>
                  <a:srgbClr val="002060"/>
                </a:solidFill>
              </a:rPr>
              <a:t>Блокнот</a:t>
            </a:r>
            <a:endParaRPr lang="ru-RU" sz="8800" i="1" dirty="0">
              <a:solidFill>
                <a:srgbClr val="002060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95536" y="2924944"/>
            <a:ext cx="3720180" cy="3110049"/>
            <a:chOff x="395536" y="2924944"/>
            <a:chExt cx="3720180" cy="3110049"/>
          </a:xfrm>
        </p:grpSpPr>
        <p:pic>
          <p:nvPicPr>
            <p:cNvPr id="27650" name="Picture 2" descr="C:\Users\Максим\Desktop\человечек\1253640134_mousepad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95536" y="2924944"/>
              <a:ext cx="3720180" cy="311004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9" name="Picture 9" descr="C:\Users\Максим\Desktop\человечек\tux-g2.pn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347864" y="5157192"/>
              <a:ext cx="605660" cy="66523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4572000" y="3643314"/>
            <a:ext cx="4305235" cy="2211363"/>
            <a:chOff x="4644008" y="3789040"/>
            <a:chExt cx="4305235" cy="2211363"/>
          </a:xfrm>
        </p:grpSpPr>
        <p:pic>
          <p:nvPicPr>
            <p:cNvPr id="27651" name="Picture 3" descr="C:\Users\Максим\Desktop\человечек\3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644008" y="3789040"/>
              <a:ext cx="4305235" cy="221136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1" name="Picture 10" descr="C:\Users\Максим\Desktop\человечек\0_67f4a_43cb674b_XL.jpg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172400" y="5301208"/>
              <a:ext cx="668456" cy="62834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2" name="Стрелка вправо 11">
            <a:hlinkClick r:id="rId6" action="ppaction://hlinksldjump"/>
          </p:cNvPr>
          <p:cNvSpPr/>
          <p:nvPr/>
        </p:nvSpPr>
        <p:spPr>
          <a:xfrm>
            <a:off x="6983760" y="5921896"/>
            <a:ext cx="2160240" cy="936104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Вперед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</TotalTime>
  <Words>1041</Words>
  <Application>Microsoft Office PowerPoint</Application>
  <PresentationFormat>Экран (4:3)</PresentationFormat>
  <Paragraphs>235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USER</cp:lastModifiedBy>
  <cp:revision>165</cp:revision>
  <dcterms:created xsi:type="dcterms:W3CDTF">2012-01-28T10:34:54Z</dcterms:created>
  <dcterms:modified xsi:type="dcterms:W3CDTF">2012-05-31T12:03:45Z</dcterms:modified>
</cp:coreProperties>
</file>