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687BE4-326C-43A7-9ABE-EA08A4F36B5B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5FCF8C2-A382-4107-B066-3B08A2605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857495"/>
            <a:ext cx="8458200" cy="3218291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 9 класса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«основная общеобразовательная школа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с.Кувыка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Дьяченко Ольга Николаевна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85728"/>
            <a:ext cx="8458200" cy="928694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/>
          </a:p>
          <a:p>
            <a:pPr algn="ctr"/>
            <a:r>
              <a:rPr lang="ru-RU" sz="5100" b="1" dirty="0" smtClean="0"/>
              <a:t>: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сотрудничества 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классного руководителя и учащихся</a:t>
            </a:r>
            <a:endParaRPr lang="ru-RU" sz="96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28604"/>
            <a:ext cx="617220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Модели общения педагога с учащимися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u="sng" dirty="0" smtClean="0">
                <a:solidFill>
                  <a:schemeClr val="accent3">
                    <a:lumMod val="75000"/>
                  </a:schemeClr>
                </a:solidFill>
              </a:rPr>
              <a:t>Негативные модели общения педагогов с учащимися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285992"/>
            <a:ext cx="6500842" cy="4088930"/>
          </a:xfrm>
        </p:spPr>
        <p:txBody>
          <a:bodyPr/>
          <a:lstStyle/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Модель диктаторская («Монблан»)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Модель "неконтактная" («Китайская стена»)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Модель дифференцированного внимания («Локатор»)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Модель негибкого реагирования («Робот»)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Модель авторитарная («Я сам»)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Модель </a:t>
            </a:r>
            <a:r>
              <a:rPr lang="ru-RU" sz="2000" dirty="0" err="1" smtClean="0">
                <a:solidFill>
                  <a:schemeClr val="tx1"/>
                </a:solidFill>
              </a:rPr>
              <a:t>гиперрефлексивная</a:t>
            </a:r>
            <a:r>
              <a:rPr lang="ru-RU" sz="2000" dirty="0" smtClean="0">
                <a:solidFill>
                  <a:schemeClr val="tx1"/>
                </a:solidFill>
              </a:rPr>
              <a:t> («Гамлет»)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Модель </a:t>
            </a:r>
            <a:r>
              <a:rPr lang="ru-RU" sz="2000" dirty="0" err="1" smtClean="0">
                <a:solidFill>
                  <a:schemeClr val="tx1"/>
                </a:solidFill>
              </a:rPr>
              <a:t>гипорефлексивная</a:t>
            </a:r>
            <a:r>
              <a:rPr lang="ru-RU" sz="2000" dirty="0" smtClean="0">
                <a:solidFill>
                  <a:schemeClr val="tx1"/>
                </a:solidFill>
              </a:rPr>
              <a:t> («Тетерев»)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85728"/>
            <a:ext cx="61722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Благоприятная модель общения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357298"/>
            <a:ext cx="6572280" cy="5017624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Модель активного взаимодействия («Союз»)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педагог постоянно находится в диалоге с обучаемыми, держит их в мажорном настроении, поощряет инициативу, схватывает изменения в психологическом климате коллектива и реагирует на них. Следствие - преобладание стиля дружеского взаимодействия с сохранением ролевой дистанции учителя, совместное решение возникающих проблем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Укрепление контактов с семьей школьника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357298"/>
            <a:ext cx="6429404" cy="5017624"/>
          </a:xfrm>
        </p:spPr>
        <p:txBody>
          <a:bodyPr/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</a:rPr>
              <a:t>Первое правило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В основе работы классного руководителя с семьей должны быть действия и мероприятия, направленные на укрепление и повышение авторитета родителей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57166"/>
            <a:ext cx="6172200" cy="6017756"/>
          </a:xfrm>
        </p:spPr>
        <p:txBody>
          <a:bodyPr/>
          <a:lstStyle/>
          <a:p>
            <a:r>
              <a:rPr lang="ru-RU" sz="2800" u="sng" dirty="0" smtClean="0">
                <a:solidFill>
                  <a:schemeClr val="tx1"/>
                </a:solidFill>
              </a:rPr>
              <a:t>Второе правило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Доверие к воспитательным возможностям родителей, повышение их активности в воспитании</a:t>
            </a:r>
          </a:p>
          <a:p>
            <a:r>
              <a:rPr lang="ru-RU" sz="2800" u="sng" dirty="0" smtClean="0">
                <a:solidFill>
                  <a:schemeClr val="tx1"/>
                </a:solidFill>
              </a:rPr>
              <a:t>Третье правило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Педагогический такт, недопустимость неосторожного вмешательства в жизнь семьи</a:t>
            </a:r>
          </a:p>
          <a:p>
            <a:r>
              <a:rPr lang="ru-RU" sz="2800" u="sng" dirty="0" smtClean="0">
                <a:solidFill>
                  <a:schemeClr val="tx1"/>
                </a:solidFill>
              </a:rPr>
              <a:t>Четвертое правило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Жизнеутверждающий настрой в решении проблем воспитания, опора на положительные качества ребенка, на сильные стороны семейного воспитания, ориентация на успешное развитие личности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286000" y="428604"/>
            <a:ext cx="6172200" cy="594631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        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i="1" dirty="0" smtClean="0">
                <a:solidFill>
                  <a:schemeClr val="tx1"/>
                </a:solidFill>
              </a:rPr>
              <a:t>Принцип первый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 безусловное принятие каждого ученика, его сильных и слабых сторон.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         </a:t>
            </a:r>
            <a:r>
              <a:rPr lang="ru-RU" i="1" dirty="0" smtClean="0">
                <a:solidFill>
                  <a:schemeClr val="tx1"/>
                </a:solidFill>
              </a:rPr>
              <a:t>Принцип второй</a:t>
            </a:r>
            <a:r>
              <a:rPr lang="ru-RU" dirty="0" smtClean="0">
                <a:solidFill>
                  <a:schemeClr val="tx1"/>
                </a:solidFill>
              </a:rPr>
              <a:t> - беспристрастность в оценке поступков уча­щихся.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         </a:t>
            </a:r>
            <a:r>
              <a:rPr lang="ru-RU" i="1" dirty="0" smtClean="0">
                <a:solidFill>
                  <a:schemeClr val="tx1"/>
                </a:solidFill>
              </a:rPr>
              <a:t>Принцип третий</a:t>
            </a:r>
            <a:r>
              <a:rPr lang="ru-RU" dirty="0" smtClean="0">
                <a:solidFill>
                  <a:schemeClr val="tx1"/>
                </a:solidFill>
              </a:rPr>
              <a:t> — терпение и терпимость в достижении результативности педагогического воздействия.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        </a:t>
            </a:r>
            <a:r>
              <a:rPr lang="ru-RU" i="1" dirty="0" smtClean="0">
                <a:solidFill>
                  <a:schemeClr val="tx1"/>
                </a:solidFill>
              </a:rPr>
              <a:t>Принцип четвертый</a:t>
            </a:r>
            <a:r>
              <a:rPr lang="ru-RU" dirty="0" smtClean="0">
                <a:solidFill>
                  <a:schemeClr val="tx1"/>
                </a:solidFill>
              </a:rPr>
              <a:t> - диалогичность и открытость в общении с учащимися.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        </a:t>
            </a:r>
            <a:r>
              <a:rPr lang="ru-RU" i="1" dirty="0" smtClean="0">
                <a:solidFill>
                  <a:schemeClr val="tx1"/>
                </a:solidFill>
              </a:rPr>
              <a:t>Принцип пятый</a:t>
            </a:r>
            <a:r>
              <a:rPr lang="ru-RU" dirty="0" smtClean="0">
                <a:solidFill>
                  <a:schemeClr val="tx1"/>
                </a:solidFill>
              </a:rPr>
              <a:t> - отсутствие страха у педагога признать свою неправоту, свои непрофессиональные действия.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        </a:t>
            </a:r>
            <a:r>
              <a:rPr lang="ru-RU" i="1" dirty="0" smtClean="0">
                <a:solidFill>
                  <a:schemeClr val="tx1"/>
                </a:solidFill>
              </a:rPr>
              <a:t>Принцип шестой</a:t>
            </a:r>
            <a:r>
              <a:rPr lang="ru-RU" dirty="0" smtClean="0">
                <a:solidFill>
                  <a:schemeClr val="tx1"/>
                </a:solidFill>
              </a:rPr>
              <a:t> - использование чувства юмора как неотъемлемого методического средства в работе с учащимися.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        </a:t>
            </a:r>
            <a:r>
              <a:rPr lang="ru-RU" i="1" dirty="0" smtClean="0">
                <a:solidFill>
                  <a:schemeClr val="tx1"/>
                </a:solidFill>
              </a:rPr>
              <a:t>Принцип седьмой</a:t>
            </a:r>
            <a:r>
              <a:rPr lang="ru-RU" dirty="0" smtClean="0">
                <a:solidFill>
                  <a:schemeClr val="tx1"/>
                </a:solidFill>
              </a:rPr>
              <a:t> - умение управлять своим настроением, не поддаваться влиянию предвзятого мнения.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        </a:t>
            </a:r>
            <a:r>
              <a:rPr lang="ru-RU" i="1" dirty="0" smtClean="0">
                <a:solidFill>
                  <a:schemeClr val="tx1"/>
                </a:solidFill>
              </a:rPr>
              <a:t>Принцип восьмой</a:t>
            </a:r>
            <a:r>
              <a:rPr lang="ru-RU" dirty="0" smtClean="0">
                <a:solidFill>
                  <a:schemeClr val="tx1"/>
                </a:solidFill>
              </a:rPr>
              <a:t> - умение признавать ошибки.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85728"/>
            <a:ext cx="617220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Психолого-педагогическое просвещение родителей предполагает организацию следующих форм работы с семьей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571744"/>
            <a:ext cx="6172200" cy="3803178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sz="2400" dirty="0" smtClean="0">
                <a:solidFill>
                  <a:schemeClr val="tx1"/>
                </a:solidFill>
              </a:rPr>
              <a:t>родительских университетов;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конференций;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индивидуальных и тематических консультаций;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родительских собраний;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тренингов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21431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        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Вовлечь родителей в учебно-воспитательный процесс можно с помощью следующих форм деятельности: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571744"/>
            <a:ext cx="6500842" cy="380317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- дней творчества детей и их родителей;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 открытых уроков и внеклассных мероприятий;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 помощи в организации и проведении внеклассных дел и в ук­реплении материально-технической базы школы и класса;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 родительского общественного патрулирования;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 шефской помощи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28604"/>
            <a:ext cx="6172200" cy="27146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         </a:t>
            </a:r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</a:rPr>
              <a:t>Участие родителей в управлении </a:t>
            </a:r>
            <a:r>
              <a:rPr lang="ru-RU" sz="2700" smtClean="0">
                <a:solidFill>
                  <a:schemeClr val="accent3">
                    <a:lumMod val="75000"/>
                  </a:schemeClr>
                </a:solidFill>
              </a:rPr>
              <a:t>учебно-воспитательным </a:t>
            </a:r>
            <a:r>
              <a:rPr lang="ru-RU" sz="2700" smtClean="0">
                <a:solidFill>
                  <a:schemeClr val="accent3">
                    <a:lumMod val="75000"/>
                  </a:schemeClr>
                </a:solidFill>
              </a:rPr>
              <a:t>процессом </a:t>
            </a:r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</a:rPr>
              <a:t>можно организовать с помощью следующих форм деятельности: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857496"/>
            <a:ext cx="6500842" cy="3517426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sz="2000" dirty="0" smtClean="0">
                <a:solidFill>
                  <a:schemeClr val="tx1"/>
                </a:solidFill>
              </a:rPr>
              <a:t> участия родителей класса в работе совета школы;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 участия родителей класса в работе родительского комитета и комитета общественного контроля;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- участия в работе общественного совета содействия семье и школе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Формы поощрения родителей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428736"/>
            <a:ext cx="6172200" cy="494618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*грамоты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* благодарственные письма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*  медали и шутливые ордена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* изготовление сувениров самими учащимися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* изготовление дипломов и множество различных необычных форм поощрения родителей за активное участие в жизни классного коллектива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основные составляющие сотрудничества с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педколлективом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071678"/>
            <a:ext cx="6429404" cy="430324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- изучение учебной мотивации учащихся; поиск путей ее повышения;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изучение учебных интересов учащихся и их учет педагогами в учебной деятельности;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выявление степени развития учебных умений учащихся в учебной деятельности;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развитие коммуникативных умений педагогов, работающих в классе;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сотрудничество педагогов с учащимися класса во внеурочной деятельности;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 помощь педагогов учащимся класса по ликвидации пробелов в учебной деятельности учащихся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17145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Особая забота классного руководителя - проблемные дети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143116"/>
            <a:ext cx="6172200" cy="4231806"/>
          </a:xfrm>
        </p:spPr>
        <p:txBody>
          <a:bodyPr/>
          <a:lstStyle/>
          <a:p>
            <a:r>
              <a:rPr lang="ru-RU" sz="2800" u="sng" dirty="0" smtClean="0">
                <a:solidFill>
                  <a:schemeClr val="tx1"/>
                </a:solidFill>
              </a:rPr>
              <a:t>Эти проблемы могут быть связаны: </a:t>
            </a:r>
          </a:p>
          <a:p>
            <a:endParaRPr lang="ru-RU" sz="2800" u="sng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- с трудной семейной ситуацией;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с болезнью ребенка;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с проблемами в общении;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с особенностями характера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19288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Педагогическое требование в регулировании отношений педагогов и воспитанников 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928802"/>
            <a:ext cx="6429404" cy="4446120"/>
          </a:xfrm>
        </p:spPr>
        <p:txBody>
          <a:bodyPr/>
          <a:lstStyle/>
          <a:p>
            <a:pPr algn="just"/>
            <a:r>
              <a:rPr lang="ru-RU" sz="2400" u="sng" dirty="0" smtClean="0">
                <a:solidFill>
                  <a:schemeClr val="tx1"/>
                </a:solidFill>
              </a:rPr>
              <a:t>Условно по эмоционально-психологической направленности их можно разделить на три группы: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r>
              <a:rPr lang="ru-RU" sz="2000" dirty="0" smtClean="0">
                <a:solidFill>
                  <a:schemeClr val="tx1"/>
                </a:solidFill>
              </a:rPr>
              <a:t>выражающие положительное отношение - просьба, одобрение, доверие;</a:t>
            </a:r>
          </a:p>
          <a:p>
            <a:pPr lvl="0"/>
            <a:r>
              <a:rPr lang="ru-RU" sz="2000" dirty="0" smtClean="0">
                <a:solidFill>
                  <a:schemeClr val="tx1"/>
                </a:solidFill>
              </a:rPr>
              <a:t>выражающие отрицательное отношение - недоверие, осуждение, угроза;</a:t>
            </a:r>
          </a:p>
          <a:p>
            <a:pPr lvl="0"/>
            <a:r>
              <a:rPr lang="ru-RU" sz="2000" dirty="0" smtClean="0">
                <a:solidFill>
                  <a:schemeClr val="tx1"/>
                </a:solidFill>
              </a:rPr>
              <a:t>совет, требование в игровой форме, намек, условное требование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486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Подготовила: учитель русского языка и литературы классный руководитель 9 класса МОУ «основная общеобразовательная школа с.Кувыка» Дьяченко Ольга Николаевна</vt:lpstr>
      <vt:lpstr>Слайд 2</vt:lpstr>
      <vt:lpstr>Психолого-педагогическое просвещение родителей предполагает организацию следующих форм работы с семьей: </vt:lpstr>
      <vt:lpstr>          Вовлечь родителей в учебно-воспитательный процесс можно с помощью следующих форм деятельности: </vt:lpstr>
      <vt:lpstr>         Участие родителей в управлении учебно-воспитательным процессом можно организовать с помощью следующих форм деятельности:  </vt:lpstr>
      <vt:lpstr>Формы поощрения родителей  </vt:lpstr>
      <vt:lpstr> основные составляющие сотрудничества с педколлективом</vt:lpstr>
      <vt:lpstr>Особая забота классного руководителя - проблемные дети</vt:lpstr>
      <vt:lpstr>Педагогическое требование в регулировании отношений педагогов и воспитанников  </vt:lpstr>
      <vt:lpstr>Модели общения педагога с учащимися Негативные модели общения педагогов с учащимися </vt:lpstr>
      <vt:lpstr>Благоприятная модель общения </vt:lpstr>
      <vt:lpstr>Укрепление контактов с семьей школьника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учитель русского языка и литературы классный руководитель 9 класса МОУ «основная общеобразовательная школа с.Кувыка» Дьяченко Ольга Николаевна</dc:title>
  <dc:creator>Ольга</dc:creator>
  <cp:lastModifiedBy>Ольга</cp:lastModifiedBy>
  <cp:revision>6</cp:revision>
  <dcterms:created xsi:type="dcterms:W3CDTF">2011-11-13T16:51:42Z</dcterms:created>
  <dcterms:modified xsi:type="dcterms:W3CDTF">2011-11-13T17:42:48Z</dcterms:modified>
</cp:coreProperties>
</file>