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73" r:id="rId11"/>
    <p:sldId id="266" r:id="rId12"/>
    <p:sldId id="267" r:id="rId13"/>
    <p:sldId id="274" r:id="rId14"/>
    <p:sldId id="275" r:id="rId15"/>
    <p:sldId id="276" r:id="rId16"/>
    <p:sldId id="277" r:id="rId17"/>
    <p:sldId id="278" r:id="rId18"/>
    <p:sldId id="281" r:id="rId19"/>
    <p:sldId id="279" r:id="rId20"/>
    <p:sldId id="280" r:id="rId21"/>
    <p:sldId id="268" r:id="rId22"/>
    <p:sldId id="270" r:id="rId23"/>
    <p:sldId id="271" r:id="rId24"/>
    <p:sldId id="27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G:\&#1084;&#1086;&#1090;&#1080;&#1074;%20&#1082;&#1072;&#1079;&#1103;&#1079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800"/>
              <a:t>Чем в будущем поможет знание казахского языка</a:t>
            </a:r>
          </a:p>
        </c:rich>
      </c:tx>
      <c:layout>
        <c:manualLayout>
          <c:xMode val="edge"/>
          <c:yMode val="edge"/>
          <c:x val="0.1720780584780674"/>
          <c:y val="3.2911392405063328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8.6039029239033726E-2"/>
          <c:y val="0.17721518987341783"/>
          <c:w val="0.89123447268357592"/>
          <c:h val="0.66582278481012669"/>
        </c:manualLayout>
      </c:layout>
      <c:lineChart>
        <c:grouping val="standard"/>
        <c:ser>
          <c:idx val="0"/>
          <c:order val="0"/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Лист4!$K$39:$K$42</c:f>
              <c:strCache>
                <c:ptCount val="4"/>
                <c:pt idx="0">
                  <c:v>в общении</c:v>
                </c:pt>
                <c:pt idx="1">
                  <c:v>в работе</c:v>
                </c:pt>
                <c:pt idx="2">
                  <c:v>пригодится в будущем</c:v>
                </c:pt>
                <c:pt idx="3">
                  <c:v>не знаю, не в чем, не нужен</c:v>
                </c:pt>
              </c:strCache>
            </c:strRef>
          </c:cat>
          <c:val>
            <c:numRef>
              <c:f>Лист4!$L$39:$L$42</c:f>
              <c:numCache>
                <c:formatCode>0%</c:formatCode>
                <c:ptCount val="4"/>
                <c:pt idx="0">
                  <c:v>0.3</c:v>
                </c:pt>
                <c:pt idx="1">
                  <c:v>0.33</c:v>
                </c:pt>
                <c:pt idx="2">
                  <c:v>0.06</c:v>
                </c:pt>
                <c:pt idx="3">
                  <c:v>0.17</c:v>
                </c:pt>
              </c:numCache>
            </c:numRef>
          </c:val>
        </c:ser>
        <c:dLbls>
          <c:showVal val="1"/>
        </c:dLbls>
        <c:marker val="1"/>
        <c:axId val="87423616"/>
        <c:axId val="93604480"/>
      </c:lineChart>
      <c:catAx>
        <c:axId val="87423616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3604480"/>
        <c:crosses val="autoZero"/>
        <c:auto val="1"/>
        <c:lblAlgn val="ctr"/>
        <c:lblOffset val="100"/>
        <c:tickLblSkip val="1"/>
        <c:tickMarkSkip val="1"/>
      </c:catAx>
      <c:valAx>
        <c:axId val="93604480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%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7423616"/>
        <c:crosses val="autoZero"/>
        <c:crossBetween val="between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56D183-2E81-46E8-BBB7-0B3AF0DD2AF3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ADC4CF76-DAA7-44F7-AC7F-C90375C083DC}" type="pres">
      <dgm:prSet presAssocID="{0456D183-2E81-46E8-BBB7-0B3AF0DD2AF3}" presName="Name0" presStyleCnt="0">
        <dgm:presLayoutVars>
          <dgm:dir/>
          <dgm:resizeHandles val="exact"/>
        </dgm:presLayoutVars>
      </dgm:prSet>
      <dgm:spPr/>
    </dgm:pt>
  </dgm:ptLst>
  <dgm:cxnLst>
    <dgm:cxn modelId="{196890EE-6051-476E-B755-035ADA6006F4}" type="presOf" srcId="{0456D183-2E81-46E8-BBB7-0B3AF0DD2AF3}" destId="{ADC4CF76-DAA7-44F7-AC7F-C90375C083DC}" srcOrd="0" destOrd="0" presId="urn:microsoft.com/office/officeart/2005/8/layout/h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0.83871</cdr:x>
      <cdr:y>0.02222</cdr:y>
    </cdr:from>
    <cdr:to>
      <cdr:x>0.95968</cdr:x>
      <cdr:y>0.07967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429552" y="142876"/>
          <a:ext cx="1071570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ru-RU" dirty="0" smtClean="0"/>
            <a:t>4</a:t>
          </a:r>
          <a:r>
            <a:rPr lang="ru-RU" dirty="0" smtClean="0"/>
            <a:t> </a:t>
          </a:r>
          <a:r>
            <a:rPr lang="ru-RU" dirty="0" smtClean="0"/>
            <a:t>классы</a:t>
          </a:r>
          <a:endParaRPr lang="ru-RU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EF3FB-8DEF-4689-9EDB-97A9C7223F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6C02-A1F0-4056-B689-EF50F90CD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EF3FB-8DEF-4689-9EDB-97A9C7223F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6C02-A1F0-4056-B689-EF50F90CD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EF3FB-8DEF-4689-9EDB-97A9C7223F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6C02-A1F0-4056-B689-EF50F90CD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EF3FB-8DEF-4689-9EDB-97A9C7223F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6C02-A1F0-4056-B689-EF50F90CD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EF3FB-8DEF-4689-9EDB-97A9C7223F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6C02-A1F0-4056-B689-EF50F90CD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EF3FB-8DEF-4689-9EDB-97A9C7223F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6C02-A1F0-4056-B689-EF50F90CD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EF3FB-8DEF-4689-9EDB-97A9C7223F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6C02-A1F0-4056-B689-EF50F90CD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EF3FB-8DEF-4689-9EDB-97A9C7223F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6C02-A1F0-4056-B689-EF50F90CD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EF3FB-8DEF-4689-9EDB-97A9C7223F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6C02-A1F0-4056-B689-EF50F90CD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EF3FB-8DEF-4689-9EDB-97A9C7223F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6C02-A1F0-4056-B689-EF50F90CD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EF3FB-8DEF-4689-9EDB-97A9C7223F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16C02-A1F0-4056-B689-EF50F90CD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EF3FB-8DEF-4689-9EDB-97A9C7223F0A}" type="datetimeFigureOut">
              <a:rPr lang="ru-RU" smtClean="0"/>
              <a:pPr/>
              <a:t>30.03.2012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16C02-A1F0-4056-B689-EF50F90CD2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em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еник\Рабочий стол\рисунки\default.jpe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357158" y="500042"/>
            <a:ext cx="8501122" cy="60007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Тiл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 —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көңiлдiң кiлтi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Язык— ключ к душе человека.</a:t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                 </a:t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                  Казахская поговорка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225741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643834" y="28572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 классы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43834" y="28572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r>
              <a:rPr lang="ru-RU" dirty="0" smtClean="0"/>
              <a:t> классы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643834" y="28572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r>
              <a:rPr lang="ru-RU" dirty="0" smtClean="0"/>
              <a:t> классы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643834" y="28572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r>
              <a:rPr lang="ru-RU" dirty="0" smtClean="0"/>
              <a:t> классы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643834" y="28572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r>
              <a:rPr lang="ru-RU" dirty="0" smtClean="0"/>
              <a:t> классы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14290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Наиболее популярные ответы на вопрос: «Чем в будущем поможет знание казахского языка?»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85918" y="1214422"/>
            <a:ext cx="3857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/>
              <a:t>В общении – 33%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2857496"/>
            <a:ext cx="2145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/>
              <a:t>В работе – 25%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4572008"/>
            <a:ext cx="3342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/>
              <a:t>Не знаю, не в чём – 16%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285860"/>
            <a:ext cx="607223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714620"/>
            <a:ext cx="614366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429132"/>
            <a:ext cx="614366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643834" y="28572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 классы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643834" y="28572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r>
              <a:rPr lang="ru-RU" dirty="0" smtClean="0"/>
              <a:t> классы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4"/>
          <p:cNvGraphicFramePr>
            <a:graphicFrameLocks/>
          </p:cNvGraphicFramePr>
          <p:nvPr/>
        </p:nvGraphicFramePr>
        <p:xfrm>
          <a:off x="142844" y="214290"/>
          <a:ext cx="8858312" cy="6429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643834" y="28572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r>
              <a:rPr lang="ru-RU" dirty="0" smtClean="0"/>
              <a:t> классы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Documents and Settings\ученик\Рабочий стол\рисунки\images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Для изучения языка гораздо важнее свободная любознательность, чем грозная необходимость. </a:t>
            </a:r>
            <a:b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 </a:t>
            </a:r>
            <a:b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              Святой Августин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643834" y="28572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r>
              <a:rPr lang="ru-RU" dirty="0" smtClean="0"/>
              <a:t> классы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ученик\Рабочий стол\рисунки\images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8429684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ученик\Рабочий стол\рисунки\image3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8429684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ученик\Рабочий стол\рисунки\imag6e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7786742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Documents and Settings\ученик\Рабочий стол\рисунки\image5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ученик\Рабочий стол\рисунки\images.jpeg"/>
          <p:cNvPicPr>
            <a:picLocks noChangeAspect="1" noChangeArrowheads="1"/>
          </p:cNvPicPr>
          <p:nvPr/>
        </p:nvPicPr>
        <p:blipFill>
          <a:blip r:embed="rId2">
            <a:lum bright="14000"/>
          </a:blip>
          <a:srcRect/>
          <a:stretch>
            <a:fillRect/>
          </a:stretch>
        </p:blipFill>
        <p:spPr bwMode="auto">
          <a:xfrm>
            <a:off x="0" y="0"/>
            <a:ext cx="3500462" cy="2755683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071638" y="2071678"/>
            <a:ext cx="707236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Анкета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«Мотивы изучения казахского языка»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5 классы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85786" y="714356"/>
            <a:ext cx="7715304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Цель: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отношение учащихся к школьному предмету «казахский язык», выявление основного мотива изучения предмета.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Нравится ли Вам изучение казахского языка?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Для чего Вы изучаете казахский язык в гимназии?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Чем в будущем поможет знание казахского языка?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Изучаете ли Вы казахский язык дополнительно? (репетитор, курсы)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Хотели бы Вы в гимназии дополнительно изучать казахский язык?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01156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001157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428604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Наиболее популярные ответы на вопрос: «Для чего Вы изучаете казахский язык в гимназии?»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428736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Чтобы знать язык (родной язык)-38%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2428868"/>
            <a:ext cx="55721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Я гражданин РК, живу в РК, это </a:t>
            </a:r>
            <a:r>
              <a:rPr lang="ru-RU" dirty="0" err="1" smtClean="0"/>
              <a:t>гос.язык</a:t>
            </a:r>
            <a:r>
              <a:rPr lang="ru-RU" dirty="0" smtClean="0"/>
              <a:t> – 18%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3571876"/>
            <a:ext cx="52149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Чтобы говорить на языке, общаться – 17%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4572008"/>
            <a:ext cx="6072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Для поступления, обучения в ВУЗе, для работы – 16%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1285860"/>
            <a:ext cx="607223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2357430"/>
            <a:ext cx="607223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3429000"/>
            <a:ext cx="607223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4572008"/>
            <a:ext cx="607223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193</Words>
  <Application>Microsoft Office PowerPoint</Application>
  <PresentationFormat>Экран (4:3)</PresentationFormat>
  <Paragraphs>32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       Тiл — көңiлдiң кiлтi  Язык— ключ к душе человека.                                        Казахская поговорка</vt:lpstr>
      <vt:lpstr>  Для изучения языка гораздо важнее свободная любознательность, чем грозная необходимость.                     Святой Августин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Для изучения языка гораздо важнее свободная любознательность, чем грозная необходимость.                                       Святой Августин</dc:title>
  <dc:creator>1</dc:creator>
  <cp:lastModifiedBy>1</cp:lastModifiedBy>
  <cp:revision>16</cp:revision>
  <dcterms:created xsi:type="dcterms:W3CDTF">2012-03-27T08:05:08Z</dcterms:created>
  <dcterms:modified xsi:type="dcterms:W3CDTF">2012-03-30T04:23:39Z</dcterms:modified>
</cp:coreProperties>
</file>