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261" r:id="rId3"/>
    <p:sldId id="264" r:id="rId4"/>
    <p:sldId id="268" r:id="rId5"/>
    <p:sldId id="269" r:id="rId6"/>
    <p:sldId id="265" r:id="rId7"/>
    <p:sldId id="275" r:id="rId8"/>
    <p:sldId id="273" r:id="rId9"/>
    <p:sldId id="272" r:id="rId10"/>
    <p:sldId id="276" r:id="rId11"/>
    <p:sldId id="274" r:id="rId12"/>
    <p:sldId id="277" r:id="rId13"/>
    <p:sldId id="278" r:id="rId14"/>
    <p:sldId id="27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46" autoAdjust="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D4497F-72ED-4D71-8424-85E7839E82EC}" type="datetimeFigureOut">
              <a:rPr lang="ru-RU" smtClean="0"/>
              <a:pPr/>
              <a:t>18.03.2012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ED7349-4C30-42AC-AB5C-54C3895B744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D7349-4C30-42AC-AB5C-54C3895B744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D7349-4C30-42AC-AB5C-54C3895B744B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8791A-5C01-406A-8BB2-C829EF41A138}" type="datetimeFigureOut">
              <a:rPr lang="ru-RU" smtClean="0"/>
              <a:pPr/>
              <a:t>18.03.2012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34F5E-962B-471C-B539-26C61BC346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8791A-5C01-406A-8BB2-C829EF41A138}" type="datetimeFigureOut">
              <a:rPr lang="ru-RU" smtClean="0"/>
              <a:pPr/>
              <a:t>18.03.2012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34F5E-962B-471C-B539-26C61BC346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8791A-5C01-406A-8BB2-C829EF41A138}" type="datetimeFigureOut">
              <a:rPr lang="ru-RU" smtClean="0"/>
              <a:pPr/>
              <a:t>18.03.2012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34F5E-962B-471C-B539-26C61BC346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8791A-5C01-406A-8BB2-C829EF41A138}" type="datetimeFigureOut">
              <a:rPr lang="ru-RU" smtClean="0"/>
              <a:pPr/>
              <a:t>18.03.2012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34F5E-962B-471C-B539-26C61BC346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8791A-5C01-406A-8BB2-C829EF41A138}" type="datetimeFigureOut">
              <a:rPr lang="ru-RU" smtClean="0"/>
              <a:pPr/>
              <a:t>18.03.2012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34F5E-962B-471C-B539-26C61BC346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8791A-5C01-406A-8BB2-C829EF41A138}" type="datetimeFigureOut">
              <a:rPr lang="ru-RU" smtClean="0"/>
              <a:pPr/>
              <a:t>18.03.2012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34F5E-962B-471C-B539-26C61BC346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8791A-5C01-406A-8BB2-C829EF41A138}" type="datetimeFigureOut">
              <a:rPr lang="ru-RU" smtClean="0"/>
              <a:pPr/>
              <a:t>18.03.2012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34F5E-962B-471C-B539-26C61BC346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8791A-5C01-406A-8BB2-C829EF41A138}" type="datetimeFigureOut">
              <a:rPr lang="ru-RU" smtClean="0"/>
              <a:pPr/>
              <a:t>18.03.2012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34F5E-962B-471C-B539-26C61BC346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8791A-5C01-406A-8BB2-C829EF41A138}" type="datetimeFigureOut">
              <a:rPr lang="ru-RU" smtClean="0"/>
              <a:pPr/>
              <a:t>18.03.2012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34F5E-962B-471C-B539-26C61BC346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8791A-5C01-406A-8BB2-C829EF41A138}" type="datetimeFigureOut">
              <a:rPr lang="ru-RU" smtClean="0"/>
              <a:pPr/>
              <a:t>18.03.2012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34F5E-962B-471C-B539-26C61BC346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8791A-5C01-406A-8BB2-C829EF41A138}" type="datetimeFigureOut">
              <a:rPr lang="ru-RU" smtClean="0"/>
              <a:pPr/>
              <a:t>18.03.2012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34F5E-962B-471C-B539-26C61BC346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B8791A-5C01-406A-8BB2-C829EF41A138}" type="datetimeFigureOut">
              <a:rPr lang="ru-RU" smtClean="0"/>
              <a:pPr/>
              <a:t>18.03.2012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534F5E-962B-471C-B539-26C61BC3468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175"/>
            <a:ext cx="9144001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1828800" y="1371600"/>
            <a:ext cx="5943600" cy="1447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Comic Sans MS"/>
              </a:rPr>
              <a:t> </a:t>
            </a:r>
            <a:endParaRPr lang="ru-RU" sz="3600" b="1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Comic Sans MS"/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1524000" y="4255442"/>
            <a:ext cx="6248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304800" y="626854"/>
            <a:ext cx="815498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1600" dirty="0">
              <a:solidFill>
                <a:srgbClr val="0033CC"/>
              </a:solidFill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1447800" y="5470009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3600450" algn="ctr"/>
                <a:tab pos="5915025" algn="l"/>
              </a:tabLst>
            </a:pPr>
            <a:endParaRPr lang="ru-RU" dirty="0"/>
          </a:p>
        </p:txBody>
      </p:sp>
      <p:sp>
        <p:nvSpPr>
          <p:cNvPr id="2057" name="WordArt 9"/>
          <p:cNvSpPr>
            <a:spLocks noChangeArrowheads="1" noChangeShapeType="1" noTextEdit="1"/>
          </p:cNvSpPr>
          <p:nvPr/>
        </p:nvSpPr>
        <p:spPr bwMode="auto">
          <a:xfrm>
            <a:off x="2714612" y="2857496"/>
            <a:ext cx="45720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ru-RU" sz="3600" b="1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Comic Sans M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57224" y="285728"/>
            <a:ext cx="771530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 smtClean="0"/>
              <a:t>«Влияние цвета в детском изобразительном творчестве на  познавательное  развитие детей.»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ChangeArrowheads="1"/>
          </p:cNvSpPr>
          <p:nvPr/>
        </p:nvSpPr>
        <p:spPr bwMode="auto">
          <a:xfrm>
            <a:off x="839788" y="427038"/>
            <a:ext cx="74072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Comic Sans MS" pitchFamily="66" charset="0"/>
              </a:rPr>
              <a:t>Цветовые оттенки основных цветов</a:t>
            </a:r>
          </a:p>
        </p:txBody>
      </p:sp>
      <p:pic>
        <p:nvPicPr>
          <p:cNvPr id="19459" name="Рисунок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066800"/>
            <a:ext cx="2971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Рисунок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057400"/>
            <a:ext cx="2971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Рисунок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3048000"/>
            <a:ext cx="3048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2" name="Rectangle 8"/>
          <p:cNvSpPr>
            <a:spLocks noChangeArrowheads="1"/>
          </p:cNvSpPr>
          <p:nvPr/>
        </p:nvSpPr>
        <p:spPr bwMode="auto">
          <a:xfrm>
            <a:off x="3886200" y="1054100"/>
            <a:ext cx="4487863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>
                <a:solidFill>
                  <a:srgbClr val="0000FF"/>
                </a:solidFill>
                <a:latin typeface="Comic Sans MS" pitchFamily="66" charset="0"/>
              </a:rPr>
              <a:t>Если разбавлять краски водой,</a:t>
            </a:r>
            <a:endParaRPr lang="en-US" sz="2000">
              <a:solidFill>
                <a:srgbClr val="0000FF"/>
              </a:solidFill>
              <a:latin typeface="Comic Sans MS" pitchFamily="66" charset="0"/>
            </a:endParaRPr>
          </a:p>
          <a:p>
            <a:r>
              <a:rPr lang="ru-RU" sz="2000">
                <a:solidFill>
                  <a:srgbClr val="0000FF"/>
                </a:solidFill>
                <a:latin typeface="Comic Sans MS" pitchFamily="66" charset="0"/>
              </a:rPr>
              <a:t> то тон их будет бледнее, </a:t>
            </a:r>
            <a:endParaRPr lang="en-US" sz="2000">
              <a:solidFill>
                <a:srgbClr val="0000FF"/>
              </a:solidFill>
              <a:latin typeface="Comic Sans MS" pitchFamily="66" charset="0"/>
            </a:endParaRPr>
          </a:p>
          <a:p>
            <a:r>
              <a:rPr lang="ru-RU" sz="2000">
                <a:solidFill>
                  <a:srgbClr val="0000FF"/>
                </a:solidFill>
                <a:latin typeface="Comic Sans MS" pitchFamily="66" charset="0"/>
              </a:rPr>
              <a:t>из красного получится </a:t>
            </a:r>
            <a:endParaRPr lang="en-US" sz="2000">
              <a:solidFill>
                <a:srgbClr val="0000FF"/>
              </a:solidFill>
              <a:latin typeface="Comic Sans MS" pitchFamily="66" charset="0"/>
            </a:endParaRPr>
          </a:p>
          <a:p>
            <a:r>
              <a:rPr lang="ru-RU" sz="2000">
                <a:solidFill>
                  <a:srgbClr val="0000FF"/>
                </a:solidFill>
                <a:latin typeface="Comic Sans MS" pitchFamily="66" charset="0"/>
              </a:rPr>
              <a:t>бледно красный, то есть розовый, </a:t>
            </a:r>
            <a:r>
              <a:rPr lang="en-US" sz="2000">
                <a:solidFill>
                  <a:srgbClr val="0000FF"/>
                </a:solidFill>
                <a:latin typeface="Comic Sans MS" pitchFamily="66" charset="0"/>
              </a:rPr>
              <a:t> </a:t>
            </a:r>
            <a:endParaRPr lang="ru-RU" sz="2000">
              <a:solidFill>
                <a:srgbClr val="0000FF"/>
              </a:solidFill>
              <a:latin typeface="Comic Sans MS" pitchFamily="66" charset="0"/>
            </a:endParaRPr>
          </a:p>
          <a:p>
            <a:r>
              <a:rPr lang="ru-RU" sz="2000">
                <a:solidFill>
                  <a:srgbClr val="0000FF"/>
                </a:solidFill>
                <a:latin typeface="Comic Sans MS" pitchFamily="66" charset="0"/>
              </a:rPr>
              <a:t>а из синего – голубой и т.д.</a:t>
            </a:r>
          </a:p>
          <a:p>
            <a:r>
              <a:rPr lang="ru-RU" sz="2000">
                <a:solidFill>
                  <a:srgbClr val="0000FF"/>
                </a:solidFill>
                <a:latin typeface="Comic Sans MS" pitchFamily="66" charset="0"/>
              </a:rPr>
              <a:t>Можно добавлять в краски белила </a:t>
            </a:r>
          </a:p>
          <a:p>
            <a:r>
              <a:rPr lang="ru-RU" sz="2000">
                <a:solidFill>
                  <a:srgbClr val="0000FF"/>
                </a:solidFill>
                <a:latin typeface="Comic Sans MS" pitchFamily="66" charset="0"/>
              </a:rPr>
              <a:t>(т.е. белую краску). </a:t>
            </a:r>
          </a:p>
          <a:p>
            <a:r>
              <a:rPr lang="ru-RU" sz="2000">
                <a:solidFill>
                  <a:srgbClr val="0000FF"/>
                </a:solidFill>
                <a:latin typeface="Comic Sans MS" pitchFamily="66" charset="0"/>
              </a:rPr>
              <a:t>Данное свойство по изменению</a:t>
            </a:r>
          </a:p>
          <a:p>
            <a:r>
              <a:rPr lang="ru-RU" sz="2000">
                <a:solidFill>
                  <a:srgbClr val="0000FF"/>
                </a:solidFill>
                <a:latin typeface="Comic Sans MS" pitchFamily="66" charset="0"/>
              </a:rPr>
              <a:t> цвета называется </a:t>
            </a:r>
            <a:r>
              <a:rPr lang="ru-RU" sz="2400" b="1">
                <a:solidFill>
                  <a:srgbClr val="FF0000"/>
                </a:solidFill>
                <a:latin typeface="Comic Sans MS" pitchFamily="66" charset="0"/>
              </a:rPr>
              <a:t>светлотой.</a:t>
            </a:r>
          </a:p>
        </p:txBody>
      </p:sp>
      <p:sp>
        <p:nvSpPr>
          <p:cNvPr id="19463" name="Rectangle 10"/>
          <p:cNvSpPr>
            <a:spLocks noChangeArrowheads="1"/>
          </p:cNvSpPr>
          <p:nvPr/>
        </p:nvSpPr>
        <p:spPr bwMode="auto">
          <a:xfrm>
            <a:off x="914400" y="4191000"/>
            <a:ext cx="79248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>
                <a:solidFill>
                  <a:srgbClr val="008000"/>
                </a:solidFill>
                <a:latin typeface="Comic Sans MS" pitchFamily="66" charset="0"/>
              </a:rPr>
              <a:t>Добавление черной или серой краски к трем основным</a:t>
            </a:r>
            <a:r>
              <a:rPr lang="en-US" sz="2400">
                <a:solidFill>
                  <a:srgbClr val="008000"/>
                </a:solidFill>
                <a:latin typeface="Comic Sans MS" pitchFamily="66" charset="0"/>
              </a:rPr>
              <a:t> </a:t>
            </a:r>
            <a:r>
              <a:rPr lang="ru-RU" sz="2400">
                <a:solidFill>
                  <a:srgbClr val="008000"/>
                </a:solidFill>
                <a:latin typeface="Comic Sans MS" pitchFamily="66" charset="0"/>
              </a:rPr>
              <a:t>приведет к изменению цвета от просветленно-нежных до сумрачно-тревожных тонов и к проявлению другого свойства</a:t>
            </a:r>
            <a:r>
              <a:rPr lang="ru-RU" sz="2000">
                <a:solidFill>
                  <a:srgbClr val="008000"/>
                </a:solidFill>
                <a:latin typeface="Comic Sans MS" pitchFamily="66" charset="0"/>
              </a:rPr>
              <a:t> – </a:t>
            </a:r>
            <a:r>
              <a:rPr lang="ru-RU" sz="2400" b="1">
                <a:solidFill>
                  <a:srgbClr val="FF0000"/>
                </a:solidFill>
                <a:latin typeface="Comic Sans MS" pitchFamily="66" charset="0"/>
              </a:rPr>
              <a:t>насыщенности цвета.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ChangeArrowheads="1"/>
          </p:cNvSpPr>
          <p:nvPr/>
        </p:nvSpPr>
        <p:spPr bwMode="auto">
          <a:xfrm>
            <a:off x="457200" y="609600"/>
            <a:ext cx="6338888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FF0000"/>
                </a:solidFill>
                <a:latin typeface="Comic Sans MS" pitchFamily="66" charset="0"/>
              </a:rPr>
              <a:t>Теплые</a:t>
            </a:r>
            <a:r>
              <a:rPr lang="ru-RU" sz="3600" b="1">
                <a:latin typeface="Comic Sans MS" pitchFamily="66" charset="0"/>
              </a:rPr>
              <a:t> </a:t>
            </a:r>
            <a:r>
              <a:rPr lang="ru-RU" sz="3600" b="1">
                <a:solidFill>
                  <a:srgbClr val="009900"/>
                </a:solidFill>
                <a:latin typeface="Comic Sans MS" pitchFamily="66" charset="0"/>
              </a:rPr>
              <a:t>и</a:t>
            </a:r>
            <a:r>
              <a:rPr lang="ru-RU" sz="3600" b="1">
                <a:latin typeface="Comic Sans MS" pitchFamily="66" charset="0"/>
              </a:rPr>
              <a:t> </a:t>
            </a:r>
            <a:r>
              <a:rPr lang="ru-RU" sz="3600" b="1">
                <a:solidFill>
                  <a:srgbClr val="0000FF"/>
                </a:solidFill>
                <a:latin typeface="Comic Sans MS" pitchFamily="66" charset="0"/>
              </a:rPr>
              <a:t>холодные</a:t>
            </a:r>
            <a:r>
              <a:rPr lang="ru-RU" sz="3600" b="1">
                <a:latin typeface="Comic Sans MS" pitchFamily="66" charset="0"/>
              </a:rPr>
              <a:t> </a:t>
            </a:r>
            <a:r>
              <a:rPr lang="ru-RU" sz="3600" b="1">
                <a:solidFill>
                  <a:srgbClr val="009900"/>
                </a:solidFill>
                <a:latin typeface="Comic Sans MS" pitchFamily="66" charset="0"/>
              </a:rPr>
              <a:t>цвета</a:t>
            </a:r>
            <a:r>
              <a:rPr lang="ru-RU" b="1"/>
              <a:t/>
            </a:r>
            <a:br>
              <a:rPr lang="ru-RU" b="1"/>
            </a:br>
            <a:endParaRPr lang="ru-RU" b="1"/>
          </a:p>
        </p:txBody>
      </p:sp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66800" y="1676400"/>
            <a:ext cx="2824163" cy="41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Rectangle 6"/>
          <p:cNvSpPr>
            <a:spLocks noChangeArrowheads="1"/>
          </p:cNvSpPr>
          <p:nvPr/>
        </p:nvSpPr>
        <p:spPr bwMode="auto">
          <a:xfrm>
            <a:off x="3708400" y="5038725"/>
            <a:ext cx="41783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9900"/>
                </a:solidFill>
                <a:latin typeface="Comic Sans MS" pitchFamily="66" charset="0"/>
              </a:rPr>
              <a:t>Зеленый цвет может быть</a:t>
            </a:r>
          </a:p>
          <a:p>
            <a:r>
              <a:rPr lang="ru-RU" sz="2400" b="1">
                <a:solidFill>
                  <a:srgbClr val="009900"/>
                </a:solidFill>
                <a:latin typeface="Comic Sans MS" pitchFamily="66" charset="0"/>
              </a:rPr>
              <a:t> и теплым и холодным</a:t>
            </a:r>
          </a:p>
        </p:txBody>
      </p:sp>
      <p:sp>
        <p:nvSpPr>
          <p:cNvPr id="23557" name="Rectangle 7"/>
          <p:cNvSpPr>
            <a:spLocks noChangeArrowheads="1"/>
          </p:cNvSpPr>
          <p:nvPr/>
        </p:nvSpPr>
        <p:spPr bwMode="auto">
          <a:xfrm>
            <a:off x="4191000" y="2286000"/>
            <a:ext cx="3733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Comic Sans MS" pitchFamily="66" charset="0"/>
              </a:rPr>
              <a:t>Теплые цвета</a:t>
            </a:r>
          </a:p>
        </p:txBody>
      </p:sp>
      <p:sp>
        <p:nvSpPr>
          <p:cNvPr id="23558" name="Rectangle 8"/>
          <p:cNvSpPr>
            <a:spLocks noChangeArrowheads="1"/>
          </p:cNvSpPr>
          <p:nvPr/>
        </p:nvSpPr>
        <p:spPr bwMode="auto">
          <a:xfrm>
            <a:off x="4419600" y="3429000"/>
            <a:ext cx="3657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00FF"/>
                </a:solidFill>
                <a:latin typeface="Comic Sans MS" pitchFamily="66" charset="0"/>
              </a:rPr>
              <a:t>Холодные цвета</a:t>
            </a:r>
          </a:p>
        </p:txBody>
      </p:sp>
      <p:pic>
        <p:nvPicPr>
          <p:cNvPr id="23559" name="Picture 1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34200" y="533400"/>
            <a:ext cx="1544638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WordArt 7"/>
          <p:cNvSpPr>
            <a:spLocks noChangeArrowheads="1" noChangeShapeType="1" noTextEdit="1"/>
          </p:cNvSpPr>
          <p:nvPr/>
        </p:nvSpPr>
        <p:spPr bwMode="auto">
          <a:xfrm>
            <a:off x="762000" y="381000"/>
            <a:ext cx="8001000" cy="1981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40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Comic Sans MS"/>
              </a:rPr>
              <a:t>Нарисуем  </a:t>
            </a:r>
          </a:p>
          <a:p>
            <a:r>
              <a:rPr lang="ru-RU" sz="40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Comic Sans MS"/>
              </a:rPr>
              <a:t>в небе радугу  </a:t>
            </a:r>
          </a:p>
        </p:txBody>
      </p:sp>
      <p:pic>
        <p:nvPicPr>
          <p:cNvPr id="21507" name="Picture 7" descr="radug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2590800"/>
            <a:ext cx="3200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ChangeArrowheads="1"/>
          </p:cNvSpPr>
          <p:nvPr/>
        </p:nvSpPr>
        <p:spPr bwMode="auto">
          <a:xfrm>
            <a:off x="679450" y="539750"/>
            <a:ext cx="78565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0066"/>
                </a:solidFill>
                <a:latin typeface="Comic Sans MS" pitchFamily="66" charset="0"/>
              </a:rPr>
              <a:t>Последовательность расположения цветов радуги</a:t>
            </a:r>
          </a:p>
        </p:txBody>
      </p:sp>
      <p:pic>
        <p:nvPicPr>
          <p:cNvPr id="22531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90600" y="1524000"/>
            <a:ext cx="2771775" cy="375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1600200"/>
            <a:ext cx="4286250" cy="316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Rectangle 7"/>
          <p:cNvSpPr>
            <a:spLocks noChangeArrowheads="1"/>
          </p:cNvSpPr>
          <p:nvPr/>
        </p:nvSpPr>
        <p:spPr bwMode="auto">
          <a:xfrm>
            <a:off x="5181600" y="4953000"/>
            <a:ext cx="2295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b="1">
                <a:solidFill>
                  <a:srgbClr val="0000FF"/>
                </a:solidFill>
              </a:rPr>
              <a:t>Александр</a:t>
            </a:r>
            <a:r>
              <a:rPr lang="ru-RU">
                <a:solidFill>
                  <a:srgbClr val="0000FF"/>
                </a:solidFill>
              </a:rPr>
              <a:t> </a:t>
            </a:r>
            <a:r>
              <a:rPr lang="ru-RU" b="1">
                <a:solidFill>
                  <a:srgbClr val="0000FF"/>
                </a:solidFill>
              </a:rPr>
              <a:t>Зайцев</a:t>
            </a:r>
          </a:p>
          <a:p>
            <a:pPr algn="l"/>
            <a:r>
              <a:rPr lang="ru-RU" b="1">
                <a:solidFill>
                  <a:srgbClr val="0000FF"/>
                </a:solidFill>
              </a:rPr>
              <a:t>         «Радуга»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1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0" y="2057400"/>
            <a:ext cx="4953000" cy="114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Рисунок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3124200"/>
            <a:ext cx="2000250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914400" y="381000"/>
            <a:ext cx="7162800" cy="143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00FF"/>
                </a:solidFill>
                <a:latin typeface="Comic Sans MS" pitchFamily="66" charset="0"/>
              </a:rPr>
              <a:t>Кроме того, существуют ещё три нейтральных цвета:</a:t>
            </a:r>
            <a:r>
              <a:rPr lang="ru-RU" sz="2400" b="1">
                <a:solidFill>
                  <a:srgbClr val="0000FF"/>
                </a:solidFill>
                <a:latin typeface="Comic Sans MS" pitchFamily="66" charset="0"/>
              </a:rPr>
              <a:t> </a:t>
            </a:r>
          </a:p>
          <a:p>
            <a:r>
              <a:rPr lang="ru-RU" sz="3200" b="1">
                <a:solidFill>
                  <a:srgbClr val="FF0000"/>
                </a:solidFill>
                <a:latin typeface="Comic Sans MS" pitchFamily="66" charset="0"/>
              </a:rPr>
              <a:t>белый, серый и чёрный.</a:t>
            </a:r>
            <a:r>
              <a:rPr lang="ru-RU" sz="320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609600" y="3810000"/>
            <a:ext cx="52578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009900"/>
                </a:solidFill>
                <a:latin typeface="Comic Sans MS" pitchFamily="66" charset="0"/>
              </a:rPr>
              <a:t>Эти </a:t>
            </a:r>
            <a:r>
              <a:rPr lang="ru-RU" sz="2800" b="1" dirty="0">
                <a:solidFill>
                  <a:srgbClr val="FF0000"/>
                </a:solidFill>
                <a:latin typeface="Comic Sans MS" pitchFamily="66" charset="0"/>
              </a:rPr>
              <a:t>нейтральные цвета</a:t>
            </a:r>
          </a:p>
          <a:p>
            <a:r>
              <a:rPr lang="ru-RU" sz="2800" b="1" dirty="0" smtClean="0">
                <a:solidFill>
                  <a:srgbClr val="009900"/>
                </a:solidFill>
                <a:latin typeface="Comic Sans MS" pitchFamily="66" charset="0"/>
              </a:rPr>
              <a:t>усиливают </a:t>
            </a:r>
            <a:r>
              <a:rPr lang="ru-RU" sz="2800" b="1" dirty="0">
                <a:solidFill>
                  <a:srgbClr val="009900"/>
                </a:solidFill>
                <a:latin typeface="Comic Sans MS" pitchFamily="66" charset="0"/>
              </a:rPr>
              <a:t>основные, </a:t>
            </a:r>
          </a:p>
          <a:p>
            <a:r>
              <a:rPr lang="ru-RU" sz="2800" b="1" dirty="0">
                <a:solidFill>
                  <a:srgbClr val="009900"/>
                </a:solidFill>
                <a:latin typeface="Comic Sans MS" pitchFamily="66" charset="0"/>
              </a:rPr>
              <a:t>то есть белый лебедь </a:t>
            </a:r>
          </a:p>
          <a:p>
            <a:r>
              <a:rPr lang="ru-RU" sz="2800" b="1" dirty="0">
                <a:solidFill>
                  <a:srgbClr val="009900"/>
                </a:solidFill>
                <a:latin typeface="Comic Sans MS" pitchFamily="66" charset="0"/>
              </a:rPr>
              <a:t>на чёрном фоне будет </a:t>
            </a:r>
          </a:p>
          <a:p>
            <a:r>
              <a:rPr lang="ru-RU" sz="2800" b="1" dirty="0">
                <a:solidFill>
                  <a:srgbClr val="009900"/>
                </a:solidFill>
                <a:latin typeface="Comic Sans MS" pitchFamily="66" charset="0"/>
              </a:rPr>
              <a:t>ещё белее.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8" descr="E:\фоны ИЗО\f69ef0c195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72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05400" y="3162300"/>
            <a:ext cx="352425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5"/>
          <p:cNvSpPr>
            <a:spLocks noChangeArrowheads="1"/>
          </p:cNvSpPr>
          <p:nvPr/>
        </p:nvSpPr>
        <p:spPr bwMode="auto">
          <a:xfrm>
            <a:off x="1428728" y="96974"/>
            <a:ext cx="7134247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/>
            <a:r>
              <a:rPr lang="ru-RU" sz="5400" b="1" dirty="0" smtClean="0">
                <a:solidFill>
                  <a:srgbClr val="0000FF"/>
                </a:solidFill>
                <a:latin typeface="Comic Sans MS" pitchFamily="66" charset="0"/>
              </a:rPr>
              <a:t>«Ум ребёнка – на            кончиках  его  пальцев »</a:t>
            </a:r>
            <a:endParaRPr lang="ru-RU" sz="5400" b="1" dirty="0"/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685800" y="-1081533"/>
            <a:ext cx="84582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ru-RU" sz="2400" b="1" dirty="0" smtClean="0">
                <a:solidFill>
                  <a:srgbClr val="009900"/>
                </a:solidFill>
                <a:latin typeface="Comic Sans MS" pitchFamily="66" charset="0"/>
              </a:rPr>
              <a:t>                         </a:t>
            </a:r>
          </a:p>
          <a:p>
            <a:pPr algn="l"/>
            <a:endParaRPr lang="ru-RU" sz="2400" b="1" dirty="0">
              <a:solidFill>
                <a:srgbClr val="009900"/>
              </a:solidFill>
              <a:latin typeface="Comic Sans MS" pitchFamily="66" charset="0"/>
            </a:endParaRPr>
          </a:p>
          <a:p>
            <a:pPr algn="l"/>
            <a:endParaRPr lang="ru-RU" sz="2400" b="1" dirty="0" smtClean="0">
              <a:solidFill>
                <a:srgbClr val="009900"/>
              </a:solidFill>
              <a:latin typeface="Comic Sans MS" pitchFamily="66" charset="0"/>
            </a:endParaRPr>
          </a:p>
          <a:p>
            <a:pPr algn="l"/>
            <a:endParaRPr lang="ru-RU" sz="2400" b="1" dirty="0">
              <a:solidFill>
                <a:srgbClr val="009900"/>
              </a:solidFill>
              <a:latin typeface="Comic Sans MS" pitchFamily="66" charset="0"/>
            </a:endParaRPr>
          </a:p>
          <a:p>
            <a:pPr algn="l"/>
            <a:endParaRPr lang="ru-RU" sz="2400" b="1" dirty="0" smtClean="0">
              <a:solidFill>
                <a:srgbClr val="009900"/>
              </a:solidFill>
              <a:latin typeface="Comic Sans MS" pitchFamily="66" charset="0"/>
            </a:endParaRPr>
          </a:p>
          <a:p>
            <a:pPr algn="l"/>
            <a:endParaRPr lang="ru-RU" sz="2400" b="1" dirty="0">
              <a:solidFill>
                <a:srgbClr val="009900"/>
              </a:solidFill>
              <a:latin typeface="Comic Sans MS" pitchFamily="66" charset="0"/>
            </a:endParaRPr>
          </a:p>
          <a:p>
            <a:pPr algn="l"/>
            <a:endParaRPr lang="ru-RU" sz="2400" b="1" dirty="0" smtClean="0">
              <a:solidFill>
                <a:srgbClr val="009900"/>
              </a:solidFill>
              <a:latin typeface="Comic Sans MS" pitchFamily="66" charset="0"/>
            </a:endParaRPr>
          </a:p>
          <a:p>
            <a:pPr algn="l"/>
            <a:endParaRPr lang="ru-RU" sz="2400" b="1" dirty="0">
              <a:solidFill>
                <a:srgbClr val="009900"/>
              </a:solidFill>
              <a:latin typeface="Comic Sans MS" pitchFamily="66" charset="0"/>
            </a:endParaRPr>
          </a:p>
          <a:p>
            <a:pPr algn="l"/>
            <a:endParaRPr lang="ru-RU" sz="2400" b="1" dirty="0" smtClean="0">
              <a:solidFill>
                <a:srgbClr val="009900"/>
              </a:solidFill>
              <a:latin typeface="Comic Sans MS" pitchFamily="66" charset="0"/>
            </a:endParaRPr>
          </a:p>
          <a:p>
            <a:pPr algn="l"/>
            <a:r>
              <a:rPr lang="ru-RU" sz="2400" b="1" dirty="0">
                <a:solidFill>
                  <a:srgbClr val="009900"/>
                </a:solidFill>
                <a:latin typeface="Comic Sans MS" pitchFamily="66" charset="0"/>
              </a:rPr>
              <a:t> </a:t>
            </a:r>
            <a:r>
              <a:rPr lang="ru-RU" sz="2400" b="1" dirty="0" smtClean="0">
                <a:solidFill>
                  <a:srgbClr val="009900"/>
                </a:solidFill>
                <a:latin typeface="Comic Sans MS" pitchFamily="66" charset="0"/>
              </a:rPr>
              <a:t>      </a:t>
            </a:r>
          </a:p>
          <a:p>
            <a:pPr algn="l"/>
            <a:endParaRPr lang="ru-RU" sz="2400" b="1" dirty="0">
              <a:solidFill>
                <a:srgbClr val="009900"/>
              </a:solidFill>
              <a:latin typeface="Comic Sans MS" pitchFamily="66" charset="0"/>
            </a:endParaRPr>
          </a:p>
          <a:p>
            <a:pPr algn="l"/>
            <a:endParaRPr lang="ru-RU" sz="2400" b="1" dirty="0" smtClean="0">
              <a:solidFill>
                <a:srgbClr val="009900"/>
              </a:solidFill>
              <a:latin typeface="Comic Sans MS" pitchFamily="66" charset="0"/>
            </a:endParaRPr>
          </a:p>
          <a:p>
            <a:pPr algn="l"/>
            <a:endParaRPr lang="ru-RU" sz="2400" b="1" dirty="0">
              <a:solidFill>
                <a:srgbClr val="009900"/>
              </a:solidFill>
              <a:latin typeface="Comic Sans MS" pitchFamily="66" charset="0"/>
            </a:endParaRPr>
          </a:p>
          <a:p>
            <a:pPr algn="l"/>
            <a:endParaRPr lang="ru-RU" sz="2400" b="1" dirty="0" smtClean="0">
              <a:solidFill>
                <a:srgbClr val="009900"/>
              </a:solidFill>
              <a:latin typeface="Comic Sans MS" pitchFamily="66" charset="0"/>
            </a:endParaRPr>
          </a:p>
          <a:p>
            <a:pPr algn="l"/>
            <a:endParaRPr lang="ru-RU" sz="2400" b="1" dirty="0">
              <a:solidFill>
                <a:srgbClr val="009900"/>
              </a:solidFill>
              <a:latin typeface="Comic Sans MS" pitchFamily="66" charset="0"/>
            </a:endParaRPr>
          </a:p>
          <a:p>
            <a:pPr algn="l"/>
            <a:r>
              <a:rPr lang="ru-RU" sz="2400" b="1" dirty="0" smtClean="0">
                <a:solidFill>
                  <a:srgbClr val="009900"/>
                </a:solidFill>
                <a:latin typeface="Comic Sans MS" pitchFamily="66" charset="0"/>
              </a:rPr>
              <a:t>     В. И. Сухомлинский</a:t>
            </a:r>
            <a:endParaRPr lang="ru-RU" sz="2400" b="1" dirty="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3079" name="Rectangle 8"/>
          <p:cNvSpPr>
            <a:spLocks noChangeArrowheads="1"/>
          </p:cNvSpPr>
          <p:nvPr/>
        </p:nvSpPr>
        <p:spPr bwMode="auto">
          <a:xfrm>
            <a:off x="152400" y="4965182"/>
            <a:ext cx="5257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5" descr="E:\фоны ИЗО\f69ef0c195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Рисунок 4" descr="E:\ИЗО ЛЮСЯ\5400dabf014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4191000"/>
            <a:ext cx="2535238" cy="223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357158" y="57749"/>
            <a:ext cx="8286808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</a:rPr>
              <a:t>Рисование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</a:rPr>
              <a:t>-является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</a:rPr>
              <a:t> одним из важнейших средств познания мира и развитие знаний эстетического восприятия, так как оно связано с самостоятельной, практической и творческой деятельностью ребенка.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8" descr="E:\фоны ИЗО\f69ef0c195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86644" y="5429264"/>
            <a:ext cx="1857356" cy="1428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9" name="Rectangle 8"/>
          <p:cNvSpPr>
            <a:spLocks noChangeArrowheads="1"/>
          </p:cNvSpPr>
          <p:nvPr/>
        </p:nvSpPr>
        <p:spPr bwMode="auto">
          <a:xfrm>
            <a:off x="152400" y="4965182"/>
            <a:ext cx="5257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-917864"/>
            <a:ext cx="268022" cy="2292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lang="ru-RU" sz="1300" dirty="0">
              <a:solidFill>
                <a:srgbClr val="00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lang="ru-RU" sz="1300" dirty="0">
              <a:solidFill>
                <a:srgbClr val="00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lang="ru-RU" sz="1300" dirty="0">
              <a:solidFill>
                <a:srgbClr val="00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lang="ru-RU" sz="1300" dirty="0">
              <a:solidFill>
                <a:srgbClr val="00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lang="ru-RU" sz="1300" dirty="0">
              <a:solidFill>
                <a:srgbClr val="00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14283" y="142551"/>
            <a:ext cx="8143931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1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              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Задачи: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tabLst>
                <a:tab pos="457200" algn="l"/>
              </a:tabLst>
            </a:pPr>
            <a:r>
              <a:rPr lang="ru-RU" sz="2000" b="1" dirty="0" smtClean="0">
                <a:solidFill>
                  <a:srgbClr val="0070C0"/>
                </a:solidFill>
                <a:latin typeface="Comic Sans MS" pitchFamily="66" charset="0"/>
              </a:rPr>
              <a:t>Развивать </a:t>
            </a:r>
            <a:r>
              <a:rPr lang="ru-RU" sz="2000" b="1" dirty="0">
                <a:solidFill>
                  <a:srgbClr val="0070C0"/>
                </a:solidFill>
                <a:latin typeface="Comic Sans MS" pitchFamily="66" charset="0"/>
              </a:rPr>
              <a:t>у детей эстетические чувства формы, цвета, </a:t>
            </a:r>
            <a:r>
              <a:rPr lang="ru-RU" sz="2000" b="1" dirty="0" smtClean="0">
                <a:solidFill>
                  <a:srgbClr val="0070C0"/>
                </a:solidFill>
                <a:latin typeface="Comic Sans MS" pitchFamily="66" charset="0"/>
              </a:rPr>
              <a:t>ритма</a:t>
            </a:r>
            <a:r>
              <a:rPr lang="ru-RU" sz="2000" b="1" dirty="0">
                <a:solidFill>
                  <a:srgbClr val="0070C0"/>
                </a:solidFill>
                <a:latin typeface="Comic Sans MS" pitchFamily="66" charset="0"/>
              </a:rPr>
              <a:t>, композиции, пропорции</a:t>
            </a:r>
            <a:r>
              <a:rPr lang="ru-RU" sz="2000" b="1" dirty="0" smtClean="0">
                <a:solidFill>
                  <a:srgbClr val="0070C0"/>
                </a:solidFill>
                <a:latin typeface="Comic Sans MS" pitchFamily="66" charset="0"/>
              </a:rPr>
              <a:t>.</a:t>
            </a:r>
            <a:endParaRPr lang="ru-RU" sz="2000" b="1" dirty="0">
              <a:solidFill>
                <a:srgbClr val="0070C0"/>
              </a:solidFill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Учить детей видеть и понимать прекрасное в жизни и в искусстве.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Comic Sans MS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Воспитывать интерес к изобразительной деятельности.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Comic Sans MS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Формировать у детей знания умение и навыки в области                  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изобразительнойдеятельности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, развивать у них творческую активность, желание рисовать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Comic Sans MS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Учить детей использовать в рисовании разнообразные материалы и технику (графитный карандаш, цветные карандаши, фломастеры, гуашь, акварель,  цветные восковые мелки  и др.), разные способы создания изображения, соединения в одном рисунке разных материалов с целью получения выразительного образа.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Comic Sans MS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Воспитывать у детей умение работать индивидуально и создавать коллективные композиции, развивать эмоционально положительные эмоции на предложение нарисовать.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8" descr="E:\фоны ИЗО\f69ef0c195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372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05400" y="3162300"/>
            <a:ext cx="352425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5"/>
          <p:cNvSpPr>
            <a:spLocks noChangeArrowheads="1"/>
          </p:cNvSpPr>
          <p:nvPr/>
        </p:nvSpPr>
        <p:spPr bwMode="auto">
          <a:xfrm>
            <a:off x="609600" y="304800"/>
            <a:ext cx="79533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ru-RU" sz="2400" b="1" dirty="0">
                <a:solidFill>
                  <a:srgbClr val="0000FF"/>
                </a:solidFill>
                <a:latin typeface="Comic Sans MS" pitchFamily="66" charset="0"/>
              </a:rPr>
              <a:t>Ежедневно ребенок открывает для себя новое в окружающем его мире.</a:t>
            </a:r>
            <a:r>
              <a:rPr lang="ru-RU" sz="2400" b="1" dirty="0"/>
              <a:t> </a:t>
            </a:r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685800" y="1134458"/>
            <a:ext cx="84582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ru-RU" sz="2400" b="1" dirty="0">
                <a:solidFill>
                  <a:srgbClr val="009900"/>
                </a:solidFill>
                <a:latin typeface="Comic Sans MS" pitchFamily="66" charset="0"/>
              </a:rPr>
              <a:t>Все, что увидел, что взволновало его, </a:t>
            </a:r>
            <a:r>
              <a:rPr lang="ru-RU" sz="2400" b="1" dirty="0" smtClean="0">
                <a:solidFill>
                  <a:srgbClr val="009900"/>
                </a:solidFill>
                <a:latin typeface="Comic Sans MS" pitchFamily="66" charset="0"/>
              </a:rPr>
              <a:t>ребёнок отражает </a:t>
            </a:r>
            <a:r>
              <a:rPr lang="ru-RU" sz="2400" b="1" dirty="0">
                <a:solidFill>
                  <a:srgbClr val="009900"/>
                </a:solidFill>
                <a:latin typeface="Comic Sans MS" pitchFamily="66" charset="0"/>
              </a:rPr>
              <a:t>в игре, речи, рисовании... </a:t>
            </a:r>
          </a:p>
          <a:p>
            <a:pPr algn="l"/>
            <a:r>
              <a:rPr lang="ru-RU" sz="2400" b="1" dirty="0">
                <a:solidFill>
                  <a:srgbClr val="009900"/>
                </a:solidFill>
                <a:latin typeface="Comic Sans MS" pitchFamily="66" charset="0"/>
              </a:rPr>
              <a:t>Он берет карандаш и на листе бумаги пытается показать увиденное. </a:t>
            </a:r>
          </a:p>
        </p:txBody>
      </p:sp>
      <p:sp>
        <p:nvSpPr>
          <p:cNvPr id="3078" name="Rectangle 7"/>
          <p:cNvSpPr>
            <a:spLocks noChangeArrowheads="1"/>
          </p:cNvSpPr>
          <p:nvPr/>
        </p:nvSpPr>
        <p:spPr bwMode="auto">
          <a:xfrm>
            <a:off x="533400" y="2667000"/>
            <a:ext cx="8154988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ru-RU" sz="2400" b="1" dirty="0">
                <a:solidFill>
                  <a:srgbClr val="0000FF"/>
                </a:solidFill>
                <a:latin typeface="Comic Sans MS" pitchFamily="66" charset="0"/>
              </a:rPr>
              <a:t>Одним из самых значимых и объективных свойств </a:t>
            </a:r>
          </a:p>
          <a:p>
            <a:pPr algn="l"/>
            <a:r>
              <a:rPr lang="ru-RU" sz="2400" b="1" dirty="0">
                <a:solidFill>
                  <a:srgbClr val="0000FF"/>
                </a:solidFill>
                <a:latin typeface="Comic Sans MS" pitchFamily="66" charset="0"/>
              </a:rPr>
              <a:t>окружающей  действительности </a:t>
            </a:r>
          </a:p>
          <a:p>
            <a:pPr algn="l"/>
            <a:r>
              <a:rPr lang="ru-RU" sz="2400" b="1" dirty="0">
                <a:solidFill>
                  <a:srgbClr val="0000FF"/>
                </a:solidFill>
                <a:latin typeface="Comic Sans MS" pitchFamily="66" charset="0"/>
              </a:rPr>
              <a:t>для ребенка является цвет.</a:t>
            </a:r>
          </a:p>
        </p:txBody>
      </p:sp>
      <p:sp>
        <p:nvSpPr>
          <p:cNvPr id="3079" name="Rectangle 8"/>
          <p:cNvSpPr>
            <a:spLocks noChangeArrowheads="1"/>
          </p:cNvSpPr>
          <p:nvPr/>
        </p:nvSpPr>
        <p:spPr bwMode="auto">
          <a:xfrm>
            <a:off x="152400" y="4180354"/>
            <a:ext cx="52578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 dirty="0">
                <a:solidFill>
                  <a:srgbClr val="FF3300"/>
                </a:solidFill>
                <a:latin typeface="Comic Sans MS" pitchFamily="66" charset="0"/>
              </a:rPr>
              <a:t>Изобразительная практика обогащает восприятие цвета, превращая его в мощное                                   художественное </a:t>
            </a:r>
            <a:endParaRPr lang="ru-RU" sz="2400" b="1" dirty="0" smtClean="0">
              <a:solidFill>
                <a:srgbClr val="FF3300"/>
              </a:solidFill>
              <a:latin typeface="Comic Sans MS" pitchFamily="66" charset="0"/>
            </a:endParaRPr>
          </a:p>
          <a:p>
            <a:r>
              <a:rPr lang="ru-RU" sz="2400" b="1" dirty="0" smtClean="0">
                <a:solidFill>
                  <a:srgbClr val="FF3300"/>
                </a:solidFill>
                <a:latin typeface="Comic Sans MS" pitchFamily="66" charset="0"/>
              </a:rPr>
              <a:t>средство </a:t>
            </a:r>
            <a:r>
              <a:rPr lang="ru-RU" sz="2400" b="1" dirty="0">
                <a:solidFill>
                  <a:srgbClr val="FF3300"/>
                </a:solidFill>
                <a:latin typeface="Comic Sans MS" pitchFamily="66" charset="0"/>
              </a:rPr>
              <a:t>познания жизни.</a:t>
            </a:r>
            <a:r>
              <a:rPr lang="ru-RU" dirty="0"/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5" descr="E:\фоны ИЗО\f69ef0c195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4"/>
          <p:cNvSpPr>
            <a:spLocks noChangeArrowheads="1"/>
          </p:cNvSpPr>
          <p:nvPr/>
        </p:nvSpPr>
        <p:spPr bwMode="auto">
          <a:xfrm>
            <a:off x="-20637" y="180549"/>
            <a:ext cx="8950356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523875"/>
            <a:r>
              <a:rPr lang="ru-RU" sz="2000" b="1" dirty="0">
                <a:solidFill>
                  <a:srgbClr val="0000FF"/>
                </a:solidFill>
                <a:latin typeface="Comic Sans MS" pitchFamily="66" charset="0"/>
              </a:rPr>
              <a:t>Цвет и его сочетания имеют огромную силу эмоционального, </a:t>
            </a:r>
          </a:p>
          <a:p>
            <a:pPr indent="523875"/>
            <a:r>
              <a:rPr lang="ru-RU" sz="2000" b="1" dirty="0">
                <a:solidFill>
                  <a:srgbClr val="0000FF"/>
                </a:solidFill>
                <a:latin typeface="Comic Sans MS" pitchFamily="66" charset="0"/>
              </a:rPr>
              <a:t>эстетического воздействия, раскрывающего детям  </a:t>
            </a:r>
          </a:p>
          <a:p>
            <a:pPr indent="523875"/>
            <a:r>
              <a:rPr lang="ru-RU" sz="2000" b="1" dirty="0">
                <a:solidFill>
                  <a:srgbClr val="0000FF"/>
                </a:solidFill>
                <a:latin typeface="Comic Sans MS" pitchFamily="66" charset="0"/>
              </a:rPr>
              <a:t>законы красоты окружающего мира.</a:t>
            </a:r>
          </a:p>
          <a:p>
            <a:pPr indent="523875"/>
            <a:r>
              <a:rPr lang="ru-RU" sz="2000" b="1" dirty="0" smtClean="0">
                <a:solidFill>
                  <a:srgbClr val="0000FF"/>
                </a:solidFill>
                <a:latin typeface="Comic Sans MS" pitchFamily="66" charset="0"/>
              </a:rPr>
              <a:t>Цвет </a:t>
            </a:r>
            <a:r>
              <a:rPr lang="ru-RU" sz="2000" b="1" dirty="0">
                <a:solidFill>
                  <a:srgbClr val="0000FF"/>
                </a:solidFill>
                <a:latin typeface="Comic Sans MS" pitchFamily="66" charset="0"/>
              </a:rPr>
              <a:t>воздействует на эмоциональную сферу ребенка,</a:t>
            </a:r>
          </a:p>
          <a:p>
            <a:pPr indent="523875"/>
            <a:r>
              <a:rPr lang="ru-RU" sz="2000" b="1" dirty="0" smtClean="0">
                <a:solidFill>
                  <a:srgbClr val="0000FF"/>
                </a:solidFill>
                <a:latin typeface="Comic Sans MS" pitchFamily="66" charset="0"/>
              </a:rPr>
              <a:t>участвует </a:t>
            </a:r>
            <a:r>
              <a:rPr lang="ru-RU" sz="2000" b="1" dirty="0">
                <a:solidFill>
                  <a:srgbClr val="0000FF"/>
                </a:solidFill>
                <a:latin typeface="Comic Sans MS" pitchFamily="66" charset="0"/>
              </a:rPr>
              <a:t>в процессе художественной деятельности, </a:t>
            </a:r>
          </a:p>
          <a:p>
            <a:pPr indent="523875"/>
            <a:r>
              <a:rPr lang="ru-RU" sz="2000" b="1" dirty="0">
                <a:solidFill>
                  <a:srgbClr val="0000FF"/>
                </a:solidFill>
                <a:latin typeface="Comic Sans MS" pitchFamily="66" charset="0"/>
              </a:rPr>
              <a:t>формирует художественный вкус. </a:t>
            </a:r>
          </a:p>
          <a:p>
            <a:pPr indent="523875"/>
            <a:r>
              <a:rPr lang="ru-RU" sz="2000" b="1" dirty="0">
                <a:solidFill>
                  <a:srgbClr val="0000FF"/>
                </a:solidFill>
                <a:latin typeface="Comic Sans MS" pitchFamily="66" charset="0"/>
              </a:rPr>
              <a:t>В связи с этим чувство красоты цвета и вообще вкус к цвету </a:t>
            </a:r>
          </a:p>
          <a:p>
            <a:pPr indent="523875"/>
            <a:r>
              <a:rPr lang="ru-RU" sz="2000" b="1" dirty="0">
                <a:solidFill>
                  <a:srgbClr val="0000FF"/>
                </a:solidFill>
                <a:latin typeface="Comic Sans MS" pitchFamily="66" charset="0"/>
              </a:rPr>
              <a:t>можно и необходимо воспитывать. </a:t>
            </a:r>
          </a:p>
          <a:p>
            <a:pPr indent="523875"/>
            <a:r>
              <a:rPr lang="ru-RU" sz="2000" b="1" dirty="0">
                <a:solidFill>
                  <a:srgbClr val="0000FF"/>
                </a:solidFill>
                <a:latin typeface="Comic Sans MS" pitchFamily="66" charset="0"/>
              </a:rPr>
              <a:t>Ребенок воспринимает цвет </a:t>
            </a:r>
            <a:r>
              <a:rPr lang="ru-RU" sz="2000" b="1" dirty="0" smtClean="0">
                <a:solidFill>
                  <a:srgbClr val="0000FF"/>
                </a:solidFill>
                <a:latin typeface="Comic Sans MS" pitchFamily="66" charset="0"/>
              </a:rPr>
              <a:t>непосредственно, увлеченно и</a:t>
            </a:r>
          </a:p>
          <a:p>
            <a:pPr indent="523875"/>
            <a:r>
              <a:rPr lang="ru-RU" sz="2000" b="1" dirty="0" smtClean="0">
                <a:solidFill>
                  <a:srgbClr val="0000FF"/>
                </a:solidFill>
                <a:latin typeface="Comic Sans MS" pitchFamily="66" charset="0"/>
              </a:rPr>
              <a:t>искренне.</a:t>
            </a:r>
            <a:endParaRPr lang="ru-RU" sz="2000" b="1" dirty="0">
              <a:solidFill>
                <a:srgbClr val="0000FF"/>
              </a:solidFill>
              <a:latin typeface="Comic Sans MS" pitchFamily="66" charset="0"/>
            </a:endParaRPr>
          </a:p>
          <a:p>
            <a:pPr indent="523875"/>
            <a:r>
              <a:rPr lang="ru-RU" sz="2000" b="1" dirty="0">
                <a:solidFill>
                  <a:srgbClr val="0000FF"/>
                </a:solidFill>
                <a:latin typeface="Comic Sans MS" pitchFamily="66" charset="0"/>
              </a:rPr>
              <a:t>Это очень ценное качество, которое надо поддерживать, </a:t>
            </a:r>
          </a:p>
          <a:p>
            <a:pPr indent="523875"/>
            <a:r>
              <a:rPr lang="ru-RU" sz="2000" b="1" dirty="0">
                <a:solidFill>
                  <a:srgbClr val="0000FF"/>
                </a:solidFill>
                <a:latin typeface="Comic Sans MS" pitchFamily="66" charset="0"/>
              </a:rPr>
              <a:t>развивать в процессе обучения, т. к. оно является условием</a:t>
            </a:r>
          </a:p>
          <a:p>
            <a:pPr indent="523875"/>
            <a:r>
              <a:rPr lang="ru-RU" sz="2000" b="1" dirty="0" smtClean="0">
                <a:solidFill>
                  <a:srgbClr val="0000FF"/>
                </a:solidFill>
                <a:latin typeface="Comic Sans MS" pitchFamily="66" charset="0"/>
              </a:rPr>
              <a:t>развития  </a:t>
            </a:r>
            <a:r>
              <a:rPr lang="ru-RU" sz="2000" b="1" dirty="0">
                <a:solidFill>
                  <a:srgbClr val="0000FF"/>
                </a:solidFill>
                <a:latin typeface="Comic Sans MS" pitchFamily="66" charset="0"/>
              </a:rPr>
              <a:t>художественного восприятия цвета у дошкольника</a:t>
            </a:r>
            <a:r>
              <a:rPr lang="ru-RU" sz="2000" b="1" dirty="0">
                <a:latin typeface="Comic Sans MS" pitchFamily="66" charset="0"/>
              </a:rPr>
              <a:t> </a:t>
            </a:r>
          </a:p>
        </p:txBody>
      </p:sp>
      <p:pic>
        <p:nvPicPr>
          <p:cNvPr id="4100" name="Рисунок 4" descr="E:\ИЗО ЛЮСЯ\5400dabf014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4191000"/>
            <a:ext cx="2535238" cy="223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WordArt 4"/>
          <p:cNvSpPr>
            <a:spLocks noChangeArrowheads="1" noChangeShapeType="1" noTextEdit="1"/>
          </p:cNvSpPr>
          <p:nvPr/>
        </p:nvSpPr>
        <p:spPr bwMode="auto">
          <a:xfrm>
            <a:off x="609600" y="533400"/>
            <a:ext cx="60198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kern="10" dirty="0" err="1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Comic Sans MS"/>
              </a:rPr>
              <a:t>Цветоведение</a:t>
            </a:r>
            <a:endParaRPr lang="ru-RU" sz="3600" b="1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Comic Sans MS"/>
            </a:endParaRPr>
          </a:p>
        </p:txBody>
      </p:sp>
      <p:sp>
        <p:nvSpPr>
          <p:cNvPr id="16387" name="Rectangle 5"/>
          <p:cNvSpPr>
            <a:spLocks noChangeArrowheads="1"/>
          </p:cNvSpPr>
          <p:nvPr/>
        </p:nvSpPr>
        <p:spPr bwMode="auto">
          <a:xfrm>
            <a:off x="304800" y="1539875"/>
            <a:ext cx="848042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400" b="1" dirty="0">
                <a:solidFill>
                  <a:srgbClr val="0000FF"/>
                </a:solidFill>
                <a:latin typeface="Comic Sans MS" pitchFamily="66" charset="0"/>
              </a:rPr>
              <a:t>Наука об изучении цвета называется </a:t>
            </a:r>
            <a:r>
              <a:rPr lang="ru-RU" sz="2400" b="1" dirty="0" err="1">
                <a:solidFill>
                  <a:srgbClr val="FF0000"/>
                </a:solidFill>
                <a:latin typeface="Comic Sans MS" pitchFamily="66" charset="0"/>
              </a:rPr>
              <a:t>цветоведением</a:t>
            </a:r>
            <a:r>
              <a:rPr lang="ru-RU" sz="2400" b="1" dirty="0">
                <a:solidFill>
                  <a:srgbClr val="FF0000"/>
                </a:solidFill>
                <a:latin typeface="Comic Sans MS" pitchFamily="66" charset="0"/>
              </a:rPr>
              <a:t>.</a:t>
            </a:r>
            <a:r>
              <a:rPr lang="ru-RU" sz="2400" b="1" dirty="0">
                <a:solidFill>
                  <a:srgbClr val="0000FF"/>
                </a:solidFill>
                <a:latin typeface="Comic Sans MS" pitchFamily="66" charset="0"/>
              </a:rPr>
              <a:t> </a:t>
            </a:r>
          </a:p>
          <a:p>
            <a:r>
              <a:rPr lang="ru-RU" sz="2400" b="1" dirty="0" err="1">
                <a:solidFill>
                  <a:srgbClr val="FF0000"/>
                </a:solidFill>
                <a:latin typeface="Comic Sans MS" pitchFamily="66" charset="0"/>
              </a:rPr>
              <a:t>Цветоведение</a:t>
            </a:r>
            <a:r>
              <a:rPr lang="ru-RU" sz="2400" b="1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2400" b="1" dirty="0">
                <a:solidFill>
                  <a:srgbClr val="0000FF"/>
                </a:solidFill>
                <a:latin typeface="Comic Sans MS" pitchFamily="66" charset="0"/>
              </a:rPr>
              <a:t>должен знать каждый художник, </a:t>
            </a:r>
          </a:p>
          <a:p>
            <a:r>
              <a:rPr lang="ru-RU" sz="2400" b="1" dirty="0">
                <a:solidFill>
                  <a:srgbClr val="0000FF"/>
                </a:solidFill>
                <a:latin typeface="Comic Sans MS" pitchFamily="66" charset="0"/>
              </a:rPr>
              <a:t>иначе он не сможет нарисовать хорошую картину.</a:t>
            </a:r>
          </a:p>
        </p:txBody>
      </p:sp>
      <p:sp>
        <p:nvSpPr>
          <p:cNvPr id="16388" name="Rectangle 6"/>
          <p:cNvSpPr>
            <a:spLocks noChangeArrowheads="1"/>
          </p:cNvSpPr>
          <p:nvPr/>
        </p:nvSpPr>
        <p:spPr bwMode="auto">
          <a:xfrm>
            <a:off x="914400" y="5029200"/>
            <a:ext cx="701992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400" b="1" dirty="0">
                <a:solidFill>
                  <a:srgbClr val="0000FF"/>
                </a:solidFill>
                <a:latin typeface="Comic Sans MS" pitchFamily="66" charset="0"/>
              </a:rPr>
              <a:t>Основных чистых  истых цветов всего три. </a:t>
            </a:r>
          </a:p>
          <a:p>
            <a:r>
              <a:rPr lang="ru-RU" sz="2400" b="1" dirty="0">
                <a:solidFill>
                  <a:srgbClr val="0000FF"/>
                </a:solidFill>
                <a:latin typeface="Comic Sans MS" pitchFamily="66" charset="0"/>
              </a:rPr>
              <a:t>Остальные цвета называются</a:t>
            </a:r>
            <a:r>
              <a:rPr lang="ru-RU" sz="2400" b="1" dirty="0">
                <a:solidFill>
                  <a:srgbClr val="009900"/>
                </a:solidFill>
                <a:latin typeface="Comic Sans MS" pitchFamily="66" charset="0"/>
              </a:rPr>
              <a:t> </a:t>
            </a:r>
          </a:p>
          <a:p>
            <a:r>
              <a:rPr lang="ru-RU" sz="2400" b="1" dirty="0">
                <a:solidFill>
                  <a:srgbClr val="FF0000"/>
                </a:solidFill>
                <a:latin typeface="Comic Sans MS" pitchFamily="66" charset="0"/>
              </a:rPr>
              <a:t>производными, или составными</a:t>
            </a:r>
            <a:r>
              <a:rPr lang="ru-RU" b="1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6389" name="Rectangle 7"/>
          <p:cNvSpPr>
            <a:spLocks noChangeArrowheads="1"/>
          </p:cNvSpPr>
          <p:nvPr/>
        </p:nvSpPr>
        <p:spPr bwMode="auto">
          <a:xfrm>
            <a:off x="1371600" y="47085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ru-RU"/>
          </a:p>
        </p:txBody>
      </p:sp>
      <p:pic>
        <p:nvPicPr>
          <p:cNvPr id="16390" name="Picture 8" descr="ebbb9c9d9a7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304800"/>
            <a:ext cx="1555750" cy="123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Rectangle 9"/>
          <p:cNvSpPr>
            <a:spLocks noChangeArrowheads="1"/>
          </p:cNvSpPr>
          <p:nvPr/>
        </p:nvSpPr>
        <p:spPr bwMode="auto">
          <a:xfrm>
            <a:off x="609600" y="2667000"/>
            <a:ext cx="7932738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Comic Sans MS" pitchFamily="66" charset="0"/>
              </a:rPr>
              <a:t>Красный, синий и жёлтый цвет</a:t>
            </a:r>
            <a:r>
              <a:rPr lang="ru-RU" sz="2400" b="1" dirty="0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ru-RU" sz="2400" b="1" dirty="0">
                <a:solidFill>
                  <a:srgbClr val="009900"/>
                </a:solidFill>
                <a:latin typeface="Comic Sans MS" pitchFamily="66" charset="0"/>
              </a:rPr>
              <a:t>нельзя получить, </a:t>
            </a:r>
          </a:p>
          <a:p>
            <a:r>
              <a:rPr lang="ru-RU" sz="2400" b="1" dirty="0">
                <a:solidFill>
                  <a:srgbClr val="009900"/>
                </a:solidFill>
                <a:latin typeface="Comic Sans MS" pitchFamily="66" charset="0"/>
              </a:rPr>
              <a:t>смешивая другие, </a:t>
            </a:r>
          </a:p>
          <a:p>
            <a:r>
              <a:rPr lang="ru-RU" sz="2400" b="1" dirty="0">
                <a:solidFill>
                  <a:srgbClr val="009900"/>
                </a:solidFill>
                <a:latin typeface="Comic Sans MS" pitchFamily="66" charset="0"/>
              </a:rPr>
              <a:t>потому их и называют</a:t>
            </a:r>
            <a:r>
              <a:rPr lang="ru-RU" sz="2400" b="1" dirty="0">
                <a:solidFill>
                  <a:srgbClr val="990000"/>
                </a:solidFill>
                <a:latin typeface="Comic Sans MS" pitchFamily="66" charset="0"/>
              </a:rPr>
              <a:t> </a:t>
            </a:r>
            <a:r>
              <a:rPr lang="ru-RU" sz="2400" b="1" dirty="0">
                <a:solidFill>
                  <a:srgbClr val="FF0000"/>
                </a:solidFill>
                <a:latin typeface="Comic Sans MS" pitchFamily="66" charset="0"/>
              </a:rPr>
              <a:t>основными цветами</a:t>
            </a:r>
            <a:r>
              <a:rPr lang="ru-RU" dirty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16392" name="Рисунок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0" y="3962400"/>
            <a:ext cx="464820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ChangeArrowheads="1"/>
          </p:cNvSpPr>
          <p:nvPr/>
        </p:nvSpPr>
        <p:spPr bwMode="auto">
          <a:xfrm>
            <a:off x="1447800" y="304800"/>
            <a:ext cx="601662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 dirty="0">
                <a:solidFill>
                  <a:srgbClr val="FF3300"/>
                </a:solidFill>
                <a:latin typeface="Comic Sans MS" pitchFamily="66" charset="0"/>
              </a:rPr>
              <a:t>Три главных цвета</a:t>
            </a:r>
          </a:p>
        </p:txBody>
      </p:sp>
      <p:sp>
        <p:nvSpPr>
          <p:cNvPr id="17411" name="Овал 3"/>
          <p:cNvSpPr>
            <a:spLocks noChangeArrowheads="1"/>
          </p:cNvSpPr>
          <p:nvPr/>
        </p:nvSpPr>
        <p:spPr bwMode="auto">
          <a:xfrm>
            <a:off x="914400" y="1371600"/>
            <a:ext cx="1214438" cy="1214438"/>
          </a:xfrm>
          <a:prstGeom prst="ellipse">
            <a:avLst/>
          </a:prstGeom>
          <a:solidFill>
            <a:srgbClr val="0000FF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/>
          <a:p>
            <a:endParaRPr lang="ru-RU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914400" y="2971800"/>
            <a:ext cx="1214438" cy="121443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990600" y="4495800"/>
            <a:ext cx="1214438" cy="121443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414" name="Rectangle 8"/>
          <p:cNvSpPr>
            <a:spLocks noChangeArrowheads="1"/>
          </p:cNvSpPr>
          <p:nvPr/>
        </p:nvSpPr>
        <p:spPr bwMode="auto">
          <a:xfrm>
            <a:off x="2514600" y="3276600"/>
            <a:ext cx="25161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9900"/>
                </a:solidFill>
                <a:latin typeface="Comic Sans MS" pitchFamily="66" charset="0"/>
              </a:rPr>
              <a:t>Желтый цвет</a:t>
            </a:r>
          </a:p>
        </p:txBody>
      </p:sp>
      <p:sp>
        <p:nvSpPr>
          <p:cNvPr id="17415" name="Rectangle 9"/>
          <p:cNvSpPr>
            <a:spLocks noChangeArrowheads="1"/>
          </p:cNvSpPr>
          <p:nvPr/>
        </p:nvSpPr>
        <p:spPr bwMode="auto">
          <a:xfrm>
            <a:off x="2590800" y="1752600"/>
            <a:ext cx="23495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00FF"/>
                </a:solidFill>
                <a:latin typeface="Comic Sans MS" pitchFamily="66" charset="0"/>
              </a:rPr>
              <a:t>Синий цвет</a:t>
            </a:r>
          </a:p>
        </p:txBody>
      </p:sp>
      <p:sp>
        <p:nvSpPr>
          <p:cNvPr id="17416" name="Rectangle 10"/>
          <p:cNvSpPr>
            <a:spLocks noChangeArrowheads="1"/>
          </p:cNvSpPr>
          <p:nvPr/>
        </p:nvSpPr>
        <p:spPr bwMode="auto">
          <a:xfrm>
            <a:off x="2514600" y="4800600"/>
            <a:ext cx="26066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3300"/>
                </a:solidFill>
                <a:latin typeface="Comic Sans MS" pitchFamily="66" charset="0"/>
              </a:rPr>
              <a:t>Красный цвет</a:t>
            </a:r>
          </a:p>
        </p:txBody>
      </p:sp>
      <p:pic>
        <p:nvPicPr>
          <p:cNvPr id="17417" name="Picture 13" descr="7100408bb17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685800"/>
            <a:ext cx="36576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ChangeArrowheads="1"/>
          </p:cNvSpPr>
          <p:nvPr/>
        </p:nvSpPr>
        <p:spPr bwMode="auto">
          <a:xfrm>
            <a:off x="685800" y="457200"/>
            <a:ext cx="7848600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Comic Sans MS" pitchFamily="66" charset="0"/>
              </a:rPr>
              <a:t>Смешивая основные цвета, </a:t>
            </a:r>
          </a:p>
          <a:p>
            <a:r>
              <a:rPr lang="ru-RU" sz="3200" b="1">
                <a:solidFill>
                  <a:srgbClr val="FF0000"/>
                </a:solidFill>
                <a:latin typeface="Comic Sans MS" pitchFamily="66" charset="0"/>
              </a:rPr>
              <a:t>мы получаем новые, </a:t>
            </a:r>
          </a:p>
          <a:p>
            <a:r>
              <a:rPr lang="ru-RU" sz="3200" b="1">
                <a:solidFill>
                  <a:srgbClr val="FF0000"/>
                </a:solidFill>
                <a:latin typeface="Comic Sans MS" pitchFamily="66" charset="0"/>
              </a:rPr>
              <a:t>которые называются составными</a:t>
            </a:r>
          </a:p>
        </p:txBody>
      </p:sp>
      <p:pic>
        <p:nvPicPr>
          <p:cNvPr id="18435" name="Рисунок 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9200" y="2209800"/>
            <a:ext cx="7010400" cy="377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277</TotalTime>
  <Words>558</Words>
  <Application>Microsoft Office PowerPoint</Application>
  <PresentationFormat>Экран (4:3)</PresentationFormat>
  <Paragraphs>106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«Влияние цвета в детском изобразительном творчестве на  познавательное  развитие детей.»</dc:title>
  <dc:creator>Южаков</dc:creator>
  <cp:lastModifiedBy>Южаков</cp:lastModifiedBy>
  <cp:revision>29</cp:revision>
  <dcterms:created xsi:type="dcterms:W3CDTF">2012-03-17T13:31:49Z</dcterms:created>
  <dcterms:modified xsi:type="dcterms:W3CDTF">2012-03-18T14:52:06Z</dcterms:modified>
</cp:coreProperties>
</file>