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6"/>
  </p:notesMasterIdLst>
  <p:sldIdLst>
    <p:sldId id="256" r:id="rId2"/>
    <p:sldId id="265" r:id="rId3"/>
    <p:sldId id="271" r:id="rId4"/>
    <p:sldId id="266" r:id="rId5"/>
    <p:sldId id="272" r:id="rId6"/>
    <p:sldId id="257" r:id="rId7"/>
    <p:sldId id="268" r:id="rId8"/>
    <p:sldId id="270" r:id="rId9"/>
    <p:sldId id="259" r:id="rId10"/>
    <p:sldId id="260" r:id="rId11"/>
    <p:sldId id="261" r:id="rId12"/>
    <p:sldId id="262" r:id="rId13"/>
    <p:sldId id="263" r:id="rId14"/>
    <p:sldId id="264" r:id="rId15"/>
  </p:sldIdLst>
  <p:sldSz cx="9144000" cy="6858000" type="screen4x3"/>
  <p:notesSz cx="6888163" cy="100203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01" autoAdjust="0"/>
    <p:restoredTop sz="94660"/>
  </p:normalViewPr>
  <p:slideViewPr>
    <p:cSldViewPr>
      <p:cViewPr varScale="1">
        <p:scale>
          <a:sx n="38" d="100"/>
          <a:sy n="38" d="100"/>
        </p:scale>
        <p:origin x="-1380"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84500" cy="501650"/>
          </a:xfrm>
          <a:prstGeom prst="rect">
            <a:avLst/>
          </a:prstGeom>
        </p:spPr>
        <p:txBody>
          <a:bodyPr vert="horz" lIns="96616" tIns="48308" rIns="96616" bIns="48308" rtlCol="0"/>
          <a:lstStyle>
            <a:lvl1pPr algn="l" fontAlgn="auto">
              <a:spcBef>
                <a:spcPts val="0"/>
              </a:spcBef>
              <a:spcAft>
                <a:spcPts val="0"/>
              </a:spcAft>
              <a:defRPr sz="1300">
                <a:latin typeface="+mn-lt"/>
              </a:defRPr>
            </a:lvl1pPr>
          </a:lstStyle>
          <a:p>
            <a:pPr>
              <a:defRPr/>
            </a:pPr>
            <a:endParaRPr lang="ru-RU"/>
          </a:p>
        </p:txBody>
      </p:sp>
      <p:sp>
        <p:nvSpPr>
          <p:cNvPr id="3" name="Дата 2"/>
          <p:cNvSpPr>
            <a:spLocks noGrp="1"/>
          </p:cNvSpPr>
          <p:nvPr>
            <p:ph type="dt" idx="1"/>
          </p:nvPr>
        </p:nvSpPr>
        <p:spPr>
          <a:xfrm>
            <a:off x="3902075" y="0"/>
            <a:ext cx="2984500" cy="501650"/>
          </a:xfrm>
          <a:prstGeom prst="rect">
            <a:avLst/>
          </a:prstGeom>
        </p:spPr>
        <p:txBody>
          <a:bodyPr vert="horz" lIns="96616" tIns="48308" rIns="96616" bIns="48308" rtlCol="0"/>
          <a:lstStyle>
            <a:lvl1pPr algn="r" fontAlgn="auto">
              <a:spcBef>
                <a:spcPts val="0"/>
              </a:spcBef>
              <a:spcAft>
                <a:spcPts val="0"/>
              </a:spcAft>
              <a:defRPr sz="1300">
                <a:latin typeface="+mn-lt"/>
              </a:defRPr>
            </a:lvl1pPr>
          </a:lstStyle>
          <a:p>
            <a:pPr>
              <a:defRPr/>
            </a:pPr>
            <a:fld id="{3AC7BEB1-0D87-4707-81B9-EBB851152E63}" type="datetimeFigureOut">
              <a:rPr lang="ru-RU"/>
              <a:pPr>
                <a:defRPr/>
              </a:pPr>
              <a:t>04.06.2012</a:t>
            </a:fld>
            <a:endParaRPr lang="ru-RU"/>
          </a:p>
        </p:txBody>
      </p:sp>
      <p:sp>
        <p:nvSpPr>
          <p:cNvPr id="4" name="Образ слайда 3"/>
          <p:cNvSpPr>
            <a:spLocks noGrp="1" noRot="1" noChangeAspect="1"/>
          </p:cNvSpPr>
          <p:nvPr>
            <p:ph type="sldImg" idx="2"/>
          </p:nvPr>
        </p:nvSpPr>
        <p:spPr>
          <a:xfrm>
            <a:off x="939800" y="750888"/>
            <a:ext cx="5008563" cy="3757612"/>
          </a:xfrm>
          <a:prstGeom prst="rect">
            <a:avLst/>
          </a:prstGeom>
          <a:noFill/>
          <a:ln w="12700">
            <a:solidFill>
              <a:prstClr val="black"/>
            </a:solidFill>
          </a:ln>
        </p:spPr>
        <p:txBody>
          <a:bodyPr vert="horz" lIns="96616" tIns="48308" rIns="96616" bIns="48308" rtlCol="0" anchor="ctr"/>
          <a:lstStyle/>
          <a:p>
            <a:pPr lvl="0"/>
            <a:endParaRPr lang="ru-RU" noProof="0"/>
          </a:p>
        </p:txBody>
      </p:sp>
      <p:sp>
        <p:nvSpPr>
          <p:cNvPr id="5" name="Заметки 4"/>
          <p:cNvSpPr>
            <a:spLocks noGrp="1"/>
          </p:cNvSpPr>
          <p:nvPr>
            <p:ph type="body" sz="quarter" idx="3"/>
          </p:nvPr>
        </p:nvSpPr>
        <p:spPr>
          <a:xfrm>
            <a:off x="688975" y="4759325"/>
            <a:ext cx="5510213" cy="4510088"/>
          </a:xfrm>
          <a:prstGeom prst="rect">
            <a:avLst/>
          </a:prstGeom>
        </p:spPr>
        <p:txBody>
          <a:bodyPr vert="horz" lIns="96616" tIns="48308" rIns="96616" bIns="48308"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9517063"/>
            <a:ext cx="2984500" cy="501650"/>
          </a:xfrm>
          <a:prstGeom prst="rect">
            <a:avLst/>
          </a:prstGeom>
        </p:spPr>
        <p:txBody>
          <a:bodyPr vert="horz" lIns="96616" tIns="48308" rIns="96616" bIns="48308" rtlCol="0" anchor="b"/>
          <a:lstStyle>
            <a:lvl1pPr algn="l" fontAlgn="auto">
              <a:spcBef>
                <a:spcPts val="0"/>
              </a:spcBef>
              <a:spcAft>
                <a:spcPts val="0"/>
              </a:spcAft>
              <a:defRPr sz="1300">
                <a:latin typeface="+mn-lt"/>
              </a:defRPr>
            </a:lvl1pPr>
          </a:lstStyle>
          <a:p>
            <a:pPr>
              <a:defRPr/>
            </a:pPr>
            <a:endParaRPr lang="ru-RU"/>
          </a:p>
        </p:txBody>
      </p:sp>
      <p:sp>
        <p:nvSpPr>
          <p:cNvPr id="7" name="Номер слайда 6"/>
          <p:cNvSpPr>
            <a:spLocks noGrp="1"/>
          </p:cNvSpPr>
          <p:nvPr>
            <p:ph type="sldNum" sz="quarter" idx="5"/>
          </p:nvPr>
        </p:nvSpPr>
        <p:spPr>
          <a:xfrm>
            <a:off x="3902075" y="9517063"/>
            <a:ext cx="2984500" cy="501650"/>
          </a:xfrm>
          <a:prstGeom prst="rect">
            <a:avLst/>
          </a:prstGeom>
        </p:spPr>
        <p:txBody>
          <a:bodyPr vert="horz" lIns="96616" tIns="48308" rIns="96616" bIns="48308" rtlCol="0" anchor="b"/>
          <a:lstStyle>
            <a:lvl1pPr algn="r" fontAlgn="auto">
              <a:spcBef>
                <a:spcPts val="0"/>
              </a:spcBef>
              <a:spcAft>
                <a:spcPts val="0"/>
              </a:spcAft>
              <a:defRPr sz="1300">
                <a:latin typeface="+mn-lt"/>
              </a:defRPr>
            </a:lvl1pPr>
          </a:lstStyle>
          <a:p>
            <a:pPr>
              <a:defRPr/>
            </a:pPr>
            <a:fld id="{7FFCAF69-9C4E-4A12-898B-9892271BB818}"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6585875E-128D-4816-914F-55BB0AD3F3D4}" type="datetimeFigureOut">
              <a:rPr lang="ru-RU"/>
              <a:pPr>
                <a:defRPr/>
              </a:pPr>
              <a:t>04.06.2012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36EABE8-2F9D-4530-9F21-CC3465FB56E5}"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C20E725-4AA6-4C61-AC5F-EF3F200C7617}" type="datetimeFigureOut">
              <a:rPr lang="ru-RU"/>
              <a:pPr>
                <a:defRPr/>
              </a:pPr>
              <a:t>04.06.2012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F296D45-F37D-468E-B4CE-985EA16C22B1}"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9A8E228-A2FB-4128-825D-1A623A9E8AD2}" type="datetimeFigureOut">
              <a:rPr lang="ru-RU"/>
              <a:pPr>
                <a:defRPr/>
              </a:pPr>
              <a:t>04.06.2012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82C7B40-543E-4771-994B-516A7BA16CFD}"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C8A6205-37CA-443F-9345-8285B3F22CF9}" type="datetimeFigureOut">
              <a:rPr lang="ru-RU"/>
              <a:pPr>
                <a:defRPr/>
              </a:pPr>
              <a:t>04.06.2012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BB5C44C-F741-4E13-9E1B-DC2EFEC88FA2}"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1E5CB228-9C1E-4545-BADF-8F5600A8ABD1}" type="datetimeFigureOut">
              <a:rPr lang="ru-RU"/>
              <a:pPr>
                <a:defRPr/>
              </a:pPr>
              <a:t>04.06.2012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7DE57E3-452B-46D2-9E8E-F263E3D8F7A6}"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0EC6EC32-769E-4A3C-8CB0-4EA76733DF54}" type="datetimeFigureOut">
              <a:rPr lang="ru-RU"/>
              <a:pPr>
                <a:defRPr/>
              </a:pPr>
              <a:t>04.06.2012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4816FCFA-4077-462D-A5BF-D215FD0409B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62406D76-1A63-46DF-A217-D0D49899530E}" type="datetimeFigureOut">
              <a:rPr lang="ru-RU"/>
              <a:pPr>
                <a:defRPr/>
              </a:pPr>
              <a:t>04.06.2012</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57928C1C-8FAE-46E9-82AB-BC10DD74A596}"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F3283D85-B38C-4FA5-B0E0-4C3B46DA816D}" type="datetimeFigureOut">
              <a:rPr lang="ru-RU"/>
              <a:pPr>
                <a:defRPr/>
              </a:pPr>
              <a:t>04.06.2012</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976F54A6-7CF7-4319-85C6-84641663CFB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D7B1F1EC-DB57-4BFA-9552-464476CA9840}" type="datetimeFigureOut">
              <a:rPr lang="ru-RU"/>
              <a:pPr>
                <a:defRPr/>
              </a:pPr>
              <a:t>04.06.2012</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37DAA0DE-273F-4E07-947D-F5D3B20C9415}"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317B279-BEE8-4875-84D8-59BD94060D64}" type="datetimeFigureOut">
              <a:rPr lang="ru-RU"/>
              <a:pPr>
                <a:defRPr/>
              </a:pPr>
              <a:t>04.06.2012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1EBDA6D-9434-4B61-BEB4-12D40E871219}"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C5556AB6-FE2A-4219-8E02-EA44D00B5963}" type="datetimeFigureOut">
              <a:rPr lang="ru-RU"/>
              <a:pPr>
                <a:defRPr/>
              </a:pPr>
              <a:t>04.06.2012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75E79A7-137A-40A6-A7F9-9974530A706A}"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80AD461C-3467-4D7C-97AA-003ABF15D797}" type="datetimeFigureOut">
              <a:rPr lang="ru-RU"/>
              <a:pPr>
                <a:defRPr/>
              </a:pPr>
              <a:t>04.06.2012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B31DCA3A-2250-4D96-B890-692E15AA9AE1}"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img.dailymail.co.uk/i/pix/2007/09_01/MccawDM0309_468x764.jpg" TargetMode="External"/><Relationship Id="rId2" Type="http://schemas.openxmlformats.org/officeDocument/2006/relationships/image" Target="../media/image11.jpeg"/><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jpeg"/><Relationship Id="rId9"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188" y="333375"/>
            <a:ext cx="7772400" cy="1470025"/>
          </a:xfrm>
        </p:spPr>
        <p:style>
          <a:lnRef idx="1">
            <a:schemeClr val="accent6"/>
          </a:lnRef>
          <a:fillRef idx="2">
            <a:schemeClr val="accent6"/>
          </a:fillRef>
          <a:effectRef idx="1">
            <a:schemeClr val="accent6"/>
          </a:effectRef>
          <a:fontRef idx="minor">
            <a:schemeClr val="dk1"/>
          </a:fontRef>
        </p:style>
        <p:txBody>
          <a:bodyPr>
            <a:normAutofit/>
          </a:bodyPr>
          <a:lstStyle/>
          <a:p>
            <a:pPr eaLnBrk="1" hangingPunct="1">
              <a:defRPr/>
            </a:pPr>
            <a:r>
              <a:rPr lang="ru-RU" sz="2400" dirty="0" smtClean="0">
                <a:solidFill>
                  <a:srgbClr val="953735"/>
                </a:solidFill>
                <a:latin typeface="Arial" charset="0"/>
              </a:rPr>
              <a:t>МБОУ начальная </a:t>
            </a:r>
            <a:r>
              <a:rPr lang="ru-RU" sz="2400" dirty="0" err="1" smtClean="0">
                <a:solidFill>
                  <a:srgbClr val="953735"/>
                </a:solidFill>
                <a:latin typeface="Arial" charset="0"/>
              </a:rPr>
              <a:t>школа-детский</a:t>
            </a:r>
            <a:r>
              <a:rPr lang="ru-RU" sz="2400" dirty="0" smtClean="0">
                <a:solidFill>
                  <a:srgbClr val="953735"/>
                </a:solidFill>
                <a:latin typeface="Arial" charset="0"/>
              </a:rPr>
              <a:t> сад №40 «СОЛНЫШКО» компенсирующего вида</a:t>
            </a:r>
            <a:br>
              <a:rPr lang="ru-RU" sz="2400" dirty="0" smtClean="0">
                <a:solidFill>
                  <a:srgbClr val="953735"/>
                </a:solidFill>
                <a:latin typeface="Arial" charset="0"/>
              </a:rPr>
            </a:br>
            <a:r>
              <a:rPr lang="ru-RU" sz="2400" dirty="0" smtClean="0">
                <a:solidFill>
                  <a:srgbClr val="953735"/>
                </a:solidFill>
                <a:latin typeface="Arial" charset="0"/>
              </a:rPr>
              <a:t>г. Коломна</a:t>
            </a:r>
          </a:p>
        </p:txBody>
      </p:sp>
      <p:sp>
        <p:nvSpPr>
          <p:cNvPr id="3" name="Подзаголовок 2"/>
          <p:cNvSpPr>
            <a:spLocks noGrp="1"/>
          </p:cNvSpPr>
          <p:nvPr>
            <p:ph type="subTitle" idx="1"/>
          </p:nvPr>
        </p:nvSpPr>
        <p:spPr>
          <a:xfrm>
            <a:off x="611188" y="2205038"/>
            <a:ext cx="7777162" cy="4032250"/>
          </a:xfrm>
        </p:spPr>
        <p:style>
          <a:lnRef idx="1">
            <a:schemeClr val="accent3"/>
          </a:lnRef>
          <a:fillRef idx="2">
            <a:schemeClr val="accent3"/>
          </a:fillRef>
          <a:effectRef idx="1">
            <a:schemeClr val="accent3"/>
          </a:effectRef>
          <a:fontRef idx="minor">
            <a:schemeClr val="dk1"/>
          </a:fontRef>
        </p:style>
        <p:txBody>
          <a:bodyPr>
            <a:normAutofit/>
          </a:bodyPr>
          <a:lstStyle/>
          <a:p>
            <a:pPr eaLnBrk="1" hangingPunct="1">
              <a:defRPr/>
            </a:pPr>
            <a:r>
              <a:rPr lang="ru-RU" sz="2800" smtClean="0">
                <a:solidFill>
                  <a:srgbClr val="604A7B"/>
                </a:solidFill>
              </a:rPr>
              <a:t>Спортивный досуг</a:t>
            </a:r>
          </a:p>
          <a:p>
            <a:pPr eaLnBrk="1" hangingPunct="1">
              <a:defRPr/>
            </a:pPr>
            <a:r>
              <a:rPr lang="ru-RU" b="1" smtClean="0">
                <a:solidFill>
                  <a:srgbClr val="604A7B"/>
                </a:solidFill>
              </a:rPr>
              <a:t>«Мячи разные бывают»</a:t>
            </a:r>
          </a:p>
          <a:p>
            <a:pPr eaLnBrk="1" hangingPunct="1">
              <a:defRPr/>
            </a:pPr>
            <a:r>
              <a:rPr lang="ru-RU" sz="2800" smtClean="0">
                <a:solidFill>
                  <a:srgbClr val="604A7B"/>
                </a:solidFill>
              </a:rPr>
              <a:t>для детей старшего дошкольного возраста</a:t>
            </a:r>
          </a:p>
          <a:p>
            <a:pPr eaLnBrk="1" hangingPunct="1">
              <a:defRPr/>
            </a:pPr>
            <a:endParaRPr lang="ru-RU" sz="2800" smtClean="0">
              <a:solidFill>
                <a:srgbClr val="632523"/>
              </a:solidFill>
            </a:endParaRPr>
          </a:p>
          <a:p>
            <a:pPr eaLnBrk="1" hangingPunct="1">
              <a:defRPr/>
            </a:pPr>
            <a:r>
              <a:rPr lang="ru-RU" sz="2800" smtClean="0">
                <a:solidFill>
                  <a:srgbClr val="953735"/>
                </a:solidFill>
              </a:rPr>
              <a:t>Подготовила</a:t>
            </a:r>
            <a:r>
              <a:rPr lang="ru-RU" sz="2800" smtClean="0">
                <a:solidFill>
                  <a:srgbClr val="953735"/>
                </a:solidFill>
                <a:latin typeface="Arial" charset="0"/>
              </a:rPr>
              <a:t>-</a:t>
            </a:r>
            <a:r>
              <a:rPr lang="ru-RU" sz="2400" smtClean="0">
                <a:solidFill>
                  <a:srgbClr val="953735"/>
                </a:solidFill>
                <a:latin typeface="Arial" charset="0"/>
              </a:rPr>
              <a:t>инструктор физкультуры Иванец Е.С.</a:t>
            </a:r>
            <a:endParaRPr lang="ru-RU" sz="2800" smtClean="0">
              <a:solidFill>
                <a:srgbClr val="953735"/>
              </a:solidFill>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468313" y="115888"/>
            <a:ext cx="8229600" cy="865187"/>
          </a:xfrm>
        </p:spPr>
        <p:style>
          <a:lnRef idx="1">
            <a:schemeClr val="accent6"/>
          </a:lnRef>
          <a:fillRef idx="2">
            <a:schemeClr val="accent6"/>
          </a:fillRef>
          <a:effectRef idx="1">
            <a:schemeClr val="accent6"/>
          </a:effectRef>
          <a:fontRef idx="minor">
            <a:schemeClr val="dk1"/>
          </a:fontRef>
        </p:style>
        <p:txBody>
          <a:bodyPr rtlCol="0">
            <a:normAutofit/>
          </a:bodyPr>
          <a:lstStyle/>
          <a:p>
            <a:pPr eaLnBrk="1" fontAlgn="auto" hangingPunct="1">
              <a:spcAft>
                <a:spcPts val="0"/>
              </a:spcAft>
              <a:defRPr/>
            </a:pPr>
            <a:r>
              <a:rPr lang="ru-RU" sz="4000" b="1" dirty="0" smtClean="0">
                <a:solidFill>
                  <a:schemeClr val="accent2">
                    <a:lumMod val="50000"/>
                  </a:schemeClr>
                </a:solidFill>
              </a:rPr>
              <a:t>РЕГБИ</a:t>
            </a:r>
            <a:endParaRPr lang="ru-RU" sz="4000" b="1" dirty="0">
              <a:solidFill>
                <a:schemeClr val="accent2">
                  <a:lumMod val="50000"/>
                </a:schemeClr>
              </a:solidFill>
            </a:endParaRPr>
          </a:p>
        </p:txBody>
      </p:sp>
      <p:sp>
        <p:nvSpPr>
          <p:cNvPr id="23554" name="Текст 7"/>
          <p:cNvSpPr>
            <a:spLocks noGrp="1"/>
          </p:cNvSpPr>
          <p:nvPr>
            <p:ph type="body" idx="1"/>
          </p:nvPr>
        </p:nvSpPr>
        <p:spPr>
          <a:xfrm>
            <a:off x="395288" y="1196975"/>
            <a:ext cx="4040187" cy="639763"/>
          </a:xfrm>
        </p:spPr>
        <p:txBody>
          <a:bodyPr/>
          <a:lstStyle/>
          <a:p>
            <a:pPr algn="ctr" eaLnBrk="1" hangingPunct="1"/>
            <a:r>
              <a:rPr lang="ru-RU" smtClean="0"/>
              <a:t>РЕГБИСТ</a:t>
            </a:r>
          </a:p>
        </p:txBody>
      </p:sp>
      <p:pic>
        <p:nvPicPr>
          <p:cNvPr id="23555" name="Объект 3"/>
          <p:cNvPicPr>
            <a:picLocks noGrp="1" noChangeAspect="1"/>
          </p:cNvPicPr>
          <p:nvPr>
            <p:ph sz="half" idx="2"/>
          </p:nvPr>
        </p:nvPicPr>
        <p:blipFill>
          <a:blip r:embed="rId2" cstate="print"/>
          <a:srcRect/>
          <a:stretch>
            <a:fillRect/>
          </a:stretch>
        </p:blipFill>
        <p:spPr>
          <a:xfrm>
            <a:off x="4716463" y="2492375"/>
            <a:ext cx="3810000" cy="3810000"/>
          </a:xfrm>
        </p:spPr>
      </p:pic>
      <p:sp>
        <p:nvSpPr>
          <p:cNvPr id="23556" name="Текст 8"/>
          <p:cNvSpPr>
            <a:spLocks noGrp="1"/>
          </p:cNvSpPr>
          <p:nvPr>
            <p:ph type="body" sz="quarter" idx="3"/>
          </p:nvPr>
        </p:nvSpPr>
        <p:spPr>
          <a:xfrm>
            <a:off x="4643438" y="1196975"/>
            <a:ext cx="4041775" cy="639763"/>
          </a:xfrm>
        </p:spPr>
        <p:txBody>
          <a:bodyPr/>
          <a:lstStyle/>
          <a:p>
            <a:pPr algn="ctr" eaLnBrk="1" hangingPunct="1"/>
            <a:r>
              <a:rPr lang="ru-RU" smtClean="0"/>
              <a:t>МЯЧ ДЛЯ ИГРЫ В РЕГБИ</a:t>
            </a:r>
          </a:p>
        </p:txBody>
      </p:sp>
      <p:sp>
        <p:nvSpPr>
          <p:cNvPr id="23557" name="Объект 9"/>
          <p:cNvSpPr>
            <a:spLocks noGrp="1"/>
          </p:cNvSpPr>
          <p:nvPr>
            <p:ph sz="quarter" idx="4"/>
          </p:nvPr>
        </p:nvSpPr>
        <p:spPr>
          <a:xfrm>
            <a:off x="4645025" y="1985963"/>
            <a:ext cx="4248150" cy="4467225"/>
          </a:xfrm>
        </p:spPr>
        <p:txBody>
          <a:bodyPr/>
          <a:lstStyle/>
          <a:p>
            <a:pPr eaLnBrk="1" hangingPunct="1"/>
            <a:endParaRPr lang="ru-RU" smtClean="0"/>
          </a:p>
        </p:txBody>
      </p:sp>
      <p:pic>
        <p:nvPicPr>
          <p:cNvPr id="4098" name="Picture 2" descr="Картинка 10 из 5033">
            <a:hlinkClick r:id="rId3"/>
          </p:cNvPr>
          <p:cNvPicPr>
            <a:picLocks noChangeAspect="1" noChangeArrowheads="1"/>
          </p:cNvPicPr>
          <p:nvPr/>
        </p:nvPicPr>
        <p:blipFill>
          <a:blip r:embed="rId4" cstate="print"/>
          <a:srcRect/>
          <a:stretch>
            <a:fillRect/>
          </a:stretch>
        </p:blipFill>
        <p:spPr bwMode="auto">
          <a:xfrm>
            <a:off x="827088" y="1985963"/>
            <a:ext cx="3024187" cy="4464050"/>
          </a:xfrm>
          <a:prstGeom prst="rect">
            <a:avLst/>
          </a:prstGeom>
          <a:extLst/>
        </p:spPr>
        <p:style>
          <a:lnRef idx="1">
            <a:schemeClr val="accent3"/>
          </a:lnRef>
          <a:fillRef idx="2">
            <a:schemeClr val="accent3"/>
          </a:fillRef>
          <a:effectRef idx="1">
            <a:schemeClr val="accent3"/>
          </a:effectRef>
          <a:fontRef idx="minor">
            <a:schemeClr val="dk1"/>
          </a:fontRef>
        </p:style>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rtlCol="0">
            <a:normAutofit/>
          </a:bodyPr>
          <a:lstStyle/>
          <a:p>
            <a:pPr eaLnBrk="1" fontAlgn="auto" hangingPunct="1">
              <a:spcAft>
                <a:spcPts val="0"/>
              </a:spcAft>
              <a:defRPr/>
            </a:pPr>
            <a:r>
              <a:rPr lang="ru-RU" sz="4000" b="1" dirty="0" smtClean="0">
                <a:solidFill>
                  <a:schemeClr val="accent2">
                    <a:lumMod val="50000"/>
                  </a:schemeClr>
                </a:solidFill>
              </a:rPr>
              <a:t>БАСКЕТБОЛ</a:t>
            </a:r>
            <a:endParaRPr lang="ru-RU" sz="4000" b="1" dirty="0">
              <a:solidFill>
                <a:schemeClr val="accent2">
                  <a:lumMod val="50000"/>
                </a:schemeClr>
              </a:solidFill>
            </a:endParaRPr>
          </a:p>
        </p:txBody>
      </p:sp>
      <p:sp>
        <p:nvSpPr>
          <p:cNvPr id="24578" name="Текст 4"/>
          <p:cNvSpPr>
            <a:spLocks noGrp="1"/>
          </p:cNvSpPr>
          <p:nvPr>
            <p:ph type="body" idx="1"/>
          </p:nvPr>
        </p:nvSpPr>
        <p:spPr>
          <a:xfrm>
            <a:off x="468313" y="1341438"/>
            <a:ext cx="4040187" cy="639762"/>
          </a:xfrm>
        </p:spPr>
        <p:txBody>
          <a:bodyPr/>
          <a:lstStyle/>
          <a:p>
            <a:pPr algn="ctr" eaLnBrk="1" hangingPunct="1"/>
            <a:r>
              <a:rPr lang="ru-RU" smtClean="0"/>
              <a:t>БАСКЕТБОЛИСТКА</a:t>
            </a:r>
          </a:p>
        </p:txBody>
      </p:sp>
      <p:pic>
        <p:nvPicPr>
          <p:cNvPr id="24579" name="Picture 2" descr="C:\Users\1\Pictures\спортивные сооружения\инвентарь\iCABLRZ7O.jpg"/>
          <p:cNvPicPr>
            <a:picLocks noGrp="1" noChangeAspect="1" noChangeArrowheads="1"/>
          </p:cNvPicPr>
          <p:nvPr>
            <p:ph sz="half" idx="2"/>
          </p:nvPr>
        </p:nvPicPr>
        <p:blipFill>
          <a:blip r:embed="rId2" cstate="print"/>
          <a:srcRect/>
          <a:stretch>
            <a:fillRect/>
          </a:stretch>
        </p:blipFill>
        <p:spPr>
          <a:xfrm>
            <a:off x="4716463" y="2133600"/>
            <a:ext cx="3976687" cy="3951288"/>
          </a:xfrm>
        </p:spPr>
      </p:pic>
      <p:sp>
        <p:nvSpPr>
          <p:cNvPr id="24580" name="Текст 5"/>
          <p:cNvSpPr>
            <a:spLocks noGrp="1"/>
          </p:cNvSpPr>
          <p:nvPr>
            <p:ph type="body" sz="quarter" idx="3"/>
          </p:nvPr>
        </p:nvSpPr>
        <p:spPr>
          <a:xfrm>
            <a:off x="4643438" y="1268413"/>
            <a:ext cx="4041775" cy="639762"/>
          </a:xfrm>
        </p:spPr>
        <p:txBody>
          <a:bodyPr/>
          <a:lstStyle/>
          <a:p>
            <a:pPr algn="ctr" eaLnBrk="1" hangingPunct="1"/>
            <a:r>
              <a:rPr lang="ru-RU" smtClean="0"/>
              <a:t>БАСКЕТБОЛЬНЫЙ МЯЧ</a:t>
            </a:r>
          </a:p>
        </p:txBody>
      </p:sp>
      <p:sp>
        <p:nvSpPr>
          <p:cNvPr id="24581" name="Объект 6"/>
          <p:cNvSpPr>
            <a:spLocks noGrp="1"/>
          </p:cNvSpPr>
          <p:nvPr>
            <p:ph sz="quarter" idx="4"/>
          </p:nvPr>
        </p:nvSpPr>
        <p:spPr>
          <a:xfrm>
            <a:off x="4932363" y="2420938"/>
            <a:ext cx="3754437" cy="3705225"/>
          </a:xfrm>
        </p:spPr>
        <p:txBody>
          <a:bodyPr/>
          <a:lstStyle/>
          <a:p>
            <a:pPr eaLnBrk="1" hangingPunct="1"/>
            <a:endParaRPr lang="ru-RU" smtClean="0"/>
          </a:p>
        </p:txBody>
      </p:sp>
      <p:pic>
        <p:nvPicPr>
          <p:cNvPr id="1029" name="Picture 5" descr="C:\Users\1\AppData\Local\Microsoft\Windows\Temporary Internet Files\Content.IE5\YXGMQGTP\MC900318712[1].wmf"/>
          <p:cNvPicPr>
            <a:picLocks noChangeAspect="1" noChangeArrowheads="1"/>
          </p:cNvPicPr>
          <p:nvPr/>
        </p:nvPicPr>
        <p:blipFill>
          <a:blip r:embed="rId3" cstate="print"/>
          <a:srcRect/>
          <a:stretch>
            <a:fillRect/>
          </a:stretch>
        </p:blipFill>
        <p:spPr bwMode="auto">
          <a:xfrm>
            <a:off x="971550" y="2276475"/>
            <a:ext cx="2736850" cy="3960813"/>
          </a:xfrm>
          <a:prstGeom prst="rect">
            <a:avLst/>
          </a:prstGeom>
          <a:extLst/>
        </p:spPr>
        <p:style>
          <a:lnRef idx="1">
            <a:schemeClr val="accent3"/>
          </a:lnRef>
          <a:fillRef idx="2">
            <a:schemeClr val="accent3"/>
          </a:fillRef>
          <a:effectRef idx="1">
            <a:schemeClr val="accent3"/>
          </a:effectRef>
          <a:fontRef idx="minor">
            <a:schemeClr val="dk1"/>
          </a:fontRef>
        </p:style>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rtlCol="0">
            <a:normAutofit/>
          </a:bodyPr>
          <a:lstStyle/>
          <a:p>
            <a:pPr eaLnBrk="1" fontAlgn="auto" hangingPunct="1">
              <a:spcAft>
                <a:spcPts val="0"/>
              </a:spcAft>
              <a:defRPr/>
            </a:pPr>
            <a:r>
              <a:rPr lang="ru-RU" sz="4000" b="1" dirty="0" smtClean="0">
                <a:solidFill>
                  <a:schemeClr val="accent2">
                    <a:lumMod val="50000"/>
                  </a:schemeClr>
                </a:solidFill>
              </a:rPr>
              <a:t>ВОЛЕЙБОЛ</a:t>
            </a:r>
            <a:endParaRPr lang="ru-RU" sz="4000" b="1" dirty="0">
              <a:solidFill>
                <a:schemeClr val="accent2">
                  <a:lumMod val="50000"/>
                </a:schemeClr>
              </a:solidFill>
            </a:endParaRPr>
          </a:p>
        </p:txBody>
      </p:sp>
      <p:sp>
        <p:nvSpPr>
          <p:cNvPr id="25602" name="Текст 5"/>
          <p:cNvSpPr>
            <a:spLocks noGrp="1"/>
          </p:cNvSpPr>
          <p:nvPr>
            <p:ph type="body" idx="1"/>
          </p:nvPr>
        </p:nvSpPr>
        <p:spPr>
          <a:xfrm>
            <a:off x="468313" y="1341438"/>
            <a:ext cx="4040187" cy="639762"/>
          </a:xfrm>
        </p:spPr>
        <p:txBody>
          <a:bodyPr/>
          <a:lstStyle/>
          <a:p>
            <a:pPr algn="ctr" eaLnBrk="1" hangingPunct="1"/>
            <a:r>
              <a:rPr lang="ru-RU" smtClean="0"/>
              <a:t>ВОЛЕЙБОЛИСТ</a:t>
            </a:r>
          </a:p>
        </p:txBody>
      </p:sp>
      <p:pic>
        <p:nvPicPr>
          <p:cNvPr id="5" name="Объект 4"/>
          <p:cNvPicPr>
            <a:picLocks noGrp="1" noChangeAspect="1"/>
          </p:cNvPicPr>
          <p:nvPr>
            <p:ph sz="half" idx="2"/>
          </p:nvPr>
        </p:nvPicPr>
        <p:blipFill>
          <a:blip r:embed="rId2" cstate="print">
            <a:extLst>
              <a:ext uri="{28A0092B-C50C-407E-A947-70E740481C1C}"/>
            </a:extLst>
          </a:blip>
          <a:stretch>
            <a:fillRect/>
          </a:stretch>
        </p:blipFill>
        <p:spPr>
          <a:xfrm>
            <a:off x="4788024" y="2348880"/>
            <a:ext cx="4040188" cy="3868993"/>
          </a:xfrm>
          <a:effectLst>
            <a:softEdge rad="112500"/>
          </a:effectLst>
        </p:spPr>
      </p:pic>
      <p:sp>
        <p:nvSpPr>
          <p:cNvPr id="25604" name="Текст 6"/>
          <p:cNvSpPr>
            <a:spLocks noGrp="1"/>
          </p:cNvSpPr>
          <p:nvPr>
            <p:ph type="body" sz="quarter" idx="3"/>
          </p:nvPr>
        </p:nvSpPr>
        <p:spPr>
          <a:xfrm>
            <a:off x="4646613" y="1341438"/>
            <a:ext cx="4041775" cy="639762"/>
          </a:xfrm>
        </p:spPr>
        <p:txBody>
          <a:bodyPr/>
          <a:lstStyle/>
          <a:p>
            <a:pPr algn="ctr" eaLnBrk="1" hangingPunct="1"/>
            <a:r>
              <a:rPr lang="ru-RU" smtClean="0"/>
              <a:t>ВОЛЕЙБОЛЬНЫЙ МЯЧ</a:t>
            </a:r>
          </a:p>
        </p:txBody>
      </p:sp>
      <p:sp>
        <p:nvSpPr>
          <p:cNvPr id="25605" name="Объект 7"/>
          <p:cNvSpPr>
            <a:spLocks noGrp="1"/>
          </p:cNvSpPr>
          <p:nvPr>
            <p:ph sz="quarter" idx="4"/>
          </p:nvPr>
        </p:nvSpPr>
        <p:spPr/>
        <p:txBody>
          <a:bodyPr/>
          <a:lstStyle/>
          <a:p>
            <a:pPr eaLnBrk="1" hangingPunct="1"/>
            <a:endParaRPr lang="ru-RU" smtClean="0"/>
          </a:p>
        </p:txBody>
      </p:sp>
      <p:pic>
        <p:nvPicPr>
          <p:cNvPr id="3074" name="Picture 2" descr="C:\Users\1\AppData\Local\Microsoft\Windows\Temporary Internet Files\Content.IE5\2H1ZLC70\MC900285988[1].wmf"/>
          <p:cNvPicPr>
            <a:picLocks noChangeAspect="1" noChangeArrowheads="1"/>
          </p:cNvPicPr>
          <p:nvPr/>
        </p:nvPicPr>
        <p:blipFill>
          <a:blip r:embed="rId3" cstate="print"/>
          <a:srcRect/>
          <a:stretch>
            <a:fillRect/>
          </a:stretch>
        </p:blipFill>
        <p:spPr bwMode="auto">
          <a:xfrm>
            <a:off x="468313" y="2276475"/>
            <a:ext cx="3887787" cy="3910013"/>
          </a:xfrm>
          <a:prstGeom prst="rect">
            <a:avLst/>
          </a:prstGeom>
          <a:extLst/>
        </p:spPr>
        <p:style>
          <a:lnRef idx="1">
            <a:schemeClr val="accent3"/>
          </a:lnRef>
          <a:fillRef idx="2">
            <a:schemeClr val="accent3"/>
          </a:fillRef>
          <a:effectRef idx="1">
            <a:schemeClr val="accent3"/>
          </a:effectRef>
          <a:fontRef idx="minor">
            <a:schemeClr val="dk1"/>
          </a:fontRef>
        </p:style>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115888"/>
            <a:ext cx="8229600" cy="779462"/>
          </a:xfrm>
        </p:spPr>
        <p:style>
          <a:lnRef idx="1">
            <a:schemeClr val="accent6"/>
          </a:lnRef>
          <a:fillRef idx="2">
            <a:schemeClr val="accent6"/>
          </a:fillRef>
          <a:effectRef idx="1">
            <a:schemeClr val="accent6"/>
          </a:effectRef>
          <a:fontRef idx="minor">
            <a:schemeClr val="dk1"/>
          </a:fontRef>
        </p:style>
        <p:txBody>
          <a:bodyPr rtlCol="0">
            <a:noAutofit/>
          </a:bodyPr>
          <a:lstStyle/>
          <a:p>
            <a:pPr eaLnBrk="1" fontAlgn="auto" hangingPunct="1">
              <a:spcAft>
                <a:spcPts val="0"/>
              </a:spcAft>
              <a:defRPr/>
            </a:pPr>
            <a:r>
              <a:rPr lang="ru-RU" sz="4000" b="1" dirty="0" smtClean="0">
                <a:solidFill>
                  <a:schemeClr val="accent2">
                    <a:lumMod val="50000"/>
                  </a:schemeClr>
                </a:solidFill>
              </a:rPr>
              <a:t>БОЛЬШОЙ ТЕННИС</a:t>
            </a:r>
            <a:endParaRPr lang="ru-RU" sz="4000" b="1" dirty="0">
              <a:solidFill>
                <a:schemeClr val="accent2">
                  <a:lumMod val="50000"/>
                </a:schemeClr>
              </a:solidFill>
            </a:endParaRPr>
          </a:p>
        </p:txBody>
      </p:sp>
      <p:sp>
        <p:nvSpPr>
          <p:cNvPr id="26626" name="Текст 5"/>
          <p:cNvSpPr>
            <a:spLocks noGrp="1"/>
          </p:cNvSpPr>
          <p:nvPr>
            <p:ph type="body" idx="1"/>
          </p:nvPr>
        </p:nvSpPr>
        <p:spPr>
          <a:xfrm>
            <a:off x="468313" y="1276350"/>
            <a:ext cx="4040187" cy="928688"/>
          </a:xfrm>
        </p:spPr>
        <p:txBody>
          <a:bodyPr/>
          <a:lstStyle/>
          <a:p>
            <a:pPr algn="ctr" eaLnBrk="1" hangingPunct="1"/>
            <a:r>
              <a:rPr lang="ru-RU" sz="2800" smtClean="0"/>
              <a:t>ТЕННИСИСТ</a:t>
            </a:r>
          </a:p>
          <a:p>
            <a:pPr algn="ctr" eaLnBrk="1" hangingPunct="1"/>
            <a:endParaRPr lang="ru-RU" sz="2800" smtClean="0"/>
          </a:p>
        </p:txBody>
      </p:sp>
      <p:pic>
        <p:nvPicPr>
          <p:cNvPr id="5" name="Объект 4"/>
          <p:cNvPicPr>
            <a:picLocks noGrp="1" noChangeAspect="1"/>
          </p:cNvPicPr>
          <p:nvPr>
            <p:ph sz="half" idx="2"/>
          </p:nvPr>
        </p:nvPicPr>
        <p:blipFill>
          <a:blip r:embed="rId2" cstate="print">
            <a:extLst>
              <a:ext uri="{28A0092B-C50C-407E-A947-70E740481C1C}"/>
            </a:extLst>
          </a:blip>
          <a:stretch>
            <a:fillRect/>
          </a:stretch>
        </p:blipFill>
        <p:spPr>
          <a:xfrm>
            <a:off x="4572000" y="2858449"/>
            <a:ext cx="4464496" cy="3528392"/>
          </a:xfrm>
          <a:effectLst>
            <a:softEdge rad="112500"/>
          </a:effectLst>
        </p:spPr>
      </p:pic>
      <p:sp>
        <p:nvSpPr>
          <p:cNvPr id="26628" name="Текст 6"/>
          <p:cNvSpPr>
            <a:spLocks noGrp="1"/>
          </p:cNvSpPr>
          <p:nvPr>
            <p:ph type="body" sz="quarter" idx="3"/>
          </p:nvPr>
        </p:nvSpPr>
        <p:spPr>
          <a:xfrm>
            <a:off x="4716463" y="1484313"/>
            <a:ext cx="4041775" cy="639762"/>
          </a:xfrm>
        </p:spPr>
        <p:txBody>
          <a:bodyPr/>
          <a:lstStyle/>
          <a:p>
            <a:pPr algn="ctr" eaLnBrk="1" hangingPunct="1"/>
            <a:r>
              <a:rPr lang="ru-RU" sz="2800" smtClean="0"/>
              <a:t>МЯЧ ДЛЯ БОЛЬШОГО ТЕННИСА</a:t>
            </a:r>
          </a:p>
        </p:txBody>
      </p:sp>
      <p:sp>
        <p:nvSpPr>
          <p:cNvPr id="26629" name="Объект 10"/>
          <p:cNvSpPr>
            <a:spLocks noGrp="1"/>
          </p:cNvSpPr>
          <p:nvPr>
            <p:ph sz="quarter" idx="4"/>
          </p:nvPr>
        </p:nvSpPr>
        <p:spPr>
          <a:xfrm>
            <a:off x="4645025" y="2492375"/>
            <a:ext cx="4041775" cy="3633788"/>
          </a:xfrm>
        </p:spPr>
        <p:txBody>
          <a:bodyPr/>
          <a:lstStyle/>
          <a:p>
            <a:pPr eaLnBrk="1" hangingPunct="1"/>
            <a:endParaRPr lang="ru-RU" smtClean="0"/>
          </a:p>
        </p:txBody>
      </p:sp>
      <p:pic>
        <p:nvPicPr>
          <p:cNvPr id="26630" name="Picture 3" descr="C:\Users\1\AppData\Local\Microsoft\Windows\Temporary Internet Files\Content.IE5\QYPOS74W\MP900202126[1].jpg"/>
          <p:cNvPicPr>
            <a:picLocks noChangeAspect="1" noChangeArrowheads="1"/>
          </p:cNvPicPr>
          <p:nvPr/>
        </p:nvPicPr>
        <p:blipFill>
          <a:blip r:embed="rId3" cstate="print"/>
          <a:srcRect/>
          <a:stretch>
            <a:fillRect/>
          </a:stretch>
        </p:blipFill>
        <p:spPr bwMode="auto">
          <a:xfrm>
            <a:off x="971550" y="2492375"/>
            <a:ext cx="2808288" cy="3889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rtlCol="0">
            <a:normAutofit/>
          </a:bodyPr>
          <a:lstStyle/>
          <a:p>
            <a:pPr eaLnBrk="1" fontAlgn="auto" hangingPunct="1">
              <a:spcAft>
                <a:spcPts val="0"/>
              </a:spcAft>
              <a:defRPr/>
            </a:pPr>
            <a:r>
              <a:rPr lang="ru-RU" sz="4000" b="1" dirty="0" smtClean="0">
                <a:solidFill>
                  <a:schemeClr val="accent2">
                    <a:lumMod val="50000"/>
                  </a:schemeClr>
                </a:solidFill>
              </a:rPr>
              <a:t>ФУТБОЛ</a:t>
            </a:r>
            <a:endParaRPr lang="ru-RU" sz="4000" b="1" dirty="0">
              <a:solidFill>
                <a:schemeClr val="accent2">
                  <a:lumMod val="50000"/>
                </a:schemeClr>
              </a:solidFill>
            </a:endParaRPr>
          </a:p>
        </p:txBody>
      </p:sp>
      <p:sp>
        <p:nvSpPr>
          <p:cNvPr id="27650" name="Текст 6"/>
          <p:cNvSpPr>
            <a:spLocks noGrp="1"/>
          </p:cNvSpPr>
          <p:nvPr>
            <p:ph type="body" idx="1"/>
          </p:nvPr>
        </p:nvSpPr>
        <p:spPr>
          <a:xfrm>
            <a:off x="468313" y="1341438"/>
            <a:ext cx="4040187" cy="639762"/>
          </a:xfrm>
        </p:spPr>
        <p:txBody>
          <a:bodyPr/>
          <a:lstStyle/>
          <a:p>
            <a:pPr algn="ctr" eaLnBrk="1" hangingPunct="1"/>
            <a:r>
              <a:rPr lang="ru-RU" sz="2800" smtClean="0"/>
              <a:t>ФУТБОЛИСТ</a:t>
            </a:r>
          </a:p>
        </p:txBody>
      </p:sp>
      <p:pic>
        <p:nvPicPr>
          <p:cNvPr id="2050" name="Picture 2" descr="C:\Users\1\AppData\Local\Microsoft\Windows\Temporary Internet Files\Content.IE5\2H1ZLC70\MC900440356[1].png"/>
          <p:cNvPicPr>
            <a:picLocks noGrp="1" noChangeAspect="1" noChangeArrowheads="1"/>
          </p:cNvPicPr>
          <p:nvPr>
            <p:ph sz="half" idx="2"/>
          </p:nvPr>
        </p:nvPicPr>
        <p:blipFill>
          <a:blip r:embed="rId2" cstate="print"/>
          <a:stretch>
            <a:fillRect/>
          </a:stretch>
        </p:blipFill>
        <p:spPr>
          <a:xfrm>
            <a:off x="684213" y="2276475"/>
            <a:ext cx="3382962" cy="4105275"/>
          </a:xfrm>
          <a:extLst/>
        </p:spPr>
        <p:style>
          <a:lnRef idx="1">
            <a:schemeClr val="accent3"/>
          </a:lnRef>
          <a:fillRef idx="2">
            <a:schemeClr val="accent3"/>
          </a:fillRef>
          <a:effectRef idx="1">
            <a:schemeClr val="accent3"/>
          </a:effectRef>
          <a:fontRef idx="minor">
            <a:schemeClr val="dk1"/>
          </a:fontRef>
        </p:style>
      </p:pic>
      <p:sp>
        <p:nvSpPr>
          <p:cNvPr id="27652" name="Текст 7"/>
          <p:cNvSpPr>
            <a:spLocks noGrp="1"/>
          </p:cNvSpPr>
          <p:nvPr>
            <p:ph type="body" sz="quarter" idx="3"/>
          </p:nvPr>
        </p:nvSpPr>
        <p:spPr>
          <a:xfrm>
            <a:off x="4706938" y="1341438"/>
            <a:ext cx="4041775" cy="639762"/>
          </a:xfrm>
        </p:spPr>
        <p:txBody>
          <a:bodyPr/>
          <a:lstStyle/>
          <a:p>
            <a:pPr algn="ctr" eaLnBrk="1" hangingPunct="1"/>
            <a:r>
              <a:rPr lang="ru-RU" sz="2800" smtClean="0"/>
              <a:t>ФУТБОЛЬНЫЙ МЯЧ</a:t>
            </a:r>
          </a:p>
        </p:txBody>
      </p:sp>
      <p:sp>
        <p:nvSpPr>
          <p:cNvPr id="27653" name="Объект 8"/>
          <p:cNvSpPr>
            <a:spLocks noGrp="1"/>
          </p:cNvSpPr>
          <p:nvPr>
            <p:ph sz="quarter" idx="4"/>
          </p:nvPr>
        </p:nvSpPr>
        <p:spPr/>
        <p:txBody>
          <a:bodyPr/>
          <a:lstStyle/>
          <a:p>
            <a:pPr eaLnBrk="1" hangingPunct="1"/>
            <a:endParaRPr lang="ru-RU" smtClean="0"/>
          </a:p>
        </p:txBody>
      </p:sp>
      <p:pic>
        <p:nvPicPr>
          <p:cNvPr id="27654" name="Picture 3" descr="C:\Users\1\AppData\Local\Microsoft\Windows\Temporary Internet Files\Content.IE5\CZ3R381O\MP900404938[1].jpg"/>
          <p:cNvPicPr>
            <a:picLocks noChangeAspect="1" noChangeArrowheads="1"/>
          </p:cNvPicPr>
          <p:nvPr/>
        </p:nvPicPr>
        <p:blipFill>
          <a:blip r:embed="rId3" cstate="print"/>
          <a:srcRect/>
          <a:stretch>
            <a:fillRect/>
          </a:stretch>
        </p:blipFill>
        <p:spPr bwMode="auto">
          <a:xfrm>
            <a:off x="4706938" y="2852738"/>
            <a:ext cx="4392612" cy="3767137"/>
          </a:xfrm>
          <a:prstGeom prst="rect">
            <a:avLst/>
          </a:prstGeom>
          <a:noFill/>
          <a:ln w="9525">
            <a:solidFill>
              <a:schemeClr val="bg1"/>
            </a:solid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rtlCol="0">
            <a:normAutofit/>
          </a:bodyPr>
          <a:lstStyle/>
          <a:p>
            <a:pPr algn="l" eaLnBrk="1" fontAlgn="auto" hangingPunct="1">
              <a:spcAft>
                <a:spcPts val="0"/>
              </a:spcAft>
              <a:defRPr/>
            </a:pPr>
            <a:r>
              <a:rPr lang="ru-RU" sz="3600" b="1" dirty="0" smtClean="0">
                <a:solidFill>
                  <a:schemeClr val="tx1">
                    <a:lumMod val="75000"/>
                    <a:lumOff val="25000"/>
                  </a:schemeClr>
                </a:solidFill>
              </a:rPr>
              <a:t>Задачи:</a:t>
            </a:r>
            <a:endParaRPr lang="ru-RU" sz="3600" b="1" dirty="0">
              <a:solidFill>
                <a:schemeClr val="tx1">
                  <a:lumMod val="75000"/>
                  <a:lumOff val="25000"/>
                </a:schemeClr>
              </a:solidFill>
            </a:endParaRPr>
          </a:p>
        </p:txBody>
      </p:sp>
      <p:sp>
        <p:nvSpPr>
          <p:cNvPr id="3" name="Объект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rtlCol="0">
            <a:normAutofit/>
          </a:bodyPr>
          <a:lstStyle/>
          <a:p>
            <a:pPr eaLnBrk="1" fontAlgn="auto" hangingPunct="1">
              <a:spcAft>
                <a:spcPts val="0"/>
              </a:spcAft>
              <a:buFont typeface="Arial" pitchFamily="34" charset="0"/>
              <a:buChar char="•"/>
              <a:defRPr/>
            </a:pPr>
            <a:endParaRPr lang="ru-RU" sz="2400" dirty="0" smtClean="0">
              <a:solidFill>
                <a:schemeClr val="accent5">
                  <a:lumMod val="50000"/>
                </a:schemeClr>
              </a:solidFill>
            </a:endParaRPr>
          </a:p>
          <a:p>
            <a:pPr eaLnBrk="1" fontAlgn="auto" hangingPunct="1">
              <a:spcAft>
                <a:spcPts val="0"/>
              </a:spcAft>
              <a:buFont typeface="Arial" pitchFamily="34" charset="0"/>
              <a:buChar char="•"/>
              <a:defRPr/>
            </a:pPr>
            <a:r>
              <a:rPr lang="ru-RU" sz="2400" dirty="0" smtClean="0">
                <a:solidFill>
                  <a:schemeClr val="accent5">
                    <a:lumMod val="50000"/>
                  </a:schemeClr>
                </a:solidFill>
              </a:rPr>
              <a:t>Заинтересовать детей предстоящими упражнениями и играми с мячом</a:t>
            </a:r>
          </a:p>
          <a:p>
            <a:pPr eaLnBrk="1" fontAlgn="auto" hangingPunct="1">
              <a:spcAft>
                <a:spcPts val="0"/>
              </a:spcAft>
              <a:buFont typeface="Arial" pitchFamily="34" charset="0"/>
              <a:buChar char="•"/>
              <a:defRPr/>
            </a:pPr>
            <a:r>
              <a:rPr lang="ru-RU" sz="2400" dirty="0" smtClean="0">
                <a:solidFill>
                  <a:schemeClr val="accent5">
                    <a:lumMod val="50000"/>
                  </a:schemeClr>
                </a:solidFill>
              </a:rPr>
              <a:t>Расширить знания детей о мяче</a:t>
            </a:r>
          </a:p>
          <a:p>
            <a:pPr eaLnBrk="1" fontAlgn="auto" hangingPunct="1">
              <a:spcAft>
                <a:spcPts val="0"/>
              </a:spcAft>
              <a:buFont typeface="Arial" pitchFamily="34" charset="0"/>
              <a:buChar char="•"/>
              <a:defRPr/>
            </a:pPr>
            <a:r>
              <a:rPr lang="ru-RU" sz="2400" dirty="0" smtClean="0">
                <a:solidFill>
                  <a:schemeClr val="accent5">
                    <a:lumMod val="50000"/>
                  </a:schemeClr>
                </a:solidFill>
              </a:rPr>
              <a:t>Формировать умение действовать с мячом</a:t>
            </a:r>
          </a:p>
          <a:p>
            <a:pPr eaLnBrk="1" fontAlgn="auto" hangingPunct="1">
              <a:spcAft>
                <a:spcPts val="0"/>
              </a:spcAft>
              <a:buFont typeface="Arial" pitchFamily="34" charset="0"/>
              <a:buChar char="•"/>
              <a:defRPr/>
            </a:pPr>
            <a:r>
              <a:rPr lang="ru-RU" sz="2400" dirty="0">
                <a:solidFill>
                  <a:schemeClr val="accent5">
                    <a:lumMod val="50000"/>
                  </a:schemeClr>
                </a:solidFill>
              </a:rPr>
              <a:t>Развивать ловкость, ориентировку в пространстве, координацию </a:t>
            </a:r>
            <a:r>
              <a:rPr lang="ru-RU" sz="2400" dirty="0" smtClean="0">
                <a:solidFill>
                  <a:schemeClr val="accent5">
                    <a:lumMod val="50000"/>
                  </a:schemeClr>
                </a:solidFill>
              </a:rPr>
              <a:t>движений</a:t>
            </a:r>
          </a:p>
          <a:p>
            <a:pPr eaLnBrk="1" fontAlgn="auto" hangingPunct="1">
              <a:spcAft>
                <a:spcPts val="0"/>
              </a:spcAft>
              <a:buFont typeface="Arial" pitchFamily="34" charset="0"/>
              <a:buChar char="•"/>
              <a:defRPr/>
            </a:pPr>
            <a:r>
              <a:rPr lang="ru-RU" sz="2400" dirty="0" smtClean="0">
                <a:solidFill>
                  <a:schemeClr val="accent5">
                    <a:lumMod val="50000"/>
                  </a:schemeClr>
                </a:solidFill>
              </a:rPr>
              <a:t>Продолжать учить соблюдать правила эстафет</a:t>
            </a:r>
          </a:p>
          <a:p>
            <a:pPr eaLnBrk="1" fontAlgn="auto" hangingPunct="1">
              <a:spcAft>
                <a:spcPts val="0"/>
              </a:spcAft>
              <a:buFont typeface="Arial" pitchFamily="34" charset="0"/>
              <a:buChar char="•"/>
              <a:defRPr/>
            </a:pPr>
            <a:r>
              <a:rPr lang="ru-RU" sz="2400" dirty="0" smtClean="0">
                <a:solidFill>
                  <a:schemeClr val="accent5">
                    <a:lumMod val="50000"/>
                  </a:schemeClr>
                </a:solidFill>
              </a:rPr>
              <a:t>Воспитывать чувство команды</a:t>
            </a:r>
          </a:p>
          <a:p>
            <a:pPr eaLnBrk="1" fontAlgn="auto" hangingPunct="1">
              <a:spcAft>
                <a:spcPts val="0"/>
              </a:spcAft>
              <a:buFont typeface="Arial" pitchFamily="34" charset="0"/>
              <a:buChar char="•"/>
              <a:defRPr/>
            </a:pPr>
            <a:endParaRPr lang="ru-RU" dirty="0">
              <a:solidFill>
                <a:schemeClr val="accent5">
                  <a:lumMod val="5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rtlCol="0">
            <a:normAutofit/>
          </a:bodyPr>
          <a:lstStyle/>
          <a:p>
            <a:pPr algn="l" eaLnBrk="1" fontAlgn="auto" hangingPunct="1">
              <a:spcAft>
                <a:spcPts val="0"/>
              </a:spcAft>
              <a:defRPr/>
            </a:pPr>
            <a:r>
              <a:rPr lang="ru-RU" sz="3200" b="1" dirty="0" smtClean="0">
                <a:solidFill>
                  <a:schemeClr val="tx1">
                    <a:lumMod val="75000"/>
                    <a:lumOff val="25000"/>
                  </a:schemeClr>
                </a:solidFill>
              </a:rPr>
              <a:t>Инвентарь и оборудование:</a:t>
            </a:r>
            <a:endParaRPr lang="ru-RU" sz="3200" b="1" dirty="0">
              <a:solidFill>
                <a:schemeClr val="tx1">
                  <a:lumMod val="75000"/>
                  <a:lumOff val="25000"/>
                </a:schemeClr>
              </a:solidFill>
            </a:endParaRPr>
          </a:p>
        </p:txBody>
      </p:sp>
      <p:sp>
        <p:nvSpPr>
          <p:cNvPr id="3" name="Объект 2"/>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rtlCol="0">
            <a:normAutofit/>
          </a:bodyPr>
          <a:lstStyle/>
          <a:p>
            <a:pPr eaLnBrk="1" fontAlgn="auto" hangingPunct="1">
              <a:spcAft>
                <a:spcPts val="0"/>
              </a:spcAft>
              <a:buFont typeface="Arial" pitchFamily="34" charset="0"/>
              <a:buChar char="•"/>
              <a:defRPr/>
            </a:pPr>
            <a:endParaRPr lang="ru-RU" sz="2400" dirty="0" smtClean="0">
              <a:solidFill>
                <a:schemeClr val="accent5">
                  <a:lumMod val="50000"/>
                </a:schemeClr>
              </a:solidFill>
            </a:endParaRPr>
          </a:p>
          <a:p>
            <a:pPr eaLnBrk="1" fontAlgn="auto" hangingPunct="1">
              <a:spcAft>
                <a:spcPts val="0"/>
              </a:spcAft>
              <a:buFont typeface="Arial" pitchFamily="34" charset="0"/>
              <a:buChar char="•"/>
              <a:defRPr/>
            </a:pPr>
            <a:r>
              <a:rPr lang="ru-RU" sz="2400" dirty="0" smtClean="0">
                <a:solidFill>
                  <a:schemeClr val="accent5">
                    <a:lumMod val="50000"/>
                  </a:schemeClr>
                </a:solidFill>
              </a:rPr>
              <a:t>Комплекс мультимедиа</a:t>
            </a:r>
          </a:p>
          <a:p>
            <a:pPr eaLnBrk="1" fontAlgn="auto" hangingPunct="1">
              <a:spcAft>
                <a:spcPts val="0"/>
              </a:spcAft>
              <a:buFont typeface="Arial" pitchFamily="34" charset="0"/>
              <a:buChar char="•"/>
              <a:defRPr/>
            </a:pPr>
            <a:r>
              <a:rPr lang="ru-RU" sz="2400" dirty="0" smtClean="0">
                <a:solidFill>
                  <a:schemeClr val="accent5">
                    <a:lumMod val="50000"/>
                  </a:schemeClr>
                </a:solidFill>
              </a:rPr>
              <a:t>Ориентиры</a:t>
            </a:r>
          </a:p>
          <a:p>
            <a:pPr eaLnBrk="1" fontAlgn="auto" hangingPunct="1">
              <a:spcAft>
                <a:spcPts val="0"/>
              </a:spcAft>
              <a:buFont typeface="Arial" pitchFamily="34" charset="0"/>
              <a:buChar char="•"/>
              <a:defRPr/>
            </a:pPr>
            <a:r>
              <a:rPr lang="ru-RU" sz="2400" dirty="0" smtClean="0">
                <a:solidFill>
                  <a:schemeClr val="accent5">
                    <a:lumMod val="50000"/>
                  </a:schemeClr>
                </a:solidFill>
              </a:rPr>
              <a:t>Мяч для игры в регби (мякиш) 1 шт.</a:t>
            </a:r>
          </a:p>
          <a:p>
            <a:pPr eaLnBrk="1" fontAlgn="auto" hangingPunct="1">
              <a:spcAft>
                <a:spcPts val="0"/>
              </a:spcAft>
              <a:buFont typeface="Arial" pitchFamily="34" charset="0"/>
              <a:buChar char="•"/>
              <a:defRPr/>
            </a:pPr>
            <a:r>
              <a:rPr lang="ru-RU" sz="2400" dirty="0" smtClean="0">
                <a:solidFill>
                  <a:schemeClr val="accent5">
                    <a:lumMod val="50000"/>
                  </a:schemeClr>
                </a:solidFill>
              </a:rPr>
              <a:t>Мяч для игры в футбол по количеству команд</a:t>
            </a:r>
          </a:p>
          <a:p>
            <a:pPr eaLnBrk="1" fontAlgn="auto" hangingPunct="1">
              <a:spcAft>
                <a:spcPts val="0"/>
              </a:spcAft>
              <a:buFont typeface="Arial" pitchFamily="34" charset="0"/>
              <a:buChar char="•"/>
              <a:defRPr/>
            </a:pPr>
            <a:r>
              <a:rPr lang="ru-RU" sz="2400" dirty="0" smtClean="0">
                <a:solidFill>
                  <a:schemeClr val="accent5">
                    <a:lumMod val="50000"/>
                  </a:schemeClr>
                </a:solidFill>
              </a:rPr>
              <a:t>Мяч резиновый диаметр 20 см по количеству команд</a:t>
            </a:r>
          </a:p>
          <a:p>
            <a:pPr eaLnBrk="1" fontAlgn="auto" hangingPunct="1">
              <a:spcAft>
                <a:spcPts val="0"/>
              </a:spcAft>
              <a:buFont typeface="Arial" pitchFamily="34" charset="0"/>
              <a:buChar char="•"/>
              <a:defRPr/>
            </a:pPr>
            <a:r>
              <a:rPr lang="ru-RU" sz="2400" dirty="0" smtClean="0">
                <a:solidFill>
                  <a:schemeClr val="accent5">
                    <a:lumMod val="50000"/>
                  </a:schemeClr>
                </a:solidFill>
              </a:rPr>
              <a:t>Воздушные шары по количеству команд</a:t>
            </a:r>
          </a:p>
          <a:p>
            <a:pPr eaLnBrk="1" fontAlgn="auto" hangingPunct="1">
              <a:spcAft>
                <a:spcPts val="0"/>
              </a:spcAft>
              <a:buFont typeface="Arial" pitchFamily="34" charset="0"/>
              <a:buChar char="•"/>
              <a:defRPr/>
            </a:pPr>
            <a:r>
              <a:rPr lang="ru-RU" sz="2400" dirty="0" smtClean="0">
                <a:solidFill>
                  <a:schemeClr val="accent5">
                    <a:lumMod val="50000"/>
                  </a:schemeClr>
                </a:solidFill>
              </a:rPr>
              <a:t>Ракетки и мячи для большого тенниса по количеству команд</a:t>
            </a:r>
          </a:p>
          <a:p>
            <a:pPr eaLnBrk="1" fontAlgn="auto" hangingPunct="1">
              <a:spcAft>
                <a:spcPts val="0"/>
              </a:spcAft>
              <a:buFont typeface="Arial" pitchFamily="34" charset="0"/>
              <a:buChar char="•"/>
              <a:defRPr/>
            </a:pPr>
            <a:r>
              <a:rPr lang="ru-RU" sz="2400" dirty="0" smtClean="0">
                <a:solidFill>
                  <a:schemeClr val="accent5">
                    <a:lumMod val="50000"/>
                  </a:schemeClr>
                </a:solidFill>
              </a:rPr>
              <a:t>Медали для детей</a:t>
            </a:r>
          </a:p>
          <a:p>
            <a:pPr eaLnBrk="1" fontAlgn="auto" hangingPunct="1">
              <a:spcAft>
                <a:spcPts val="0"/>
              </a:spcAft>
              <a:buFont typeface="Arial" pitchFamily="34" charset="0"/>
              <a:buChar char="•"/>
              <a:defRPr/>
            </a:pPr>
            <a:endParaRPr lang="ru-RU" dirty="0">
              <a:solidFill>
                <a:schemeClr val="accent5">
                  <a:lumMod val="50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188913"/>
            <a:ext cx="8229600" cy="647700"/>
          </a:xfrm>
        </p:spPr>
        <p:style>
          <a:lnRef idx="1">
            <a:schemeClr val="accent6"/>
          </a:lnRef>
          <a:fillRef idx="2">
            <a:schemeClr val="accent6"/>
          </a:fillRef>
          <a:effectRef idx="1">
            <a:schemeClr val="accent6"/>
          </a:effectRef>
          <a:fontRef idx="minor">
            <a:schemeClr val="dk1"/>
          </a:fontRef>
        </p:style>
        <p:txBody>
          <a:bodyPr rtlCol="0">
            <a:normAutofit/>
          </a:bodyPr>
          <a:lstStyle/>
          <a:p>
            <a:pPr algn="l" eaLnBrk="1" fontAlgn="auto" hangingPunct="1">
              <a:spcAft>
                <a:spcPts val="0"/>
              </a:spcAft>
              <a:defRPr/>
            </a:pPr>
            <a:r>
              <a:rPr lang="ru-RU" sz="2800" b="1" dirty="0">
                <a:solidFill>
                  <a:schemeClr val="tx1">
                    <a:lumMod val="75000"/>
                    <a:lumOff val="25000"/>
                  </a:schemeClr>
                </a:solidFill>
              </a:rPr>
              <a:t>С</a:t>
            </a:r>
            <a:r>
              <a:rPr lang="ru-RU" sz="2800" b="1" dirty="0" smtClean="0">
                <a:solidFill>
                  <a:schemeClr val="tx1">
                    <a:lumMod val="75000"/>
                    <a:lumOff val="25000"/>
                  </a:schemeClr>
                </a:solidFill>
              </a:rPr>
              <a:t>одержание</a:t>
            </a:r>
            <a:endParaRPr lang="ru-RU" sz="2800" b="1" dirty="0">
              <a:solidFill>
                <a:schemeClr val="tx1">
                  <a:lumMod val="75000"/>
                  <a:lumOff val="25000"/>
                </a:schemeClr>
              </a:solidFill>
            </a:endParaRPr>
          </a:p>
        </p:txBody>
      </p:sp>
      <p:sp>
        <p:nvSpPr>
          <p:cNvPr id="3" name="Объект 2"/>
          <p:cNvSpPr>
            <a:spLocks noGrp="1"/>
          </p:cNvSpPr>
          <p:nvPr>
            <p:ph idx="1"/>
          </p:nvPr>
        </p:nvSpPr>
        <p:spPr>
          <a:xfrm>
            <a:off x="468313" y="981075"/>
            <a:ext cx="8229600" cy="5688013"/>
          </a:xfrm>
        </p:spPr>
        <p:style>
          <a:lnRef idx="1">
            <a:schemeClr val="accent3"/>
          </a:lnRef>
          <a:fillRef idx="2">
            <a:schemeClr val="accent3"/>
          </a:fillRef>
          <a:effectRef idx="1">
            <a:schemeClr val="accent3"/>
          </a:effectRef>
          <a:fontRef idx="minor">
            <a:schemeClr val="dk1"/>
          </a:fontRef>
        </p:style>
        <p:txBody>
          <a:bodyPr rtlCol="0">
            <a:noAutofit/>
          </a:bodyPr>
          <a:lstStyle/>
          <a:p>
            <a:pPr marL="0" indent="0" eaLnBrk="1" fontAlgn="auto" hangingPunct="1">
              <a:spcAft>
                <a:spcPts val="0"/>
              </a:spcAft>
              <a:buFont typeface="Arial" pitchFamily="34" charset="0"/>
              <a:buNone/>
              <a:defRPr/>
            </a:pPr>
            <a:r>
              <a:rPr lang="ru-RU" sz="1600" dirty="0" smtClean="0"/>
              <a:t>Дети торжественно входят в зал под музыку.</a:t>
            </a:r>
          </a:p>
          <a:p>
            <a:pPr marL="0" indent="0" eaLnBrk="1" fontAlgn="auto" hangingPunct="1">
              <a:spcAft>
                <a:spcPts val="0"/>
              </a:spcAft>
              <a:buFont typeface="Arial" pitchFamily="34" charset="0"/>
              <a:buNone/>
              <a:defRPr/>
            </a:pPr>
            <a:r>
              <a:rPr lang="ru-RU" sz="1600" dirty="0" smtClean="0"/>
              <a:t>Ребята отгадайте загадку и вы узнаете чему посвящен наш вечер развлечений. </a:t>
            </a:r>
            <a:r>
              <a:rPr lang="ru-RU" sz="1600" u="sng" dirty="0" smtClean="0"/>
              <a:t>Слайд №5.</a:t>
            </a:r>
          </a:p>
          <a:p>
            <a:pPr marL="0" indent="0" eaLnBrk="1" fontAlgn="auto" hangingPunct="1">
              <a:spcAft>
                <a:spcPts val="0"/>
              </a:spcAft>
              <a:buFont typeface="Arial" pitchFamily="34" charset="0"/>
              <a:buNone/>
              <a:defRPr/>
            </a:pPr>
            <a:r>
              <a:rPr lang="ru-RU" sz="1600" dirty="0" smtClean="0"/>
              <a:t>Правильно. Мы сегодня будем играть с мячом. </a:t>
            </a:r>
            <a:r>
              <a:rPr lang="ru-RU" sz="1600" u="sng" dirty="0" smtClean="0"/>
              <a:t>Слайд №6.</a:t>
            </a:r>
          </a:p>
          <a:p>
            <a:pPr marL="0" indent="0" eaLnBrk="1" fontAlgn="auto" hangingPunct="1">
              <a:spcAft>
                <a:spcPts val="0"/>
              </a:spcAft>
              <a:buFont typeface="Arial" pitchFamily="34" charset="0"/>
              <a:buNone/>
              <a:defRPr/>
            </a:pPr>
            <a:r>
              <a:rPr lang="ru-RU" sz="1600" dirty="0" smtClean="0"/>
              <a:t>Упражнения </a:t>
            </a:r>
            <a:r>
              <a:rPr lang="ru-RU" sz="1600" dirty="0"/>
              <a:t>с мячом являются одними из наиболее древних видов физических </a:t>
            </a:r>
            <a:r>
              <a:rPr lang="ru-RU" sz="1600" dirty="0" smtClean="0"/>
              <a:t>упражнений…. </a:t>
            </a:r>
            <a:r>
              <a:rPr lang="ru-RU" sz="1600" u="sng" dirty="0" smtClean="0"/>
              <a:t>Слайд №7</a:t>
            </a:r>
          </a:p>
          <a:p>
            <a:pPr marL="0" indent="0" eaLnBrk="1" fontAlgn="auto" hangingPunct="1">
              <a:spcAft>
                <a:spcPts val="0"/>
              </a:spcAft>
              <a:buFont typeface="Arial" pitchFamily="34" charset="0"/>
              <a:buNone/>
              <a:defRPr/>
            </a:pPr>
            <a:r>
              <a:rPr lang="ru-RU" sz="1600" dirty="0" smtClean="0"/>
              <a:t>Видов мячей очень много. Это мячи для игр. </a:t>
            </a:r>
            <a:r>
              <a:rPr lang="ru-RU" sz="1600" u="sng" dirty="0" smtClean="0"/>
              <a:t>Слайд №8.</a:t>
            </a:r>
            <a:r>
              <a:rPr lang="ru-RU" sz="1600" dirty="0" smtClean="0"/>
              <a:t> Дети называют мяч и какие можно с ним делать игровые упражнения.</a:t>
            </a:r>
          </a:p>
          <a:p>
            <a:pPr marL="0" indent="0" eaLnBrk="1" fontAlgn="auto" hangingPunct="1">
              <a:spcAft>
                <a:spcPts val="0"/>
              </a:spcAft>
              <a:buFont typeface="Arial" pitchFamily="34" charset="0"/>
              <a:buNone/>
              <a:defRPr/>
            </a:pPr>
            <a:r>
              <a:rPr lang="ru-RU" sz="1600" dirty="0" smtClean="0"/>
              <a:t>А сейчас я предлагаю  сыграть в игру с мячом продолговатым. Её вы знаете ребята. Английский город есть такой. Не знаешь? Атлас ты открой! </a:t>
            </a:r>
            <a:r>
              <a:rPr lang="ru-RU" sz="1600" u="sng" dirty="0" smtClean="0"/>
              <a:t>Слайд №9. </a:t>
            </a:r>
            <a:r>
              <a:rPr lang="ru-RU" sz="1600" dirty="0" smtClean="0"/>
              <a:t>дети проговаривают название спортивной игры и спортсмена-игрока.</a:t>
            </a:r>
          </a:p>
          <a:p>
            <a:pPr marL="0" indent="0" eaLnBrk="1" fontAlgn="auto" hangingPunct="1">
              <a:spcAft>
                <a:spcPts val="0"/>
              </a:spcAft>
              <a:buFont typeface="Arial" pitchFamily="34" charset="0"/>
              <a:buNone/>
              <a:defRPr/>
            </a:pPr>
            <a:r>
              <a:rPr lang="ru-RU" sz="1600" b="1" dirty="0" smtClean="0"/>
              <a:t>Игра «Пятнашки с мячом» </a:t>
            </a:r>
            <a:r>
              <a:rPr lang="ru-RU" sz="1600" dirty="0" smtClean="0"/>
              <a:t>с мячом для игры в регби (мякиш).</a:t>
            </a:r>
          </a:p>
          <a:p>
            <a:pPr marL="0" indent="0" eaLnBrk="1" fontAlgn="auto" hangingPunct="1">
              <a:spcAft>
                <a:spcPts val="0"/>
              </a:spcAft>
              <a:buFont typeface="Arial" pitchFamily="34" charset="0"/>
              <a:buNone/>
              <a:defRPr/>
            </a:pPr>
            <a:r>
              <a:rPr lang="ru-RU" sz="1600" dirty="0" smtClean="0"/>
              <a:t>Дети делятся на команды путем перестроения в три колонны через центр зала.</a:t>
            </a:r>
          </a:p>
          <a:p>
            <a:pPr marL="0" indent="0" eaLnBrk="1" fontAlgn="auto" hangingPunct="1">
              <a:spcAft>
                <a:spcPts val="0"/>
              </a:spcAft>
              <a:buFont typeface="Arial" pitchFamily="34" charset="0"/>
              <a:buNone/>
              <a:defRPr/>
            </a:pPr>
            <a:r>
              <a:rPr lang="ru-RU" sz="1600" i="1" dirty="0" smtClean="0"/>
              <a:t>Отгадайте загадку: Скачет молодец между двух колец! Вместе с игроками с длинными руками! </a:t>
            </a:r>
            <a:r>
              <a:rPr lang="ru-RU" sz="1600" dirty="0" smtClean="0"/>
              <a:t>Правильно – это баскетбольный мяч. </a:t>
            </a:r>
            <a:r>
              <a:rPr lang="ru-RU" sz="1600" u="sng" dirty="0" smtClean="0"/>
              <a:t>Слайд №10</a:t>
            </a:r>
          </a:p>
          <a:p>
            <a:pPr eaLnBrk="1" fontAlgn="auto" hangingPunct="1">
              <a:spcAft>
                <a:spcPts val="0"/>
              </a:spcAft>
              <a:buFont typeface="Arial" pitchFamily="34" charset="0"/>
              <a:buChar char="•"/>
              <a:defRPr/>
            </a:pPr>
            <a:r>
              <a:rPr lang="ru-RU" sz="1600" b="1" dirty="0"/>
              <a:t>1 эстафета. «Баскетбол». </a:t>
            </a:r>
          </a:p>
          <a:p>
            <a:pPr marL="0" indent="0" eaLnBrk="1" fontAlgn="auto" hangingPunct="1">
              <a:spcAft>
                <a:spcPts val="0"/>
              </a:spcAft>
              <a:buFont typeface="Arial" pitchFamily="34" charset="0"/>
              <a:buNone/>
              <a:defRPr/>
            </a:pPr>
            <a:r>
              <a:rPr lang="ru-RU" sz="1600" dirty="0"/>
              <a:t>По сигналу дети начинают ведение мяча до ориентира и обратно. Передают мяч следующему и встают в конец колонны. Эстафета закончена когда последний участник пересечет линию старт-финиш.</a:t>
            </a:r>
          </a:p>
          <a:p>
            <a:pPr marL="0" indent="0" eaLnBrk="1" fontAlgn="auto" hangingPunct="1">
              <a:spcAft>
                <a:spcPts val="0"/>
              </a:spcAft>
              <a:buFont typeface="Arial" pitchFamily="34" charset="0"/>
              <a:buNone/>
              <a:defRPr/>
            </a:pPr>
            <a:r>
              <a:rPr lang="ru-RU" sz="1600" i="1" dirty="0"/>
              <a:t>Отгадайте загадку: Здесь команда побеждает, если мячик не роняет. Он летит с подачи метко не в ворота, через сетку. И площадка, а не поле у спортсменов в … (волейболе)</a:t>
            </a:r>
            <a:r>
              <a:rPr lang="ru-RU" sz="1600" dirty="0"/>
              <a:t>. </a:t>
            </a:r>
            <a:r>
              <a:rPr lang="ru-RU" sz="1600" u="sng" dirty="0"/>
              <a:t>Слайд № 12</a:t>
            </a:r>
          </a:p>
          <a:p>
            <a:pPr marL="0" indent="0" eaLnBrk="1" fontAlgn="auto" hangingPunct="1">
              <a:spcAft>
                <a:spcPts val="0"/>
              </a:spcAft>
              <a:buFont typeface="Arial" pitchFamily="34" charset="0"/>
              <a:buNone/>
              <a:defRPr/>
            </a:pPr>
            <a:endParaRPr lang="ru-RU" sz="1600" u="sng"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0175"/>
          </a:xfrm>
        </p:spPr>
        <p:txBody>
          <a:bodyPr rtlCol="0">
            <a:normAutofit fontScale="90000"/>
          </a:bodyPr>
          <a:lstStyle/>
          <a:p>
            <a:pPr eaLnBrk="1" fontAlgn="auto" hangingPunct="1">
              <a:spcAft>
                <a:spcPts val="0"/>
              </a:spcAft>
              <a:defRPr/>
            </a:pPr>
            <a:endParaRPr lang="ru-RU" dirty="0"/>
          </a:p>
        </p:txBody>
      </p:sp>
      <p:sp>
        <p:nvSpPr>
          <p:cNvPr id="3" name="Объект 2"/>
          <p:cNvSpPr>
            <a:spLocks noGrp="1"/>
          </p:cNvSpPr>
          <p:nvPr>
            <p:ph idx="1"/>
          </p:nvPr>
        </p:nvSpPr>
        <p:spPr>
          <a:xfrm>
            <a:off x="539552" y="260648"/>
            <a:ext cx="8229600" cy="5721350"/>
          </a:xfrm>
        </p:spPr>
        <p:style>
          <a:lnRef idx="1">
            <a:schemeClr val="accent3"/>
          </a:lnRef>
          <a:fillRef idx="2">
            <a:schemeClr val="accent3"/>
          </a:fillRef>
          <a:effectRef idx="1">
            <a:schemeClr val="accent3"/>
          </a:effectRef>
          <a:fontRef idx="minor">
            <a:schemeClr val="dk1"/>
          </a:fontRef>
        </p:style>
        <p:txBody>
          <a:bodyPr rtlCol="0">
            <a:normAutofit/>
          </a:bodyPr>
          <a:lstStyle/>
          <a:p>
            <a:pPr eaLnBrk="1" fontAlgn="auto" hangingPunct="1">
              <a:spcAft>
                <a:spcPts val="0"/>
              </a:spcAft>
              <a:buFont typeface="Arial" pitchFamily="34" charset="0"/>
              <a:buChar char="•"/>
              <a:defRPr/>
            </a:pPr>
            <a:r>
              <a:rPr lang="ru-RU" sz="1600" b="1" dirty="0" smtClean="0"/>
              <a:t>2 эстафета. «Волейбол».</a:t>
            </a:r>
          </a:p>
          <a:p>
            <a:pPr marL="0" indent="0" eaLnBrk="1" fontAlgn="auto" hangingPunct="1">
              <a:spcAft>
                <a:spcPts val="0"/>
              </a:spcAft>
              <a:buFont typeface="Arial" pitchFamily="34" charset="0"/>
              <a:buNone/>
              <a:defRPr/>
            </a:pPr>
            <a:r>
              <a:rPr lang="ru-RU" sz="1600" dirty="0" smtClean="0"/>
              <a:t>Дети по сигналу начинают идти до ориентира и подбрасывать воздушный шар вверх двумя руками, обходят его и возвращаются обратно, передают мяч следующему участнику и встают в конец колонны. Задание считается выполненным, когда последний участник пересечет линию старт-финиш. </a:t>
            </a:r>
          </a:p>
          <a:p>
            <a:pPr marL="0" indent="0" eaLnBrk="1" fontAlgn="auto" hangingPunct="1">
              <a:spcAft>
                <a:spcPts val="0"/>
              </a:spcAft>
              <a:buFont typeface="Arial" pitchFamily="34" charset="0"/>
              <a:buNone/>
              <a:defRPr/>
            </a:pPr>
            <a:r>
              <a:rPr lang="ru-RU" sz="1600" i="1" dirty="0" smtClean="0"/>
              <a:t>Отгадайте загадку: шустрый мяч и две ракетки. Все удары четки, метки. До победного играть, никому не уступать! </a:t>
            </a:r>
            <a:r>
              <a:rPr lang="ru-RU" sz="1600" u="sng" dirty="0" smtClean="0"/>
              <a:t>Слайд № 13</a:t>
            </a:r>
            <a:endParaRPr lang="ru-RU" sz="1600" i="1" u="sng" dirty="0" smtClean="0"/>
          </a:p>
          <a:p>
            <a:pPr eaLnBrk="1" fontAlgn="auto" hangingPunct="1">
              <a:spcAft>
                <a:spcPts val="0"/>
              </a:spcAft>
              <a:buFont typeface="Arial" pitchFamily="34" charset="0"/>
              <a:buChar char="•"/>
              <a:defRPr/>
            </a:pPr>
            <a:r>
              <a:rPr lang="ru-RU" sz="1600" b="1" dirty="0" smtClean="0"/>
              <a:t>3 эстафета «Теннис. Пронеси не урони».</a:t>
            </a:r>
          </a:p>
          <a:p>
            <a:pPr marL="0" indent="0" eaLnBrk="1" fontAlgn="auto" hangingPunct="1">
              <a:spcAft>
                <a:spcPts val="0"/>
              </a:spcAft>
              <a:buFont typeface="Arial" pitchFamily="34" charset="0"/>
              <a:buNone/>
              <a:defRPr/>
            </a:pPr>
            <a:r>
              <a:rPr lang="ru-RU" sz="1600" dirty="0" smtClean="0"/>
              <a:t>По сигналу первый ребенок начинает двигаться с вытянутой ракеткой в руке, на ракетке лежит мяч. Ребенок доходит до ориентира, обходит его и возвращается обратно бегом. Передает ракетку с мячом следующему и встает в конец колонны. Эстафета выполнена когда, последний ребенок выполнит задание </a:t>
            </a:r>
          </a:p>
          <a:p>
            <a:pPr marL="0" indent="0" eaLnBrk="1" fontAlgn="auto" hangingPunct="1">
              <a:spcAft>
                <a:spcPts val="0"/>
              </a:spcAft>
              <a:buFont typeface="Arial" pitchFamily="34" charset="0"/>
              <a:buNone/>
              <a:defRPr/>
            </a:pPr>
            <a:r>
              <a:rPr lang="ru-RU" sz="1600" i="1" dirty="0" smtClean="0"/>
              <a:t>Отгадайте загадку: круглый словно колобок, у него ни рук, ни ног. У него одна забота – поскорей попасть в ворота. </a:t>
            </a:r>
            <a:r>
              <a:rPr lang="ru-RU" sz="1600" u="sng" dirty="0" smtClean="0"/>
              <a:t>Слайд №14</a:t>
            </a:r>
          </a:p>
          <a:p>
            <a:pPr eaLnBrk="1" fontAlgn="auto" hangingPunct="1">
              <a:spcAft>
                <a:spcPts val="0"/>
              </a:spcAft>
              <a:buFont typeface="Arial" pitchFamily="34" charset="0"/>
              <a:buChar char="•"/>
              <a:defRPr/>
            </a:pPr>
            <a:r>
              <a:rPr lang="ru-RU" sz="1600" b="1" dirty="0" smtClean="0"/>
              <a:t>4 эстафета «Футбол» </a:t>
            </a:r>
          </a:p>
          <a:p>
            <a:pPr marL="0" indent="0" eaLnBrk="1" fontAlgn="auto" hangingPunct="1">
              <a:spcAft>
                <a:spcPts val="0"/>
              </a:spcAft>
              <a:buFont typeface="Arial" pitchFamily="34" charset="0"/>
              <a:buNone/>
              <a:defRPr/>
            </a:pPr>
            <a:r>
              <a:rPr lang="ru-RU" sz="1600" dirty="0" smtClean="0"/>
              <a:t>По команде дети начинают ведение мяча ногой до ориентира выполняют удар ногой по воротам, подбирают мяч и бегом возвращаются обратно. Передают мяч следующему игроку и встают в конец колонны. Задание считается выполненным когда последний игрок пересечет линию старт-финиш. </a:t>
            </a:r>
          </a:p>
          <a:p>
            <a:pPr marL="0" indent="0" eaLnBrk="1" fontAlgn="auto" hangingPunct="1">
              <a:spcAft>
                <a:spcPts val="0"/>
              </a:spcAft>
              <a:buFont typeface="Arial" pitchFamily="34" charset="0"/>
              <a:buNone/>
              <a:defRPr/>
            </a:pPr>
            <a:r>
              <a:rPr lang="ru-RU" sz="1600" dirty="0" smtClean="0"/>
              <a:t>Молодцы ребята, наши соревнования подошли к концу. Подведение итогов. Награждение.</a:t>
            </a:r>
          </a:p>
          <a:p>
            <a:pPr marL="0" indent="0" eaLnBrk="1" fontAlgn="auto" hangingPunct="1">
              <a:spcAft>
                <a:spcPts val="0"/>
              </a:spcAft>
              <a:buFont typeface="Arial" pitchFamily="34" charset="0"/>
              <a:buNone/>
              <a:defRPr/>
            </a:pPr>
            <a:r>
              <a:rPr lang="ru-RU" sz="1600" dirty="0" smtClean="0"/>
              <a:t>Дети торжественно под музыку уходят из зала.</a:t>
            </a:r>
            <a:endParaRPr lang="ru-RU" sz="1600" dirty="0"/>
          </a:p>
          <a:p>
            <a:pPr marL="0" indent="0" eaLnBrk="1" fontAlgn="auto" hangingPunct="1">
              <a:spcAft>
                <a:spcPts val="0"/>
              </a:spcAft>
              <a:buFont typeface="Arial" pitchFamily="34" charset="0"/>
              <a:buNone/>
              <a:defRPr/>
            </a:pP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title"/>
          </p:nvPr>
        </p:nvSpPr>
        <p:spPr/>
        <p:txBody>
          <a:bodyPr/>
          <a:lstStyle/>
          <a:p>
            <a:pPr eaLnBrk="1" hangingPunct="1"/>
            <a:endParaRPr lang="ru-RU" sz="3200" smtClean="0"/>
          </a:p>
        </p:txBody>
      </p:sp>
      <p:sp>
        <p:nvSpPr>
          <p:cNvPr id="3" name="Объект 2"/>
          <p:cNvSpPr>
            <a:spLocks noGrp="1"/>
          </p:cNvSpPr>
          <p:nvPr>
            <p:ph idx="1"/>
          </p:nvPr>
        </p:nvSpPr>
        <p:spPr>
          <a:xfrm>
            <a:off x="467544" y="332656"/>
            <a:ext cx="8229600" cy="4525963"/>
          </a:xfrm>
        </p:spPr>
        <p:style>
          <a:lnRef idx="1">
            <a:schemeClr val="accent6"/>
          </a:lnRef>
          <a:fillRef idx="2">
            <a:schemeClr val="accent6"/>
          </a:fillRef>
          <a:effectRef idx="1">
            <a:schemeClr val="accent6"/>
          </a:effectRef>
          <a:fontRef idx="minor">
            <a:schemeClr val="dk1"/>
          </a:fontRef>
        </p:style>
        <p:txBody>
          <a:bodyPr rtlCol="0">
            <a:normAutofit/>
          </a:bodyPr>
          <a:lstStyle/>
          <a:p>
            <a:pPr marL="0" indent="0" algn="ctr" eaLnBrk="1" fontAlgn="auto" hangingPunct="1">
              <a:spcAft>
                <a:spcPts val="0"/>
              </a:spcAft>
              <a:buFont typeface="Arial" pitchFamily="34" charset="0"/>
              <a:buNone/>
              <a:defRPr/>
            </a:pPr>
            <a:endParaRPr lang="ru-RU" sz="4400" b="1" dirty="0" smtClean="0"/>
          </a:p>
          <a:p>
            <a:pPr marL="0" indent="0" algn="ctr" eaLnBrk="1" fontAlgn="auto" hangingPunct="1">
              <a:spcAft>
                <a:spcPts val="0"/>
              </a:spcAft>
              <a:buFont typeface="Arial" pitchFamily="34" charset="0"/>
              <a:buNone/>
              <a:defRPr/>
            </a:pPr>
            <a:r>
              <a:rPr lang="ru-RU" sz="4400" b="1" dirty="0" smtClean="0">
                <a:solidFill>
                  <a:schemeClr val="accent5">
                    <a:lumMod val="50000"/>
                  </a:schemeClr>
                </a:solidFill>
              </a:rPr>
              <a:t>Лучше </a:t>
            </a:r>
            <a:r>
              <a:rPr lang="ru-RU" sz="4400" b="1" dirty="0">
                <a:solidFill>
                  <a:schemeClr val="accent5">
                    <a:lumMod val="50000"/>
                  </a:schemeClr>
                </a:solidFill>
              </a:rPr>
              <a:t>нет моей игрушки! – </a:t>
            </a:r>
            <a:br>
              <a:rPr lang="ru-RU" sz="4400" b="1" dirty="0">
                <a:solidFill>
                  <a:schemeClr val="accent5">
                    <a:lumMod val="50000"/>
                  </a:schemeClr>
                </a:solidFill>
              </a:rPr>
            </a:br>
            <a:r>
              <a:rPr lang="ru-RU" sz="4400" b="1" dirty="0">
                <a:solidFill>
                  <a:schemeClr val="accent5">
                    <a:lumMod val="50000"/>
                  </a:schemeClr>
                </a:solidFill>
              </a:rPr>
              <a:t>Друг мой Саша говорит. – </a:t>
            </a:r>
            <a:br>
              <a:rPr lang="ru-RU" sz="4400" b="1" dirty="0">
                <a:solidFill>
                  <a:schemeClr val="accent5">
                    <a:lumMod val="50000"/>
                  </a:schemeClr>
                </a:solidFill>
              </a:rPr>
            </a:br>
            <a:r>
              <a:rPr lang="ru-RU" sz="4400" b="1" dirty="0">
                <a:solidFill>
                  <a:schemeClr val="accent5">
                    <a:lumMod val="50000"/>
                  </a:schemeClr>
                </a:solidFill>
              </a:rPr>
              <a:t>Как лягушка быстро скачет</a:t>
            </a:r>
            <a:br>
              <a:rPr lang="ru-RU" sz="4400" b="1" dirty="0">
                <a:solidFill>
                  <a:schemeClr val="accent5">
                    <a:lumMod val="50000"/>
                  </a:schemeClr>
                </a:solidFill>
              </a:rPr>
            </a:br>
            <a:r>
              <a:rPr lang="ru-RU" sz="4400" b="1" dirty="0">
                <a:solidFill>
                  <a:schemeClr val="accent5">
                    <a:lumMod val="50000"/>
                  </a:schemeClr>
                </a:solidFill>
              </a:rPr>
              <a:t>И, как птица, он летит!</a:t>
            </a:r>
          </a:p>
          <a:p>
            <a:pPr eaLnBrk="1" fontAlgn="auto" hangingPunct="1">
              <a:spcAft>
                <a:spcPts val="0"/>
              </a:spcAft>
              <a:buFont typeface="Arial" pitchFamily="34" charset="0"/>
              <a:buChar char="•"/>
              <a:defRPr/>
            </a:pP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633412"/>
          </a:xfrm>
        </p:spPr>
        <p:txBody>
          <a:bodyPr rtlCol="0">
            <a:noAutofit/>
          </a:bodyPr>
          <a:lstStyle/>
          <a:p>
            <a:pPr algn="r" eaLnBrk="1" fontAlgn="auto" hangingPunct="1">
              <a:spcAft>
                <a:spcPts val="0"/>
              </a:spcAft>
              <a:defRPr/>
            </a:pPr>
            <a:r>
              <a:rPr lang="ru-RU" sz="3600" b="1" dirty="0" smtClean="0">
                <a:solidFill>
                  <a:schemeClr val="tx1">
                    <a:lumMod val="75000"/>
                    <a:lumOff val="25000"/>
                  </a:schemeClr>
                </a:solidFill>
              </a:rPr>
              <a:t>История мяча</a:t>
            </a:r>
            <a:endParaRPr lang="ru-RU" sz="3600" b="1" dirty="0">
              <a:solidFill>
                <a:schemeClr val="tx1">
                  <a:lumMod val="75000"/>
                  <a:lumOff val="25000"/>
                </a:schemeClr>
              </a:solidFill>
            </a:endParaRPr>
          </a:p>
        </p:txBody>
      </p:sp>
      <p:sp>
        <p:nvSpPr>
          <p:cNvPr id="5" name="Объект 4"/>
          <p:cNvSpPr>
            <a:spLocks noGrp="1"/>
          </p:cNvSpPr>
          <p:nvPr>
            <p:ph sz="half" idx="1"/>
          </p:nvPr>
        </p:nvSpPr>
        <p:spPr>
          <a:xfrm>
            <a:off x="323850" y="115888"/>
            <a:ext cx="4038600" cy="6553200"/>
          </a:xfrm>
        </p:spPr>
        <p:style>
          <a:lnRef idx="1">
            <a:schemeClr val="accent3"/>
          </a:lnRef>
          <a:fillRef idx="2">
            <a:schemeClr val="accent3"/>
          </a:fillRef>
          <a:effectRef idx="1">
            <a:schemeClr val="accent3"/>
          </a:effectRef>
          <a:fontRef idx="minor">
            <a:schemeClr val="dk1"/>
          </a:fontRef>
        </p:style>
        <p:txBody>
          <a:bodyPr rtlCol="0">
            <a:noAutofit/>
          </a:bodyPr>
          <a:lstStyle/>
          <a:p>
            <a:pPr eaLnBrk="1" fontAlgn="auto" hangingPunct="1">
              <a:spcAft>
                <a:spcPts val="0"/>
              </a:spcAft>
              <a:buFont typeface="Arial" pitchFamily="34" charset="0"/>
              <a:buChar char="•"/>
              <a:defRPr/>
            </a:pPr>
            <a:r>
              <a:rPr lang="ru-RU" sz="1800" b="1" i="1" dirty="0">
                <a:solidFill>
                  <a:schemeClr val="accent5">
                    <a:lumMod val="50000"/>
                  </a:schemeClr>
                </a:solidFill>
              </a:rPr>
              <a:t>Упражнения с мячом</a:t>
            </a:r>
            <a:r>
              <a:rPr lang="ru-RU" sz="1800" b="1" dirty="0">
                <a:solidFill>
                  <a:schemeClr val="accent5">
                    <a:lumMod val="50000"/>
                  </a:schemeClr>
                </a:solidFill>
              </a:rPr>
              <a:t> являются одними из наиболее </a:t>
            </a:r>
            <a:r>
              <a:rPr lang="ru-RU" sz="1800" b="1" i="1" dirty="0">
                <a:solidFill>
                  <a:schemeClr val="accent5">
                    <a:lumMod val="50000"/>
                  </a:schemeClr>
                </a:solidFill>
              </a:rPr>
              <a:t>древних видов физических упражнений</a:t>
            </a:r>
            <a:r>
              <a:rPr lang="ru-RU" sz="1800" b="1" dirty="0">
                <a:solidFill>
                  <a:schemeClr val="accent5">
                    <a:lumMod val="50000"/>
                  </a:schemeClr>
                </a:solidFill>
              </a:rPr>
              <a:t>. История не знает ни точного места, ни времени возникновения мяча и игр с мячом. Известно лишь, что мяч возник в глубокой древности и за свою историю существования претерпел много изменений. Сначала его плели из травы, пальмовых листьев, изготавливали из плодов деревьев, шерсти животных, шили из шкур животных, плели из тростника, скручивали из тряпок, вырезали из дерева, шили из кожи, набивая травой, опилками и другим подобным материалом. Мяч и предметы, похожие на него, археологи находят по всему миру. Поражает разнообразие игр и упражнений с мячом у разных народов.</a:t>
            </a:r>
          </a:p>
        </p:txBody>
      </p:sp>
      <p:pic>
        <p:nvPicPr>
          <p:cNvPr id="7" name="Объект 6"/>
          <p:cNvPicPr>
            <a:picLocks noGrp="1" noChangeAspect="1"/>
          </p:cNvPicPr>
          <p:nvPr>
            <p:ph sz="half" idx="2"/>
          </p:nvPr>
        </p:nvPicPr>
        <p:blipFill>
          <a:blip r:embed="rId2" cstate="print"/>
          <a:stretch>
            <a:fillRect/>
          </a:stretch>
        </p:blipFill>
        <p:spPr>
          <a:xfrm>
            <a:off x="4859338" y="2205038"/>
            <a:ext cx="4033837" cy="4176712"/>
          </a:xfrm>
          <a:ln>
            <a:solidFill>
              <a:schemeClr val="bg2">
                <a:lumMod val="25000"/>
              </a:schemeClr>
            </a:solidFill>
          </a:ln>
          <a:effectLst>
            <a:outerShdw blurRad="292100" dist="139700" dir="2700000" algn="tl" rotWithShape="0">
              <a:srgbClr val="333333">
                <a:alpha val="65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eaLnBrk="1" fontAlgn="auto" hangingPunct="1">
              <a:spcAft>
                <a:spcPts val="0"/>
              </a:spcAft>
              <a:defRPr/>
            </a:pPr>
            <a:r>
              <a:rPr lang="ru-RU" dirty="0" smtClean="0">
                <a:solidFill>
                  <a:srgbClr val="7030A0"/>
                </a:solidFill>
              </a:rPr>
              <a:t>Правильно </a:t>
            </a:r>
            <a:endParaRPr lang="ru-RU" dirty="0">
              <a:solidFill>
                <a:srgbClr val="7030A0"/>
              </a:solidFill>
            </a:endParaRPr>
          </a:p>
        </p:txBody>
      </p:sp>
      <p:pic>
        <p:nvPicPr>
          <p:cNvPr id="21506" name="Picture 2" descr="C:\Users\1\Pictures\спортивные сооружения\инвентарь\ball1.jpg"/>
          <p:cNvPicPr>
            <a:picLocks noGrp="1" noChangeAspect="1" noChangeArrowheads="1"/>
          </p:cNvPicPr>
          <p:nvPr>
            <p:ph idx="1"/>
          </p:nvPr>
        </p:nvPicPr>
        <p:blipFill>
          <a:blip r:embed="rId2" cstate="print"/>
          <a:srcRect/>
          <a:stretch>
            <a:fillRect/>
          </a:stretch>
        </p:blipFill>
        <p:spPr>
          <a:xfrm>
            <a:off x="2124075" y="1557338"/>
            <a:ext cx="4392613" cy="4392612"/>
          </a:xfrm>
        </p:spPr>
      </p:pic>
      <p:sp>
        <p:nvSpPr>
          <p:cNvPr id="4" name="TextBox 3"/>
          <p:cNvSpPr txBox="1"/>
          <p:nvPr/>
        </p:nvSpPr>
        <p:spPr>
          <a:xfrm>
            <a:off x="2339975" y="5795963"/>
            <a:ext cx="4392613" cy="769937"/>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fontAlgn="auto">
              <a:spcBef>
                <a:spcPts val="0"/>
              </a:spcBef>
              <a:spcAft>
                <a:spcPts val="0"/>
              </a:spcAft>
              <a:defRPr/>
            </a:pPr>
            <a:r>
              <a:rPr lang="ru-RU" sz="4400" b="1" dirty="0">
                <a:solidFill>
                  <a:srgbClr val="7030A0"/>
                </a:solidFill>
              </a:rPr>
              <a:t>Это мяч</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87863" y="246063"/>
            <a:ext cx="3621087" cy="623887"/>
          </a:xfrm>
        </p:spPr>
        <p:style>
          <a:lnRef idx="1">
            <a:schemeClr val="accent6"/>
          </a:lnRef>
          <a:fillRef idx="2">
            <a:schemeClr val="accent6"/>
          </a:fillRef>
          <a:effectRef idx="1">
            <a:schemeClr val="accent6"/>
          </a:effectRef>
          <a:fontRef idx="minor">
            <a:schemeClr val="dk1"/>
          </a:fontRef>
        </p:style>
        <p:txBody>
          <a:bodyPr rtlCol="0">
            <a:noAutofit/>
          </a:bodyPr>
          <a:lstStyle/>
          <a:p>
            <a:pPr algn="r" eaLnBrk="1" fontAlgn="auto" hangingPunct="1">
              <a:spcAft>
                <a:spcPts val="0"/>
              </a:spcAft>
              <a:defRPr/>
            </a:pPr>
            <a:r>
              <a:rPr lang="ru-RU" b="1" dirty="0" smtClean="0">
                <a:solidFill>
                  <a:schemeClr val="tx1">
                    <a:lumMod val="75000"/>
                    <a:lumOff val="25000"/>
                  </a:schemeClr>
                </a:solidFill>
              </a:rPr>
              <a:t>Мячи для игр</a:t>
            </a:r>
            <a:endParaRPr lang="ru-RU" b="1" dirty="0">
              <a:solidFill>
                <a:schemeClr val="tx1">
                  <a:lumMod val="75000"/>
                  <a:lumOff val="25000"/>
                </a:schemeClr>
              </a:solidFill>
            </a:endParaRPr>
          </a:p>
        </p:txBody>
      </p:sp>
      <p:pic>
        <p:nvPicPr>
          <p:cNvPr id="22530" name="Picture 2" descr="C:\Users\1\Pictures\спортивные сооружения\инвентарь\875b52280ed2e5e4a8239c019b67cf3b_600.jpg"/>
          <p:cNvPicPr>
            <a:picLocks noGrp="1" noChangeAspect="1" noChangeArrowheads="1"/>
          </p:cNvPicPr>
          <p:nvPr>
            <p:ph idx="1"/>
          </p:nvPr>
        </p:nvPicPr>
        <p:blipFill>
          <a:blip r:embed="rId2" cstate="print"/>
          <a:srcRect/>
          <a:stretch>
            <a:fillRect/>
          </a:stretch>
        </p:blipFill>
        <p:spPr>
          <a:xfrm>
            <a:off x="6732588" y="973138"/>
            <a:ext cx="2411412" cy="2232025"/>
          </a:xfrm>
        </p:spPr>
      </p:pic>
      <p:pic>
        <p:nvPicPr>
          <p:cNvPr id="22531" name="Picture 3" descr="C:\Users\1\Pictures\спортивные сооружения\инвентарь\45689_600x594_48020_2.jpg"/>
          <p:cNvPicPr>
            <a:picLocks noChangeAspect="1" noChangeArrowheads="1"/>
          </p:cNvPicPr>
          <p:nvPr/>
        </p:nvPicPr>
        <p:blipFill>
          <a:blip r:embed="rId3" cstate="print"/>
          <a:srcRect/>
          <a:stretch>
            <a:fillRect/>
          </a:stretch>
        </p:blipFill>
        <p:spPr bwMode="auto">
          <a:xfrm>
            <a:off x="2268538" y="2233613"/>
            <a:ext cx="2047875" cy="1944687"/>
          </a:xfrm>
          <a:prstGeom prst="rect">
            <a:avLst/>
          </a:prstGeom>
          <a:noFill/>
          <a:ln w="9525">
            <a:noFill/>
            <a:miter lim="800000"/>
            <a:headEnd/>
            <a:tailEnd/>
          </a:ln>
        </p:spPr>
      </p:pic>
      <p:pic>
        <p:nvPicPr>
          <p:cNvPr id="22532" name="Picture 4" descr="C:\Users\1\Pictures\спортивные сооружения\инвентарь\myachik_00.jpg"/>
          <p:cNvPicPr>
            <a:picLocks noChangeAspect="1" noChangeArrowheads="1"/>
          </p:cNvPicPr>
          <p:nvPr/>
        </p:nvPicPr>
        <p:blipFill>
          <a:blip r:embed="rId4" cstate="print"/>
          <a:srcRect/>
          <a:stretch>
            <a:fillRect/>
          </a:stretch>
        </p:blipFill>
        <p:spPr bwMode="auto">
          <a:xfrm>
            <a:off x="0" y="3784600"/>
            <a:ext cx="2546350" cy="2716213"/>
          </a:xfrm>
          <a:prstGeom prst="rect">
            <a:avLst/>
          </a:prstGeom>
          <a:noFill/>
          <a:ln w="9525">
            <a:noFill/>
            <a:miter lim="800000"/>
            <a:headEnd/>
            <a:tailEnd/>
          </a:ln>
        </p:spPr>
      </p:pic>
      <p:pic>
        <p:nvPicPr>
          <p:cNvPr id="22533" name="Picture 5" descr="C:\Users\1\Pictures\спортивные сооружения\инвентарь\product_214037_f6ff8db4_1.png"/>
          <p:cNvPicPr>
            <a:picLocks noChangeAspect="1" noChangeArrowheads="1"/>
          </p:cNvPicPr>
          <p:nvPr/>
        </p:nvPicPr>
        <p:blipFill>
          <a:blip r:embed="rId5" cstate="print"/>
          <a:srcRect/>
          <a:stretch>
            <a:fillRect/>
          </a:stretch>
        </p:blipFill>
        <p:spPr bwMode="auto">
          <a:xfrm>
            <a:off x="6372225" y="4005263"/>
            <a:ext cx="2700338" cy="2736850"/>
          </a:xfrm>
          <a:prstGeom prst="rect">
            <a:avLst/>
          </a:prstGeom>
          <a:noFill/>
          <a:ln w="9525">
            <a:noFill/>
            <a:miter lim="800000"/>
            <a:headEnd/>
            <a:tailEnd/>
          </a:ln>
        </p:spPr>
      </p:pic>
      <p:pic>
        <p:nvPicPr>
          <p:cNvPr id="22534" name="Picture 7" descr="C:\Users\1\Pictures\спортивные сооружения\инвентарь\50857.jpg"/>
          <p:cNvPicPr>
            <a:picLocks noChangeAspect="1" noChangeArrowheads="1"/>
          </p:cNvPicPr>
          <p:nvPr/>
        </p:nvPicPr>
        <p:blipFill>
          <a:blip r:embed="rId6" cstate="print"/>
          <a:srcRect/>
          <a:stretch>
            <a:fillRect/>
          </a:stretch>
        </p:blipFill>
        <p:spPr bwMode="auto">
          <a:xfrm>
            <a:off x="2117725" y="84138"/>
            <a:ext cx="2109788" cy="1627187"/>
          </a:xfrm>
          <a:prstGeom prst="rect">
            <a:avLst/>
          </a:prstGeom>
          <a:noFill/>
          <a:ln w="9525">
            <a:noFill/>
            <a:miter lim="800000"/>
            <a:headEnd/>
            <a:tailEnd/>
          </a:ln>
        </p:spPr>
      </p:pic>
      <p:pic>
        <p:nvPicPr>
          <p:cNvPr id="22535" name="Picture 8" descr="C:\Users\1\Pictures\спортивные сооружения\инвентарь\9b3a3762f7fbd4248d3a7b048052cd17_600.jpg"/>
          <p:cNvPicPr>
            <a:picLocks noChangeAspect="1" noChangeArrowheads="1"/>
          </p:cNvPicPr>
          <p:nvPr/>
        </p:nvPicPr>
        <p:blipFill>
          <a:blip r:embed="rId7" cstate="print"/>
          <a:srcRect/>
          <a:stretch>
            <a:fillRect/>
          </a:stretch>
        </p:blipFill>
        <p:spPr bwMode="auto">
          <a:xfrm>
            <a:off x="4487863" y="1924050"/>
            <a:ext cx="2316162" cy="2444750"/>
          </a:xfrm>
          <a:prstGeom prst="rect">
            <a:avLst/>
          </a:prstGeom>
          <a:noFill/>
          <a:ln w="9525">
            <a:noFill/>
            <a:miter lim="800000"/>
            <a:headEnd/>
            <a:tailEnd/>
          </a:ln>
        </p:spPr>
      </p:pic>
      <p:pic>
        <p:nvPicPr>
          <p:cNvPr id="22536" name="Picture 9" descr="C:\Users\1\Pictures\спортивные сооружения\инвентарь\balls1-05.jpg"/>
          <p:cNvPicPr>
            <a:picLocks noChangeAspect="1" noChangeArrowheads="1"/>
          </p:cNvPicPr>
          <p:nvPr/>
        </p:nvPicPr>
        <p:blipFill>
          <a:blip r:embed="rId8" cstate="print"/>
          <a:srcRect/>
          <a:stretch>
            <a:fillRect/>
          </a:stretch>
        </p:blipFill>
        <p:spPr bwMode="auto">
          <a:xfrm>
            <a:off x="0" y="0"/>
            <a:ext cx="1973263" cy="3284538"/>
          </a:xfrm>
          <a:prstGeom prst="rect">
            <a:avLst/>
          </a:prstGeom>
          <a:noFill/>
          <a:ln w="9525">
            <a:noFill/>
            <a:miter lim="800000"/>
            <a:headEnd/>
            <a:tailEnd/>
          </a:ln>
        </p:spPr>
      </p:pic>
      <p:sp>
        <p:nvSpPr>
          <p:cNvPr id="22537" name="TextBox 3"/>
          <p:cNvSpPr txBox="1">
            <a:spLocks noChangeArrowheads="1"/>
          </p:cNvSpPr>
          <p:nvPr/>
        </p:nvSpPr>
        <p:spPr bwMode="auto">
          <a:xfrm>
            <a:off x="3449638" y="1230313"/>
            <a:ext cx="1963737" cy="460375"/>
          </a:xfrm>
          <a:prstGeom prst="rect">
            <a:avLst/>
          </a:prstGeom>
          <a:noFill/>
          <a:ln w="9525">
            <a:noFill/>
            <a:miter lim="800000"/>
            <a:headEnd/>
            <a:tailEnd/>
          </a:ln>
        </p:spPr>
        <p:txBody>
          <a:bodyPr wrap="none">
            <a:spAutoFit/>
          </a:bodyPr>
          <a:lstStyle/>
          <a:p>
            <a:r>
              <a:rPr lang="ru-RU" sz="2400" b="1">
                <a:latin typeface="Calibri" pitchFamily="34" charset="0"/>
              </a:rPr>
              <a:t>попрыгунчик</a:t>
            </a:r>
          </a:p>
        </p:txBody>
      </p:sp>
      <p:sp>
        <p:nvSpPr>
          <p:cNvPr id="22538" name="TextBox 4"/>
          <p:cNvSpPr txBox="1">
            <a:spLocks noChangeArrowheads="1"/>
          </p:cNvSpPr>
          <p:nvPr/>
        </p:nvSpPr>
        <p:spPr bwMode="auto">
          <a:xfrm>
            <a:off x="6926263" y="2974975"/>
            <a:ext cx="2101850" cy="461963"/>
          </a:xfrm>
          <a:prstGeom prst="rect">
            <a:avLst/>
          </a:prstGeom>
          <a:noFill/>
          <a:ln w="9525">
            <a:noFill/>
            <a:miter lim="800000"/>
            <a:headEnd/>
            <a:tailEnd/>
          </a:ln>
        </p:spPr>
        <p:txBody>
          <a:bodyPr wrap="none">
            <a:spAutoFit/>
          </a:bodyPr>
          <a:lstStyle/>
          <a:p>
            <a:r>
              <a:rPr lang="ru-RU" sz="2400" b="1">
                <a:latin typeface="Calibri" pitchFamily="34" charset="0"/>
              </a:rPr>
              <a:t>Надувной мяч</a:t>
            </a:r>
          </a:p>
        </p:txBody>
      </p:sp>
      <p:sp>
        <p:nvSpPr>
          <p:cNvPr id="22539" name="TextBox 5"/>
          <p:cNvSpPr txBox="1">
            <a:spLocks noChangeArrowheads="1"/>
          </p:cNvSpPr>
          <p:nvPr/>
        </p:nvSpPr>
        <p:spPr bwMode="auto">
          <a:xfrm>
            <a:off x="0" y="2597150"/>
            <a:ext cx="2390775" cy="461963"/>
          </a:xfrm>
          <a:prstGeom prst="rect">
            <a:avLst/>
          </a:prstGeom>
          <a:noFill/>
          <a:ln w="9525">
            <a:noFill/>
            <a:miter lim="800000"/>
            <a:headEnd/>
            <a:tailEnd/>
          </a:ln>
        </p:spPr>
        <p:txBody>
          <a:bodyPr wrap="none">
            <a:spAutoFit/>
          </a:bodyPr>
          <a:lstStyle/>
          <a:p>
            <a:r>
              <a:rPr lang="ru-RU" sz="2400" b="1">
                <a:latin typeface="Calibri" pitchFamily="34" charset="0"/>
              </a:rPr>
              <a:t>Воздушный шар</a:t>
            </a:r>
          </a:p>
        </p:txBody>
      </p:sp>
      <p:sp>
        <p:nvSpPr>
          <p:cNvPr id="22540" name="TextBox 6"/>
          <p:cNvSpPr txBox="1">
            <a:spLocks noChangeArrowheads="1"/>
          </p:cNvSpPr>
          <p:nvPr/>
        </p:nvSpPr>
        <p:spPr bwMode="auto">
          <a:xfrm>
            <a:off x="2249488" y="1801813"/>
            <a:ext cx="1747837" cy="461962"/>
          </a:xfrm>
          <a:prstGeom prst="rect">
            <a:avLst/>
          </a:prstGeom>
          <a:noFill/>
          <a:ln w="9525">
            <a:noFill/>
            <a:miter lim="800000"/>
            <a:headEnd/>
            <a:tailEnd/>
          </a:ln>
        </p:spPr>
        <p:txBody>
          <a:bodyPr wrap="none">
            <a:spAutoFit/>
          </a:bodyPr>
          <a:lstStyle/>
          <a:p>
            <a:r>
              <a:rPr lang="ru-RU" sz="2400" b="1">
                <a:latin typeface="Calibri" pitchFamily="34" charset="0"/>
              </a:rPr>
              <a:t>массажный</a:t>
            </a:r>
          </a:p>
        </p:txBody>
      </p:sp>
      <p:sp>
        <p:nvSpPr>
          <p:cNvPr id="22541" name="TextBox 7"/>
          <p:cNvSpPr txBox="1">
            <a:spLocks noChangeArrowheads="1"/>
          </p:cNvSpPr>
          <p:nvPr/>
        </p:nvSpPr>
        <p:spPr bwMode="auto">
          <a:xfrm>
            <a:off x="4227513" y="4483100"/>
            <a:ext cx="2016125" cy="461963"/>
          </a:xfrm>
          <a:prstGeom prst="rect">
            <a:avLst/>
          </a:prstGeom>
          <a:noFill/>
          <a:ln w="9525">
            <a:noFill/>
            <a:miter lim="800000"/>
            <a:headEnd/>
            <a:tailEnd/>
          </a:ln>
        </p:spPr>
        <p:txBody>
          <a:bodyPr wrap="none">
            <a:spAutoFit/>
          </a:bodyPr>
          <a:lstStyle/>
          <a:p>
            <a:r>
              <a:rPr lang="ru-RU" sz="2400" b="1">
                <a:latin typeface="Calibri" pitchFamily="34" charset="0"/>
              </a:rPr>
              <a:t>Для прыжков</a:t>
            </a:r>
          </a:p>
        </p:txBody>
      </p:sp>
      <p:sp>
        <p:nvSpPr>
          <p:cNvPr id="22542" name="TextBox 9"/>
          <p:cNvSpPr txBox="1">
            <a:spLocks noChangeArrowheads="1"/>
          </p:cNvSpPr>
          <p:nvPr/>
        </p:nvSpPr>
        <p:spPr bwMode="auto">
          <a:xfrm>
            <a:off x="755650" y="6372225"/>
            <a:ext cx="1289050" cy="461963"/>
          </a:xfrm>
          <a:prstGeom prst="rect">
            <a:avLst/>
          </a:prstGeom>
          <a:noFill/>
          <a:ln w="9525">
            <a:noFill/>
            <a:miter lim="800000"/>
            <a:headEnd/>
            <a:tailEnd/>
          </a:ln>
        </p:spPr>
        <p:txBody>
          <a:bodyPr wrap="none">
            <a:spAutoFit/>
          </a:bodyPr>
          <a:lstStyle/>
          <a:p>
            <a:r>
              <a:rPr lang="ru-RU" sz="2400" b="1">
                <a:latin typeface="Calibri" pitchFamily="34" charset="0"/>
              </a:rPr>
              <a:t>мякиши</a:t>
            </a:r>
          </a:p>
        </p:txBody>
      </p:sp>
      <p:sp>
        <p:nvSpPr>
          <p:cNvPr id="22543" name="TextBox 10"/>
          <p:cNvSpPr txBox="1">
            <a:spLocks noChangeArrowheads="1"/>
          </p:cNvSpPr>
          <p:nvPr/>
        </p:nvSpPr>
        <p:spPr bwMode="auto">
          <a:xfrm>
            <a:off x="7324725" y="3554413"/>
            <a:ext cx="1684338" cy="461962"/>
          </a:xfrm>
          <a:prstGeom prst="rect">
            <a:avLst/>
          </a:prstGeom>
          <a:noFill/>
          <a:ln w="9525">
            <a:noFill/>
            <a:miter lim="800000"/>
            <a:headEnd/>
            <a:tailEnd/>
          </a:ln>
        </p:spPr>
        <p:txBody>
          <a:bodyPr wrap="none">
            <a:spAutoFit/>
          </a:bodyPr>
          <a:lstStyle/>
          <a:p>
            <a:r>
              <a:rPr lang="ru-RU" sz="2400" b="1">
                <a:latin typeface="Calibri" pitchFamily="34" charset="0"/>
              </a:rPr>
              <a:t>резиновый</a:t>
            </a:r>
          </a:p>
        </p:txBody>
      </p:sp>
      <p:sp>
        <p:nvSpPr>
          <p:cNvPr id="22544" name="TextBox 11"/>
          <p:cNvSpPr txBox="1">
            <a:spLocks noChangeArrowheads="1"/>
          </p:cNvSpPr>
          <p:nvPr/>
        </p:nvSpPr>
        <p:spPr bwMode="auto">
          <a:xfrm>
            <a:off x="3779838" y="6067425"/>
            <a:ext cx="2284412" cy="460375"/>
          </a:xfrm>
          <a:prstGeom prst="rect">
            <a:avLst/>
          </a:prstGeom>
          <a:noFill/>
          <a:ln w="9525">
            <a:noFill/>
            <a:miter lim="800000"/>
            <a:headEnd/>
            <a:tailEnd/>
          </a:ln>
        </p:spPr>
        <p:txBody>
          <a:bodyPr wrap="none">
            <a:spAutoFit/>
          </a:bodyPr>
          <a:lstStyle/>
          <a:p>
            <a:r>
              <a:rPr lang="ru-RU" sz="2400" b="1">
                <a:latin typeface="Calibri" pitchFamily="34" charset="0"/>
              </a:rPr>
              <a:t>Мячи для сокса</a:t>
            </a:r>
          </a:p>
        </p:txBody>
      </p:sp>
      <p:pic>
        <p:nvPicPr>
          <p:cNvPr id="22545" name="Picture 10" descr="C:\Users\1\Pictures\спортивные сооружения\инвентарь\1200456467_soks_ball_01.jpg"/>
          <p:cNvPicPr>
            <a:picLocks noChangeAspect="1" noChangeArrowheads="1"/>
          </p:cNvPicPr>
          <p:nvPr/>
        </p:nvPicPr>
        <p:blipFill>
          <a:blip r:embed="rId9" cstate="print"/>
          <a:srcRect/>
          <a:stretch>
            <a:fillRect/>
          </a:stretch>
        </p:blipFill>
        <p:spPr bwMode="auto">
          <a:xfrm>
            <a:off x="3989388" y="4937125"/>
            <a:ext cx="2152650" cy="1276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438</TotalTime>
  <Words>762</Words>
  <Application>Microsoft Office PowerPoint</Application>
  <PresentationFormat>Экран (4:3)</PresentationFormat>
  <Paragraphs>77</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МБОУ начальная школа-детский сад №40 «СОЛНЫШКО» компенсирующего вида г. Коломна</vt:lpstr>
      <vt:lpstr>Задачи:</vt:lpstr>
      <vt:lpstr>Инвентарь и оборудование:</vt:lpstr>
      <vt:lpstr>Содержание</vt:lpstr>
      <vt:lpstr>Слайд 5</vt:lpstr>
      <vt:lpstr>Слайд 6</vt:lpstr>
      <vt:lpstr>История мяча</vt:lpstr>
      <vt:lpstr>Правильно </vt:lpstr>
      <vt:lpstr>Мячи для игр</vt:lpstr>
      <vt:lpstr>РЕГБИ</vt:lpstr>
      <vt:lpstr>БАСКЕТБОЛ</vt:lpstr>
      <vt:lpstr>ВОЛЕЙБОЛ</vt:lpstr>
      <vt:lpstr>БОЛЬШОЙ ТЕННИС</vt:lpstr>
      <vt:lpstr>ФУТБОЛ</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Государственное бюджетное образовательное учреждение детский сад №103 Калининского района города Санкт-Петербурга</dc:title>
  <dc:creator>1</dc:creator>
  <cp:lastModifiedBy>Юзер</cp:lastModifiedBy>
  <cp:revision>36</cp:revision>
  <cp:lastPrinted>2011-10-20T16:42:15Z</cp:lastPrinted>
  <dcterms:created xsi:type="dcterms:W3CDTF">2011-10-13T14:44:55Z</dcterms:created>
  <dcterms:modified xsi:type="dcterms:W3CDTF">2012-06-04T15:01:51Z</dcterms:modified>
</cp:coreProperties>
</file>