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63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96" y="-33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958B22B-F76F-472F-916B-C562A36DF8F0}" type="datetimeFigureOut">
              <a:rPr lang="ru-RU" smtClean="0"/>
              <a:t>05.06.2012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B71D0D5-A18A-4EC5-8D6D-A54E49120E45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6387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ru-RU" smtClean="0"/>
              <a:t>   </a:t>
            </a:r>
          </a:p>
        </p:txBody>
      </p:sp>
      <p:sp>
        <p:nvSpPr>
          <p:cNvPr id="16388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0C204B5-BEBC-4594-9280-1C742ED7793D}" type="slidenum">
              <a:rPr lang="ru-RU" smtClean="0"/>
              <a:pPr/>
              <a:t>1</a:t>
            </a:fld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6387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ru-RU" smtClean="0"/>
              <a:t>   </a:t>
            </a:r>
          </a:p>
        </p:txBody>
      </p:sp>
      <p:sp>
        <p:nvSpPr>
          <p:cNvPr id="16388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0C204B5-BEBC-4594-9280-1C742ED7793D}" type="slidenum">
              <a:rPr lang="ru-RU" smtClean="0"/>
              <a:pPr/>
              <a:t>2</a:t>
            </a:fld>
            <a:endParaRPr lang="ru-RU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7411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smtClean="0"/>
          </a:p>
        </p:txBody>
      </p:sp>
      <p:sp>
        <p:nvSpPr>
          <p:cNvPr id="17412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E8BD2A0-1BE2-4058-81C1-DB4F07EFAC6B}" type="slidenum">
              <a:rPr lang="ru-RU" smtClean="0"/>
              <a:pPr/>
              <a:t>4</a:t>
            </a:fld>
            <a:endParaRPr lang="ru-RU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DDBF274-8FE1-4C55-B793-73E43EA75376}" type="slidenum">
              <a:rPr lang="ru-RU" smtClean="0"/>
              <a:pPr/>
              <a:t>5</a:t>
            </a:fld>
            <a:endParaRPr lang="ru-RU" smtClean="0"/>
          </a:p>
        </p:txBody>
      </p:sp>
      <p:sp>
        <p:nvSpPr>
          <p:cNvPr id="18435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marL="228600" indent="-228600"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5A2D586-D0C5-4B87-9B61-EF10D86E7350}" type="slidenum">
              <a:rPr lang="ru-RU" smtClean="0"/>
              <a:pPr/>
              <a:t>6</a:t>
            </a:fld>
            <a:endParaRPr lang="ru-RU" smtClean="0"/>
          </a:p>
        </p:txBody>
      </p:sp>
      <p:sp>
        <p:nvSpPr>
          <p:cNvPr id="19459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marL="228600" indent="-228600"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3B40B91-5A4B-4665-86E8-6C8594A516EC}" type="slidenum">
              <a:rPr lang="ru-RU" smtClean="0"/>
              <a:pPr/>
              <a:t>7</a:t>
            </a:fld>
            <a:endParaRPr lang="ru-RU" smtClean="0"/>
          </a:p>
        </p:txBody>
      </p:sp>
      <p:sp>
        <p:nvSpPr>
          <p:cNvPr id="20483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34EB9-9F60-41EC-B09C-5E862034F57F}" type="datetimeFigureOut">
              <a:rPr lang="ru-RU" smtClean="0"/>
              <a:t>05.06.2012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2AAEE-4126-465B-BC94-D08C77DB803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34EB9-9F60-41EC-B09C-5E862034F57F}" type="datetimeFigureOut">
              <a:rPr lang="ru-RU" smtClean="0"/>
              <a:t>05.06.2012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2AAEE-4126-465B-BC94-D08C77DB803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34EB9-9F60-41EC-B09C-5E862034F57F}" type="datetimeFigureOut">
              <a:rPr lang="ru-RU" smtClean="0"/>
              <a:t>05.06.2012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2AAEE-4126-465B-BC94-D08C77DB803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34EB9-9F60-41EC-B09C-5E862034F57F}" type="datetimeFigureOut">
              <a:rPr lang="ru-RU" smtClean="0"/>
              <a:t>05.06.2012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2AAEE-4126-465B-BC94-D08C77DB803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34EB9-9F60-41EC-B09C-5E862034F57F}" type="datetimeFigureOut">
              <a:rPr lang="ru-RU" smtClean="0"/>
              <a:t>05.06.2012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2AAEE-4126-465B-BC94-D08C77DB803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34EB9-9F60-41EC-B09C-5E862034F57F}" type="datetimeFigureOut">
              <a:rPr lang="ru-RU" smtClean="0"/>
              <a:t>05.06.2012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2AAEE-4126-465B-BC94-D08C77DB803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34EB9-9F60-41EC-B09C-5E862034F57F}" type="datetimeFigureOut">
              <a:rPr lang="ru-RU" smtClean="0"/>
              <a:t>05.06.2012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2AAEE-4126-465B-BC94-D08C77DB803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34EB9-9F60-41EC-B09C-5E862034F57F}" type="datetimeFigureOut">
              <a:rPr lang="ru-RU" smtClean="0"/>
              <a:t>05.06.2012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2AAEE-4126-465B-BC94-D08C77DB803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34EB9-9F60-41EC-B09C-5E862034F57F}" type="datetimeFigureOut">
              <a:rPr lang="ru-RU" smtClean="0"/>
              <a:t>05.06.2012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2AAEE-4126-465B-BC94-D08C77DB803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34EB9-9F60-41EC-B09C-5E862034F57F}" type="datetimeFigureOut">
              <a:rPr lang="ru-RU" smtClean="0"/>
              <a:t>05.06.2012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2AAEE-4126-465B-BC94-D08C77DB803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34EB9-9F60-41EC-B09C-5E862034F57F}" type="datetimeFigureOut">
              <a:rPr lang="ru-RU" smtClean="0"/>
              <a:t>05.06.2012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2AAEE-4126-465B-BC94-D08C77DB803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C34EB9-9F60-41EC-B09C-5E862034F57F}" type="datetimeFigureOut">
              <a:rPr lang="ru-RU" smtClean="0"/>
              <a:t>05.06.2012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62AAEE-4126-465B-BC94-D08C77DB8038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1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03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2000232" y="2214554"/>
            <a:ext cx="4384534" cy="230832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72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C </a:t>
            </a:r>
            <a:r>
              <a:rPr lang="ru-RU" sz="72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юмором</a:t>
            </a:r>
          </a:p>
          <a:p>
            <a:pPr algn="ctr"/>
            <a:r>
              <a:rPr lang="ru-RU" sz="72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о себе </a:t>
            </a:r>
            <a:endParaRPr lang="ru-RU" sz="72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03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1" name="TextBox 2"/>
          <p:cNvSpPr txBox="1">
            <a:spLocks noChangeArrowheads="1"/>
          </p:cNvSpPr>
          <p:nvPr/>
        </p:nvSpPr>
        <p:spPr bwMode="auto">
          <a:xfrm>
            <a:off x="1066800" y="990600"/>
            <a:ext cx="7010400" cy="452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b="1">
              <a:solidFill>
                <a:srgbClr val="0000CC"/>
              </a:solidFill>
            </a:endParaRPr>
          </a:p>
          <a:p>
            <a:endParaRPr lang="ru-RU" b="1">
              <a:solidFill>
                <a:srgbClr val="0000CC"/>
              </a:solidFill>
            </a:endParaRPr>
          </a:p>
          <a:p>
            <a:endParaRPr lang="ru-RU" b="1">
              <a:solidFill>
                <a:srgbClr val="0000CC"/>
              </a:solidFill>
            </a:endParaRPr>
          </a:p>
          <a:p>
            <a:endParaRPr lang="ru-RU" b="1">
              <a:solidFill>
                <a:srgbClr val="0000CC"/>
              </a:solidFill>
            </a:endParaRPr>
          </a:p>
          <a:p>
            <a:endParaRPr lang="ru-RU" b="1">
              <a:solidFill>
                <a:srgbClr val="0000CC"/>
              </a:solidFill>
            </a:endParaRPr>
          </a:p>
          <a:p>
            <a:endParaRPr lang="ru-RU" b="1">
              <a:solidFill>
                <a:srgbClr val="0000CC"/>
              </a:solidFill>
            </a:endParaRPr>
          </a:p>
          <a:p>
            <a:endParaRPr lang="ru-RU" b="1">
              <a:solidFill>
                <a:srgbClr val="0000CC"/>
              </a:solidFill>
            </a:endParaRPr>
          </a:p>
          <a:p>
            <a:r>
              <a:rPr lang="ru-RU" b="1">
                <a:solidFill>
                  <a:srgbClr val="0000CC"/>
                </a:solidFill>
              </a:rPr>
              <a:t>    Торговое название</a:t>
            </a:r>
            <a:endParaRPr lang="en-US" b="1">
              <a:solidFill>
                <a:srgbClr val="0000CC"/>
              </a:solidFill>
            </a:endParaRPr>
          </a:p>
          <a:p>
            <a:r>
              <a:rPr lang="ru-RU" b="1">
                <a:solidFill>
                  <a:srgbClr val="0000CC"/>
                </a:solidFill>
              </a:rPr>
              <a:t>      </a:t>
            </a:r>
            <a:r>
              <a:rPr lang="ru-RU"/>
              <a:t>Учитель математики</a:t>
            </a:r>
            <a:endParaRPr lang="en-US"/>
          </a:p>
          <a:p>
            <a:endParaRPr lang="ru-RU"/>
          </a:p>
          <a:p>
            <a:r>
              <a:rPr lang="ru-RU" b="1">
                <a:solidFill>
                  <a:srgbClr val="0000CC"/>
                </a:solidFill>
              </a:rPr>
              <a:t>       </a:t>
            </a:r>
            <a:endParaRPr lang="en-US" b="1">
              <a:solidFill>
                <a:srgbClr val="0000CC"/>
              </a:solidFill>
            </a:endParaRPr>
          </a:p>
          <a:p>
            <a:r>
              <a:rPr lang="en-US" b="1">
                <a:solidFill>
                  <a:srgbClr val="0000CC"/>
                </a:solidFill>
              </a:rPr>
              <a:t>   </a:t>
            </a:r>
            <a:r>
              <a:rPr lang="ru-RU" b="1">
                <a:solidFill>
                  <a:srgbClr val="0000CC"/>
                </a:solidFill>
              </a:rPr>
              <a:t>Международное непатентованное название</a:t>
            </a:r>
          </a:p>
          <a:p>
            <a:r>
              <a:rPr lang="ru-RU"/>
              <a:t>       Преподаватель  математических дисциплин</a:t>
            </a:r>
          </a:p>
          <a:p>
            <a:r>
              <a:rPr lang="ru-RU" b="1">
                <a:solidFill>
                  <a:srgbClr val="0000CC"/>
                </a:solidFill>
              </a:rPr>
              <a:t>       </a:t>
            </a:r>
            <a:endParaRPr lang="en-US" b="1">
              <a:solidFill>
                <a:srgbClr val="0000CC"/>
              </a:solidFill>
            </a:endParaRPr>
          </a:p>
          <a:p>
            <a:r>
              <a:rPr lang="en-US" b="1">
                <a:solidFill>
                  <a:srgbClr val="0000CC"/>
                </a:solidFill>
              </a:rPr>
              <a:t>   </a:t>
            </a:r>
            <a:r>
              <a:rPr lang="ru-RU" b="1">
                <a:solidFill>
                  <a:srgbClr val="0000CC"/>
                </a:solidFill>
              </a:rPr>
              <a:t>Лекарственная форма</a:t>
            </a:r>
          </a:p>
          <a:p>
            <a:r>
              <a:rPr lang="ru-RU"/>
              <a:t>       Стаж -26 лет </a:t>
            </a:r>
          </a:p>
        </p:txBody>
      </p:sp>
      <p:pic>
        <p:nvPicPr>
          <p:cNvPr id="2052" name="Picture 12" descr="SAM_0817"/>
          <p:cNvPicPr>
            <a:picLocks noChangeAspect="1" noChangeArrowheads="1"/>
          </p:cNvPicPr>
          <p:nvPr/>
        </p:nvPicPr>
        <p:blipFill>
          <a:blip r:embed="rId4"/>
          <a:srcRect t="29494" r="28955" b="8813"/>
          <a:stretch>
            <a:fillRect/>
          </a:stretch>
        </p:blipFill>
        <p:spPr bwMode="auto">
          <a:xfrm>
            <a:off x="4114800" y="1143000"/>
            <a:ext cx="2482850" cy="281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03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5" name="TextBox 2"/>
          <p:cNvSpPr txBox="1">
            <a:spLocks noChangeArrowheads="1"/>
          </p:cNvSpPr>
          <p:nvPr/>
        </p:nvSpPr>
        <p:spPr bwMode="auto">
          <a:xfrm>
            <a:off x="1066800" y="990600"/>
            <a:ext cx="7010400" cy="452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>
                <a:solidFill>
                  <a:srgbClr val="0000CC"/>
                </a:solidFill>
              </a:rPr>
              <a:t>   </a:t>
            </a:r>
            <a:r>
              <a:rPr lang="ru-RU" b="1">
                <a:solidFill>
                  <a:srgbClr val="0000CC"/>
                </a:solidFill>
              </a:rPr>
              <a:t>Состав</a:t>
            </a:r>
          </a:p>
          <a:p>
            <a:r>
              <a:rPr lang="ru-RU"/>
              <a:t>Возраст -</a:t>
            </a:r>
            <a:r>
              <a:rPr lang="en-US"/>
              <a:t> </a:t>
            </a:r>
            <a:r>
              <a:rPr lang="ru-RU"/>
              <a:t>48 лет, из них  детство</a:t>
            </a:r>
            <a:r>
              <a:rPr lang="en-US"/>
              <a:t> </a:t>
            </a:r>
            <a:r>
              <a:rPr lang="ru-RU"/>
              <a:t>- 13  юность- 12</a:t>
            </a:r>
          </a:p>
          <a:p>
            <a:r>
              <a:rPr lang="en-US"/>
              <a:t> </a:t>
            </a:r>
            <a:r>
              <a:rPr lang="ru-RU"/>
              <a:t>учеба в институте - 5лет</a:t>
            </a:r>
          </a:p>
          <a:p>
            <a:endParaRPr lang="ru-RU" b="1">
              <a:solidFill>
                <a:srgbClr val="0000CC"/>
              </a:solidFill>
            </a:endParaRPr>
          </a:p>
          <a:p>
            <a:endParaRPr lang="ru-RU" b="1">
              <a:solidFill>
                <a:srgbClr val="0000CC"/>
              </a:solidFill>
            </a:endParaRPr>
          </a:p>
          <a:p>
            <a:endParaRPr lang="ru-RU" b="1">
              <a:solidFill>
                <a:srgbClr val="0000CC"/>
              </a:solidFill>
            </a:endParaRPr>
          </a:p>
          <a:p>
            <a:endParaRPr lang="ru-RU" b="1">
              <a:solidFill>
                <a:srgbClr val="0000CC"/>
              </a:solidFill>
            </a:endParaRPr>
          </a:p>
          <a:p>
            <a:endParaRPr lang="ru-RU" b="1">
              <a:solidFill>
                <a:srgbClr val="0000CC"/>
              </a:solidFill>
            </a:endParaRPr>
          </a:p>
          <a:p>
            <a:endParaRPr lang="ru-RU" b="1">
              <a:solidFill>
                <a:srgbClr val="0000CC"/>
              </a:solidFill>
            </a:endParaRPr>
          </a:p>
          <a:p>
            <a:endParaRPr lang="ru-RU" b="1">
              <a:solidFill>
                <a:srgbClr val="0000CC"/>
              </a:solidFill>
            </a:endParaRPr>
          </a:p>
          <a:p>
            <a:endParaRPr lang="ru-RU" b="1">
              <a:solidFill>
                <a:srgbClr val="0000CC"/>
              </a:solidFill>
            </a:endParaRPr>
          </a:p>
          <a:p>
            <a:endParaRPr lang="ru-RU" b="1">
              <a:solidFill>
                <a:srgbClr val="0000CC"/>
              </a:solidFill>
            </a:endParaRPr>
          </a:p>
          <a:p>
            <a:endParaRPr lang="ru-RU" b="1">
              <a:solidFill>
                <a:srgbClr val="0000CC"/>
              </a:solidFill>
            </a:endParaRPr>
          </a:p>
          <a:p>
            <a:r>
              <a:rPr lang="ru-RU" b="1">
                <a:solidFill>
                  <a:srgbClr val="0000CC"/>
                </a:solidFill>
              </a:rPr>
              <a:t>Описание</a:t>
            </a:r>
          </a:p>
          <a:p>
            <a:r>
              <a:rPr lang="ru-RU"/>
              <a:t>Рост –162см    вес- 66кг,    шатенка, с юмором, коммуникабельна, дозировка в зависимости от настроения</a:t>
            </a:r>
          </a:p>
        </p:txBody>
      </p:sp>
      <p:pic>
        <p:nvPicPr>
          <p:cNvPr id="3076" name="Рисунок 4" descr="H:\Презентация\сканирование0001.jpg"/>
          <p:cNvPicPr>
            <a:picLocks noChangeAspect="1" noChangeArrowheads="1"/>
          </p:cNvPicPr>
          <p:nvPr/>
        </p:nvPicPr>
        <p:blipFill>
          <a:blip r:embed="rId3"/>
          <a:srcRect t="37875" r="60664" b="278"/>
          <a:stretch>
            <a:fillRect/>
          </a:stretch>
        </p:blipFill>
        <p:spPr bwMode="auto">
          <a:xfrm>
            <a:off x="1371600" y="2057400"/>
            <a:ext cx="2133600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7" name="Рисунок 5" descr="H:\С.Хамитовна\фото 7.JPG"/>
          <p:cNvPicPr>
            <a:picLocks noChangeAspect="1" noChangeArrowheads="1"/>
          </p:cNvPicPr>
          <p:nvPr/>
        </p:nvPicPr>
        <p:blipFill>
          <a:blip r:embed="rId4"/>
          <a:srcRect l="4497" t="2438" r="44780"/>
          <a:stretch>
            <a:fillRect/>
          </a:stretch>
        </p:blipFill>
        <p:spPr bwMode="auto">
          <a:xfrm>
            <a:off x="4495800" y="1828800"/>
            <a:ext cx="2209800" cy="289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03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-152400"/>
            <a:ext cx="92964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9" name="Rectangle 269"/>
          <p:cNvSpPr>
            <a:spLocks noChangeArrowheads="1"/>
          </p:cNvSpPr>
          <p:nvPr/>
        </p:nvSpPr>
        <p:spPr bwMode="auto">
          <a:xfrm>
            <a:off x="0" y="47910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4100" name="Rectangle 270"/>
          <p:cNvSpPr>
            <a:spLocks noChangeArrowheads="1"/>
          </p:cNvSpPr>
          <p:nvPr/>
        </p:nvSpPr>
        <p:spPr bwMode="auto">
          <a:xfrm>
            <a:off x="152400" y="49434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4101" name="Rectangle 271"/>
          <p:cNvSpPr>
            <a:spLocks noChangeArrowheads="1"/>
          </p:cNvSpPr>
          <p:nvPr/>
        </p:nvSpPr>
        <p:spPr bwMode="auto">
          <a:xfrm>
            <a:off x="304800" y="50958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4102" name="Text Box 275"/>
          <p:cNvSpPr txBox="1">
            <a:spLocks noChangeArrowheads="1"/>
          </p:cNvSpPr>
          <p:nvPr/>
        </p:nvSpPr>
        <p:spPr bwMode="auto">
          <a:xfrm>
            <a:off x="1066800" y="914400"/>
            <a:ext cx="7102475" cy="2862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solidFill>
                  <a:srgbClr val="0000CC"/>
                </a:solidFill>
              </a:rPr>
              <a:t>Фармакотерапевтическая группа</a:t>
            </a:r>
          </a:p>
          <a:p>
            <a:r>
              <a:rPr lang="ru-RU"/>
              <a:t>Препарат предназначен для устранения незнания цифр, действий сложения и вычитания, разъяснения формул, задач, интегралов, что связано с математическими процедурами.</a:t>
            </a:r>
          </a:p>
          <a:p>
            <a:endParaRPr lang="ru-RU"/>
          </a:p>
          <a:p>
            <a:r>
              <a:rPr lang="ru-RU" b="1">
                <a:solidFill>
                  <a:srgbClr val="0000CC"/>
                </a:solidFill>
              </a:rPr>
              <a:t>Фармакокинетика</a:t>
            </a:r>
          </a:p>
          <a:p>
            <a:r>
              <a:rPr lang="ru-RU"/>
              <a:t>Адсорбция высокая и почти полная, усваивается учащимися в зависимости от дозы. Максимальная концентрация 45 минут. Связь учитель-ученик составляет приблизительно 90%</a:t>
            </a:r>
          </a:p>
          <a:p>
            <a:endParaRPr lang="ru-RU">
              <a:solidFill>
                <a:srgbClr val="006600"/>
              </a:solidFill>
            </a:endParaRPr>
          </a:p>
        </p:txBody>
      </p:sp>
      <p:pic>
        <p:nvPicPr>
          <p:cNvPr id="4103" name="Picture 4" descr="Фото0059"/>
          <p:cNvPicPr>
            <a:picLocks noChangeAspect="1" noChangeArrowheads="1"/>
          </p:cNvPicPr>
          <p:nvPr/>
        </p:nvPicPr>
        <p:blipFill>
          <a:blip r:embed="rId4"/>
          <a:srcRect t="13873" b="5573"/>
          <a:stretch>
            <a:fillRect/>
          </a:stretch>
        </p:blipFill>
        <p:spPr bwMode="auto">
          <a:xfrm>
            <a:off x="5029200" y="3657600"/>
            <a:ext cx="2438400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4" name="Рисунок 9" descr="D:\C рабочего стола\Рабочий стол\фотки из цифровика\101MSDCF\DSC00100.JPG"/>
          <p:cNvPicPr>
            <a:picLocks noChangeAspect="1" noChangeArrowheads="1"/>
          </p:cNvPicPr>
          <p:nvPr/>
        </p:nvPicPr>
        <p:blipFill>
          <a:blip r:embed="rId5"/>
          <a:srcRect l="24666" t="40170" r="14629" b="-1709"/>
          <a:stretch>
            <a:fillRect/>
          </a:stretch>
        </p:blipFill>
        <p:spPr bwMode="auto">
          <a:xfrm>
            <a:off x="1676400" y="3581400"/>
            <a:ext cx="2667000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03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2964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3" name="Text Box 24"/>
          <p:cNvSpPr txBox="1">
            <a:spLocks noChangeArrowheads="1"/>
          </p:cNvSpPr>
          <p:nvPr/>
        </p:nvSpPr>
        <p:spPr bwMode="auto">
          <a:xfrm>
            <a:off x="1066800" y="1219200"/>
            <a:ext cx="70866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solidFill>
                  <a:srgbClr val="006600"/>
                </a:solidFill>
              </a:rPr>
              <a:t>  </a:t>
            </a:r>
            <a:r>
              <a:rPr lang="ru-RU" b="1">
                <a:solidFill>
                  <a:srgbClr val="0000CC"/>
                </a:solidFill>
              </a:rPr>
              <a:t>Фармакодинамика</a:t>
            </a:r>
          </a:p>
          <a:p>
            <a:pPr eaLnBrk="0" hangingPunct="0"/>
            <a:r>
              <a:rPr lang="ru-RU"/>
              <a:t>Препарат (учитель) обладает  знаниями различных пед.технологий – модульная, уровневая  дифференциация, развития критического мышления, здоровьесберегающая,  игровая.</a:t>
            </a:r>
            <a:r>
              <a:rPr lang="ru-RU">
                <a:ea typeface="Times New Roman" pitchFamily="18" charset="0"/>
                <a:cs typeface="Arial" charset="0"/>
              </a:rPr>
              <a:t> </a:t>
            </a:r>
          </a:p>
          <a:p>
            <a:pPr eaLnBrk="0" hangingPunct="0"/>
            <a:endParaRPr lang="ru-RU">
              <a:ea typeface="Times New Roman" pitchFamily="18" charset="0"/>
              <a:cs typeface="Arial" charset="0"/>
            </a:endParaRPr>
          </a:p>
          <a:p>
            <a:pPr eaLnBrk="0" hangingPunct="0"/>
            <a:r>
              <a:rPr lang="ru-RU">
                <a:ea typeface="Times New Roman" pitchFamily="18" charset="0"/>
                <a:cs typeface="Arial" charset="0"/>
              </a:rPr>
              <a:t>-обеспечение учителем своевременного</a:t>
            </a:r>
          </a:p>
          <a:p>
            <a:pPr eaLnBrk="0" hangingPunct="0"/>
            <a:r>
              <a:rPr lang="ru-RU">
                <a:ea typeface="Times New Roman" pitchFamily="18" charset="0"/>
                <a:cs typeface="Arial" charset="0"/>
              </a:rPr>
              <a:t>достижения каждым учащимся, как минимум, </a:t>
            </a:r>
          </a:p>
          <a:p>
            <a:pPr eaLnBrk="0" hangingPunct="0"/>
            <a:r>
              <a:rPr lang="ru-RU">
                <a:ea typeface="Times New Roman" pitchFamily="18" charset="0"/>
                <a:cs typeface="Arial" charset="0"/>
              </a:rPr>
              <a:t>обязательного уровня;</a:t>
            </a:r>
          </a:p>
          <a:p>
            <a:pPr eaLnBrk="0" hangingPunct="0"/>
            <a:endParaRPr lang="ru-RU">
              <a:cs typeface="Arial" charset="0"/>
            </a:endParaRPr>
          </a:p>
          <a:p>
            <a:pPr eaLnBrk="0" hangingPunct="0">
              <a:buFontTx/>
              <a:buChar char="-"/>
            </a:pPr>
            <a:r>
              <a:rPr lang="ru-RU">
                <a:cs typeface="Times New Roman" pitchFamily="18" charset="0"/>
              </a:rPr>
              <a:t>формирование активной, самостоятельной</a:t>
            </a:r>
          </a:p>
          <a:p>
            <a:pPr eaLnBrk="0" hangingPunct="0"/>
            <a:r>
              <a:rPr lang="ru-RU">
                <a:cs typeface="Times New Roman" pitchFamily="18" charset="0"/>
              </a:rPr>
              <a:t>и инициативной позиции учащихся в учении;</a:t>
            </a:r>
          </a:p>
          <a:p>
            <a:pPr eaLnBrk="0" hangingPunct="0"/>
            <a:endParaRPr lang="ru-RU">
              <a:cs typeface="Arial" charset="0"/>
            </a:endParaRPr>
          </a:p>
          <a:p>
            <a:pPr eaLnBrk="0" hangingPunct="0">
              <a:buFontTx/>
              <a:buChar char="-"/>
            </a:pPr>
            <a:r>
              <a:rPr lang="ru-RU">
                <a:cs typeface="Times New Roman" pitchFamily="18" charset="0"/>
              </a:rPr>
              <a:t>формирование положительной мотивации </a:t>
            </a:r>
          </a:p>
          <a:p>
            <a:pPr eaLnBrk="0" hangingPunct="0"/>
            <a:r>
              <a:rPr lang="ru-RU">
                <a:cs typeface="Times New Roman" pitchFamily="18" charset="0"/>
              </a:rPr>
              <a:t>школьников (все дети могут достигнуть </a:t>
            </a:r>
          </a:p>
          <a:p>
            <a:pPr eaLnBrk="0" hangingPunct="0"/>
            <a:r>
              <a:rPr lang="ru-RU">
                <a:cs typeface="Times New Roman" pitchFamily="18" charset="0"/>
              </a:rPr>
              <a:t>обязательных результатов обучения);</a:t>
            </a:r>
            <a:endParaRPr lang="ru-RU">
              <a:cs typeface="Arial" charset="0"/>
            </a:endParaRPr>
          </a:p>
          <a:p>
            <a:endParaRPr lang="ru-RU" b="1">
              <a:solidFill>
                <a:srgbClr val="006600"/>
              </a:solidFill>
            </a:endParaRPr>
          </a:p>
        </p:txBody>
      </p:sp>
      <p:pic>
        <p:nvPicPr>
          <p:cNvPr id="5124" name="Рисунок 3" descr="H:\С.Хамитовна\SAM_1842.JPG"/>
          <p:cNvPicPr>
            <a:picLocks noChangeAspect="1" noChangeArrowheads="1"/>
          </p:cNvPicPr>
          <p:nvPr/>
        </p:nvPicPr>
        <p:blipFill>
          <a:blip r:embed="rId4"/>
          <a:srcRect t="41176"/>
          <a:stretch>
            <a:fillRect/>
          </a:stretch>
        </p:blipFill>
        <p:spPr bwMode="auto">
          <a:xfrm>
            <a:off x="5943600" y="3657600"/>
            <a:ext cx="1747838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5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r>
              <a:rPr lang="ru-RU" sz="1200">
                <a:latin typeface="Calibri" pitchFamily="34" charset="0"/>
                <a:cs typeface="Times New Roman" pitchFamily="18" charset="0"/>
              </a:rPr>
              <a:t>- признание права ученика  на выбор содержания своего образования и уровня его усвоения;</a:t>
            </a:r>
            <a:endParaRPr lang="ru-RU" sz="900"/>
          </a:p>
          <a:p>
            <a:pPr eaLnBrk="0" hangingPunct="0"/>
            <a:r>
              <a:rPr lang="ru-RU" sz="1200">
                <a:latin typeface="Calibri" pitchFamily="34" charset="0"/>
                <a:cs typeface="Times New Roman" pitchFamily="18" charset="0"/>
              </a:rPr>
              <a:t>- обеспечение учителем своевременного достижения каждым учащимся, как минимум, обязательного уровня;</a:t>
            </a:r>
            <a:endParaRPr lang="ru-RU" sz="900"/>
          </a:p>
          <a:p>
            <a:pPr eaLnBrk="0" hangingPunct="0"/>
            <a:r>
              <a:rPr lang="ru-RU" sz="1200">
                <a:latin typeface="Calibri" pitchFamily="34" charset="0"/>
                <a:cs typeface="Times New Roman" pitchFamily="18" charset="0"/>
              </a:rPr>
              <a:t>- формирование активной, самостоятельной и инициативной позиции учащихся в учении;</a:t>
            </a:r>
            <a:endParaRPr lang="ru-RU" sz="900"/>
          </a:p>
          <a:p>
            <a:pPr eaLnBrk="0" hangingPunct="0"/>
            <a:r>
              <a:rPr lang="ru-RU" sz="1200">
                <a:latin typeface="Calibri" pitchFamily="34" charset="0"/>
                <a:cs typeface="Times New Roman" pitchFamily="18" charset="0"/>
              </a:rPr>
              <a:t>- формирование положительной мотивации школьников (все дети могут достигнуть обязательных результатов обучения);</a:t>
            </a:r>
            <a:endParaRPr lang="ru-RU"/>
          </a:p>
        </p:txBody>
      </p:sp>
      <p:sp>
        <p:nvSpPr>
          <p:cNvPr id="5126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r>
              <a:rPr lang="ru-RU" sz="1200">
                <a:latin typeface="Calibri" pitchFamily="34" charset="0"/>
                <a:cs typeface="Times New Roman" pitchFamily="18" charset="0"/>
              </a:rPr>
              <a:t>- признание права ученика  на выбор содержания своего образования и уровня его усвоения;</a:t>
            </a:r>
            <a:endParaRPr lang="ru-RU" sz="900"/>
          </a:p>
          <a:p>
            <a:pPr eaLnBrk="0" hangingPunct="0"/>
            <a:r>
              <a:rPr lang="ru-RU" sz="1200">
                <a:latin typeface="Calibri" pitchFamily="34" charset="0"/>
                <a:cs typeface="Times New Roman" pitchFamily="18" charset="0"/>
              </a:rPr>
              <a:t>- обеспечение учителем своевременного достижения каждым учащимся, как минимум, обязательного уровня;</a:t>
            </a:r>
            <a:endParaRPr lang="ru-RU" sz="900"/>
          </a:p>
          <a:p>
            <a:pPr eaLnBrk="0" hangingPunct="0"/>
            <a:r>
              <a:rPr lang="ru-RU" sz="1200">
                <a:latin typeface="Calibri" pitchFamily="34" charset="0"/>
                <a:cs typeface="Times New Roman" pitchFamily="18" charset="0"/>
              </a:rPr>
              <a:t>- формирование активной, самостоятельной и инициативной позиции учащихся в учении;</a:t>
            </a:r>
            <a:endParaRPr lang="ru-RU" sz="900"/>
          </a:p>
          <a:p>
            <a:pPr eaLnBrk="0" hangingPunct="0"/>
            <a:r>
              <a:rPr lang="ru-RU" sz="1200">
                <a:latin typeface="Calibri" pitchFamily="34" charset="0"/>
                <a:cs typeface="Times New Roman" pitchFamily="18" charset="0"/>
              </a:rPr>
              <a:t>- формирование положительной мотивации школьников (все дети могут достигнуть обязательных результатов обучения);</a:t>
            </a:r>
            <a:endParaRPr lang="ru-RU"/>
          </a:p>
        </p:txBody>
      </p:sp>
      <p:sp>
        <p:nvSpPr>
          <p:cNvPr id="5127" name="Rectangle 7"/>
          <p:cNvSpPr>
            <a:spLocks noChangeArrowheads="1"/>
          </p:cNvSpPr>
          <p:nvPr/>
        </p:nvSpPr>
        <p:spPr bwMode="auto">
          <a:xfrm>
            <a:off x="0" y="0"/>
            <a:ext cx="636428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r>
              <a:rPr lang="ru-RU" sz="1200">
                <a:latin typeface="Calibri" pitchFamily="34" charset="0"/>
                <a:cs typeface="Times New Roman" pitchFamily="18" charset="0"/>
              </a:rPr>
              <a:t>- признание права ученика  на выбор содержания своего образования и уровня его усвоения;</a:t>
            </a:r>
            <a:endParaRPr lang="ru-RU" sz="900"/>
          </a:p>
          <a:p>
            <a:pPr eaLnBrk="0" hangingPunct="0"/>
            <a:r>
              <a:rPr lang="ru-RU" sz="1200">
                <a:latin typeface="Calibri" pitchFamily="34" charset="0"/>
                <a:cs typeface="Times New Roman" pitchFamily="18" charset="0"/>
              </a:rPr>
              <a:t>-</a:t>
            </a:r>
            <a:endParaRPr lang="ru-RU" sz="1400"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03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2964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7" name="Text Box 24"/>
          <p:cNvSpPr txBox="1">
            <a:spLocks noChangeArrowheads="1"/>
          </p:cNvSpPr>
          <p:nvPr/>
        </p:nvSpPr>
        <p:spPr bwMode="auto">
          <a:xfrm>
            <a:off x="1143000" y="1295400"/>
            <a:ext cx="7086600" cy="452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/>
              <a:t>Увеличивает знания в области тригонометрии, арифметики, педагогики. </a:t>
            </a:r>
          </a:p>
          <a:p>
            <a:endParaRPr lang="ru-RU"/>
          </a:p>
          <a:p>
            <a:endParaRPr lang="ru-RU"/>
          </a:p>
          <a:p>
            <a:endParaRPr lang="ru-RU"/>
          </a:p>
          <a:p>
            <a:endParaRPr lang="ru-RU"/>
          </a:p>
          <a:p>
            <a:endParaRPr lang="ru-RU"/>
          </a:p>
          <a:p>
            <a:endParaRPr lang="ru-RU"/>
          </a:p>
          <a:p>
            <a:endParaRPr lang="ru-RU"/>
          </a:p>
          <a:p>
            <a:endParaRPr lang="ru-RU"/>
          </a:p>
          <a:p>
            <a:r>
              <a:rPr lang="ru-RU"/>
              <a:t>Повышает умственную активность учащихся, решаемость задач, теорем. Под воздействием препарата значительно снижается уровень незнания математики, тангенса, котангенса, дискриминанта в целом. Значительно уменьшает головную боль при решении домашнего задания. </a:t>
            </a:r>
          </a:p>
          <a:p>
            <a:endParaRPr lang="ru-RU" b="1">
              <a:solidFill>
                <a:srgbClr val="006600"/>
              </a:solidFill>
            </a:endParaRPr>
          </a:p>
        </p:txBody>
      </p:sp>
      <p:pic>
        <p:nvPicPr>
          <p:cNvPr id="6148" name="Рисунок 4" descr="H:\С.Хамитовна\SAM_1299.JPG"/>
          <p:cNvPicPr>
            <a:picLocks noChangeAspect="1" noChangeArrowheads="1"/>
          </p:cNvPicPr>
          <p:nvPr/>
        </p:nvPicPr>
        <p:blipFill>
          <a:blip r:embed="rId4"/>
          <a:srcRect l="34901" t="39014" r="17522" b="6099"/>
          <a:stretch>
            <a:fillRect/>
          </a:stretch>
        </p:blipFill>
        <p:spPr bwMode="auto">
          <a:xfrm>
            <a:off x="1752600" y="2286000"/>
            <a:ext cx="12954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9" name="Рисунок 6" descr="H:\С.Хамитовна\Сертификат 4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48200" y="2971800"/>
            <a:ext cx="140335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0" name="Рисунок 8" descr="H:\С.Хамитовна\Сертификат 3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657600" y="1676400"/>
            <a:ext cx="1377950" cy="1198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1" name="Рисунок 8" descr="H:\С.Хамитовна\Учебник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172200" y="1752600"/>
            <a:ext cx="1143000" cy="146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03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2964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1" name="Text Box 4"/>
          <p:cNvSpPr txBox="1">
            <a:spLocks noChangeArrowheads="1"/>
          </p:cNvSpPr>
          <p:nvPr/>
        </p:nvSpPr>
        <p:spPr bwMode="auto">
          <a:xfrm>
            <a:off x="1219200" y="1295400"/>
            <a:ext cx="7162800" cy="314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solidFill>
                  <a:srgbClr val="0000CC"/>
                </a:solidFill>
              </a:rPr>
              <a:t>Показания к применению</a:t>
            </a:r>
          </a:p>
          <a:p>
            <a:r>
              <a:rPr lang="ru-RU"/>
              <a:t>-полное или частичное неприятие математических формул</a:t>
            </a:r>
          </a:p>
          <a:p>
            <a:r>
              <a:rPr lang="ru-RU"/>
              <a:t>-хроническое неумение доказывать теоремы</a:t>
            </a:r>
          </a:p>
          <a:p>
            <a:r>
              <a:rPr lang="ru-RU"/>
              <a:t>-полное отсутствие умений к сложению и вычитанию</a:t>
            </a:r>
          </a:p>
          <a:p>
            <a:r>
              <a:rPr lang="ru-RU"/>
              <a:t>-состояние близкое к коме, например 2*2=5</a:t>
            </a:r>
          </a:p>
          <a:p>
            <a:endParaRPr lang="ru-RU"/>
          </a:p>
          <a:p>
            <a:r>
              <a:rPr lang="ru-RU" b="1">
                <a:solidFill>
                  <a:srgbClr val="0000CC"/>
                </a:solidFill>
              </a:rPr>
              <a:t>Способ применения и дозы </a:t>
            </a:r>
          </a:p>
          <a:p>
            <a:r>
              <a:rPr lang="ru-RU"/>
              <a:t>Независимо от тяжести заболевания принимать после  еды по 45 минут , с перерывами на 5-10 минут, 5 раз в неделю в 5-6 классах, 4 раза в 7-8 классах </a:t>
            </a:r>
          </a:p>
          <a:p>
            <a:endParaRPr lang="ru-RU">
              <a:solidFill>
                <a:srgbClr val="006600"/>
              </a:solidFill>
            </a:endParaRPr>
          </a:p>
        </p:txBody>
      </p:sp>
      <p:sp>
        <p:nvSpPr>
          <p:cNvPr id="7172" name="Rectangle 701"/>
          <p:cNvSpPr>
            <a:spLocks noChangeArrowheads="1"/>
          </p:cNvSpPr>
          <p:nvPr/>
        </p:nvSpPr>
        <p:spPr bwMode="auto">
          <a:xfrm>
            <a:off x="1295400" y="4008438"/>
            <a:ext cx="249238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>
              <a:tabLst>
                <a:tab pos="914400" algn="l"/>
              </a:tabLst>
            </a:pPr>
            <a:endParaRPr lang="kk-KZ" sz="1400">
              <a:solidFill>
                <a:srgbClr val="006600"/>
              </a:solidFill>
            </a:endParaRPr>
          </a:p>
          <a:p>
            <a:pPr>
              <a:tabLst>
                <a:tab pos="914400" algn="l"/>
              </a:tabLst>
            </a:pPr>
            <a:r>
              <a:rPr lang="kk-KZ">
                <a:solidFill>
                  <a:srgbClr val="0000CC"/>
                </a:solidFill>
              </a:rPr>
              <a:t> </a:t>
            </a:r>
          </a:p>
        </p:txBody>
      </p:sp>
      <p:pic>
        <p:nvPicPr>
          <p:cNvPr id="7173" name="Рисунок 4" descr="H:\сауле фото\DSC01089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828800" y="4419600"/>
            <a:ext cx="2209800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4" name="Рисунок 5" descr="H:\Презентация\01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48200" y="4114800"/>
            <a:ext cx="220980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314</Words>
  <Application>Microsoft Office PowerPoint</Application>
  <PresentationFormat>Экран (4:3)</PresentationFormat>
  <Paragraphs>89</Paragraphs>
  <Slides>7</Slides>
  <Notes>6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1</cp:revision>
  <dcterms:created xsi:type="dcterms:W3CDTF">2012-06-04T19:03:31Z</dcterms:created>
  <dcterms:modified xsi:type="dcterms:W3CDTF">2012-06-04T19:05:30Z</dcterms:modified>
</cp:coreProperties>
</file>