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8" r:id="rId1"/>
  </p:sldMasterIdLst>
  <p:notesMasterIdLst>
    <p:notesMasterId r:id="rId28"/>
  </p:notesMasterIdLst>
  <p:sldIdLst>
    <p:sldId id="263" r:id="rId2"/>
    <p:sldId id="296" r:id="rId3"/>
    <p:sldId id="294" r:id="rId4"/>
    <p:sldId id="260" r:id="rId5"/>
    <p:sldId id="295" r:id="rId6"/>
    <p:sldId id="262" r:id="rId7"/>
    <p:sldId id="274" r:id="rId8"/>
    <p:sldId id="298" r:id="rId9"/>
    <p:sldId id="299" r:id="rId10"/>
    <p:sldId id="302" r:id="rId11"/>
    <p:sldId id="303" r:id="rId12"/>
    <p:sldId id="304" r:id="rId13"/>
    <p:sldId id="305" r:id="rId14"/>
    <p:sldId id="306" r:id="rId15"/>
    <p:sldId id="307" r:id="rId16"/>
    <p:sldId id="300" r:id="rId17"/>
    <p:sldId id="297" r:id="rId18"/>
    <p:sldId id="265" r:id="rId19"/>
    <p:sldId id="266" r:id="rId20"/>
    <p:sldId id="267" r:id="rId21"/>
    <p:sldId id="268" r:id="rId22"/>
    <p:sldId id="280" r:id="rId23"/>
    <p:sldId id="269" r:id="rId24"/>
    <p:sldId id="270" r:id="rId25"/>
    <p:sldId id="272" r:id="rId26"/>
    <p:sldId id="293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87611" autoAdjust="0"/>
  </p:normalViewPr>
  <p:slideViewPr>
    <p:cSldViewPr>
      <p:cViewPr varScale="1">
        <p:scale>
          <a:sx n="88" d="100"/>
          <a:sy n="88" d="100"/>
        </p:scale>
        <p:origin x="-96" y="-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12579E-DF34-4F2F-86A3-B6D2DEFCC16D}" type="datetimeFigureOut">
              <a:rPr lang="ru-RU" smtClean="0"/>
              <a:pPr/>
              <a:t>24.11.2011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DACE37-9E00-4D26-B229-06641621DB5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DACE37-9E00-4D26-B229-06641621DB50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D49A18E-F82F-4131-B319-3DBDEDC23BEC}" type="slidenum">
              <a:rPr lang="ru-RU"/>
              <a:pPr/>
              <a:t>9</a:t>
            </a:fld>
            <a:endParaRPr lang="ru-RU"/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Развитие сенсорной сферы – развитие глазомера, ориентировки в пространстве и во времени, точности и тонкости различения цвета, света и тени, формы, звуков, оттенков речи</a:t>
            </a:r>
          </a:p>
          <a:p>
            <a:r>
              <a:rPr lang="ru-RU"/>
              <a:t>Развитие двигательной сферы – овладение моторикой мелких мышц, умение управлять двигательными действиями, развивать двиг сноровку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917CF4-42DD-40C0-A035-06C954130012}" type="slidenum">
              <a:rPr lang="ru-RU"/>
              <a:pPr/>
              <a:t>11</a:t>
            </a:fld>
            <a:endParaRPr lang="ru-RU"/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Развитие речи – показатель интеллектуального и общего развития ученика»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797CAA4-3385-459B-9A22-09D6D2D8B1C2}" type="slidenum">
              <a:rPr lang="ru-RU"/>
              <a:pPr/>
              <a:t>12</a:t>
            </a:fld>
            <a:endParaRPr lang="ru-RU"/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 Ближайшая цель – конкретные  ЗУН, более отдалённая – развитие учащихся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577083A-C7C9-45CA-8D21-0A94F09028B4}" type="slidenum">
              <a:rPr lang="ru-RU"/>
              <a:pPr/>
              <a:t>16</a:t>
            </a:fld>
            <a:endParaRPr lang="ru-RU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  пеашокне865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DACE37-9E00-4D26-B229-06641621DB50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DACE37-9E00-4D26-B229-06641621DB50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ED3EA-8690-4AAC-AEB4-07D5A9ACB2D9}" type="datetimeFigureOut">
              <a:rPr lang="ru-RU" smtClean="0"/>
              <a:pPr/>
              <a:t>24.11.2011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481003D-C72B-4444-917F-D1F5F0CE81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ED3EA-8690-4AAC-AEB4-07D5A9ACB2D9}" type="datetimeFigureOut">
              <a:rPr lang="ru-RU" smtClean="0"/>
              <a:pPr/>
              <a:t>24.11.2011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1003D-C72B-4444-917F-D1F5F0CE81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ED3EA-8690-4AAC-AEB4-07D5A9ACB2D9}" type="datetimeFigureOut">
              <a:rPr lang="ru-RU" smtClean="0"/>
              <a:pPr/>
              <a:t>24.11.2011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1003D-C72B-4444-917F-D1F5F0CE81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7E2E720-6D49-4656-B570-5DF2D0DBD63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6C2ED76-128D-4604-825F-B43537912C5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CEED3EA-8690-4AAC-AEB4-07D5A9ACB2D9}" type="datetimeFigureOut">
              <a:rPr lang="ru-RU" smtClean="0"/>
              <a:pPr/>
              <a:t>24.11.2011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D481003D-C72B-4444-917F-D1F5F0CE81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ED3EA-8690-4AAC-AEB4-07D5A9ACB2D9}" type="datetimeFigureOut">
              <a:rPr lang="ru-RU" smtClean="0"/>
              <a:pPr/>
              <a:t>24.11.2011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1003D-C72B-4444-917F-D1F5F0CE81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ED3EA-8690-4AAC-AEB4-07D5A9ACB2D9}" type="datetimeFigureOut">
              <a:rPr lang="ru-RU" smtClean="0"/>
              <a:pPr/>
              <a:t>24.11.2011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1003D-C72B-4444-917F-D1F5F0CE81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1003D-C72B-4444-917F-D1F5F0CE81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ED3EA-8690-4AAC-AEB4-07D5A9ACB2D9}" type="datetimeFigureOut">
              <a:rPr lang="ru-RU" smtClean="0"/>
              <a:pPr/>
              <a:t>24.11.2011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ED3EA-8690-4AAC-AEB4-07D5A9ACB2D9}" type="datetimeFigureOut">
              <a:rPr lang="ru-RU" smtClean="0"/>
              <a:pPr/>
              <a:t>24.11.2011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1003D-C72B-4444-917F-D1F5F0CE81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ED3EA-8690-4AAC-AEB4-07D5A9ACB2D9}" type="datetimeFigureOut">
              <a:rPr lang="ru-RU" smtClean="0"/>
              <a:pPr/>
              <a:t>24.11.2011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1003D-C72B-4444-917F-D1F5F0CE81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CEED3EA-8690-4AAC-AEB4-07D5A9ACB2D9}" type="datetimeFigureOut">
              <a:rPr lang="ru-RU" smtClean="0"/>
              <a:pPr/>
              <a:t>24.11.2011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481003D-C72B-4444-917F-D1F5F0CE81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ED3EA-8690-4AAC-AEB4-07D5A9ACB2D9}" type="datetimeFigureOut">
              <a:rPr lang="ru-RU" smtClean="0"/>
              <a:pPr/>
              <a:t>24.11.2011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481003D-C72B-4444-917F-D1F5F0CE81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CEED3EA-8690-4AAC-AEB4-07D5A9ACB2D9}" type="datetimeFigureOut">
              <a:rPr lang="ru-RU" smtClean="0"/>
              <a:pPr/>
              <a:t>24.11.2011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D481003D-C72B-4444-917F-D1F5F0CE81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142852"/>
            <a:ext cx="635798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FFFF00"/>
                </a:solidFill>
              </a:rPr>
              <a:t>Современный урок как основа эффективного и качественного образования школьников. Виды. Особенности.</a:t>
            </a:r>
            <a:endParaRPr lang="ru-RU" sz="4400" b="1" i="1" dirty="0">
              <a:solidFill>
                <a:srgbClr val="FFFF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572132" y="4857760"/>
            <a:ext cx="321471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</a:rPr>
              <a:t>Учитель физики </a:t>
            </a:r>
          </a:p>
          <a:p>
            <a:pPr algn="ctr"/>
            <a:r>
              <a:rPr lang="ru-RU" sz="2400" b="1" i="1" dirty="0" smtClean="0">
                <a:solidFill>
                  <a:srgbClr val="FF0000"/>
                </a:solidFill>
              </a:rPr>
              <a:t>МОУ ООШ №3 </a:t>
            </a:r>
          </a:p>
          <a:p>
            <a:pPr algn="ctr"/>
            <a:r>
              <a:rPr lang="ru-RU" sz="2400" b="1" i="1" dirty="0" smtClean="0">
                <a:solidFill>
                  <a:srgbClr val="FF0000"/>
                </a:solidFill>
              </a:rPr>
              <a:t>г. Камешково</a:t>
            </a:r>
          </a:p>
          <a:p>
            <a:pPr algn="ctr"/>
            <a:r>
              <a:rPr lang="ru-RU" sz="2400" b="1" i="1" dirty="0" smtClean="0">
                <a:solidFill>
                  <a:srgbClr val="FF0000"/>
                </a:solidFill>
              </a:rPr>
              <a:t>Павлова Н.В.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86116" y="6000768"/>
            <a:ext cx="16430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</a:rPr>
              <a:t>2011 год</a:t>
            </a:r>
            <a:endParaRPr lang="ru-RU" sz="2400" b="1" dirty="0">
              <a:solidFill>
                <a:srgbClr val="FFFF00"/>
              </a:solidFill>
            </a:endParaRPr>
          </a:p>
        </p:txBody>
      </p:sp>
      <p:pic>
        <p:nvPicPr>
          <p:cNvPr id="7" name="Picture 2" descr="C:\Documents and Settings\Администратор\Рабочий стол\Мои рисунки\gif082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86644" y="2357430"/>
            <a:ext cx="1675011" cy="192882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1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000" dirty="0">
                <a:solidFill>
                  <a:schemeClr val="bg1"/>
                </a:solidFill>
              </a:rPr>
              <a:t>Учить и научить каждого самостоятельно приобретать знания</a:t>
            </a:r>
          </a:p>
          <a:p>
            <a:pPr>
              <a:lnSpc>
                <a:spcPct val="90000"/>
              </a:lnSpc>
              <a:buFontTx/>
              <a:buNone/>
            </a:pPr>
            <a:endParaRPr lang="ru-RU" sz="2000" dirty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r>
              <a:rPr lang="ru-RU" sz="2000" dirty="0">
                <a:solidFill>
                  <a:schemeClr val="bg1"/>
                </a:solidFill>
              </a:rPr>
              <a:t>Формировать знания на уровнях: </a:t>
            </a:r>
            <a:r>
              <a:rPr lang="ru-RU" sz="2000" b="1" i="1" dirty="0">
                <a:solidFill>
                  <a:schemeClr val="bg1"/>
                </a:solidFill>
              </a:rPr>
              <a:t>восприятие  -  осмысление -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b="1" i="1" dirty="0">
                <a:solidFill>
                  <a:schemeClr val="bg1"/>
                </a:solidFill>
              </a:rPr>
              <a:t>применение  -  анализ   -  синтез    -   оценка</a:t>
            </a:r>
          </a:p>
          <a:p>
            <a:pPr>
              <a:lnSpc>
                <a:spcPct val="90000"/>
              </a:lnSpc>
            </a:pPr>
            <a:endParaRPr lang="ru-RU" sz="2000" b="1" i="1" dirty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r>
              <a:rPr lang="ru-RU" sz="2000" dirty="0">
                <a:solidFill>
                  <a:schemeClr val="bg1"/>
                </a:solidFill>
              </a:rPr>
              <a:t>Формировать </a:t>
            </a:r>
            <a:r>
              <a:rPr lang="ru-RU" sz="2000" b="1" i="1" dirty="0">
                <a:solidFill>
                  <a:schemeClr val="bg1"/>
                </a:solidFill>
              </a:rPr>
              <a:t>полноту, осознанность, системность, гибкость</a:t>
            </a:r>
            <a:r>
              <a:rPr lang="ru-RU" sz="2000" i="1" dirty="0">
                <a:solidFill>
                  <a:schemeClr val="bg1"/>
                </a:solidFill>
              </a:rPr>
              <a:t>, </a:t>
            </a:r>
            <a:r>
              <a:rPr lang="ru-RU" sz="2000" b="1" i="1" dirty="0">
                <a:solidFill>
                  <a:schemeClr val="bg1"/>
                </a:solidFill>
              </a:rPr>
              <a:t>глубину, оперативность, прочность</a:t>
            </a:r>
            <a:r>
              <a:rPr lang="ru-RU" sz="2000" i="1" dirty="0">
                <a:solidFill>
                  <a:schemeClr val="bg1"/>
                </a:solidFill>
              </a:rPr>
              <a:t> </a:t>
            </a:r>
            <a:r>
              <a:rPr lang="ru-RU" sz="2000" dirty="0">
                <a:solidFill>
                  <a:schemeClr val="bg1"/>
                </a:solidFill>
              </a:rPr>
              <a:t>знаний</a:t>
            </a:r>
          </a:p>
          <a:p>
            <a:pPr>
              <a:lnSpc>
                <a:spcPct val="90000"/>
              </a:lnSpc>
            </a:pPr>
            <a:endParaRPr lang="ru-RU" sz="2000" dirty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r>
              <a:rPr lang="ru-RU" sz="2000" dirty="0">
                <a:solidFill>
                  <a:schemeClr val="bg1"/>
                </a:solidFill>
              </a:rPr>
              <a:t>Формировать </a:t>
            </a:r>
            <a:r>
              <a:rPr lang="ru-RU" sz="2000" b="1" i="1" dirty="0">
                <a:solidFill>
                  <a:schemeClr val="bg1"/>
                </a:solidFill>
              </a:rPr>
              <a:t>конкретные</a:t>
            </a:r>
            <a:r>
              <a:rPr lang="ru-RU" sz="2000" i="1" dirty="0">
                <a:solidFill>
                  <a:schemeClr val="bg1"/>
                </a:solidFill>
              </a:rPr>
              <a:t> </a:t>
            </a:r>
            <a:r>
              <a:rPr lang="ru-RU" sz="2000" b="1" i="1" dirty="0">
                <a:solidFill>
                  <a:schemeClr val="bg1"/>
                </a:solidFill>
              </a:rPr>
              <a:t>навыки</a:t>
            </a:r>
            <a:r>
              <a:rPr lang="ru-RU" sz="2000" dirty="0">
                <a:solidFill>
                  <a:schemeClr val="bg1"/>
                </a:solidFill>
              </a:rPr>
              <a:t> – точные, безошибочно выполняемые действия, доведённые до автоматизма</a:t>
            </a:r>
          </a:p>
          <a:p>
            <a:pPr>
              <a:lnSpc>
                <a:spcPct val="90000"/>
              </a:lnSpc>
            </a:pPr>
            <a:endParaRPr lang="ru-RU" sz="2000" dirty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r>
              <a:rPr lang="ru-RU" sz="2000" dirty="0">
                <a:solidFill>
                  <a:schemeClr val="bg1"/>
                </a:solidFill>
              </a:rPr>
              <a:t>Формировать </a:t>
            </a:r>
            <a:r>
              <a:rPr lang="ru-RU" sz="2000" b="1" i="1" dirty="0">
                <a:solidFill>
                  <a:schemeClr val="bg1"/>
                </a:solidFill>
              </a:rPr>
              <a:t>умения</a:t>
            </a:r>
            <a:r>
              <a:rPr lang="ru-RU" sz="2000" i="1" dirty="0">
                <a:solidFill>
                  <a:schemeClr val="bg1"/>
                </a:solidFill>
              </a:rPr>
              <a:t> </a:t>
            </a:r>
            <a:r>
              <a:rPr lang="ru-RU" sz="2000" dirty="0">
                <a:solidFill>
                  <a:schemeClr val="bg1"/>
                </a:solidFill>
              </a:rPr>
              <a:t>– сочетание знаний и навыков, которые обеспечивают успешную деятельность учащихся</a:t>
            </a:r>
          </a:p>
        </p:txBody>
      </p:sp>
      <p:sp>
        <p:nvSpPr>
          <p:cNvPr id="30724" name="WordArt 4" descr="Белый мрамор"/>
          <p:cNvSpPr>
            <a:spLocks noChangeArrowheads="1" noChangeShapeType="1" noTextEdit="1"/>
          </p:cNvSpPr>
          <p:nvPr/>
        </p:nvSpPr>
        <p:spPr bwMode="auto">
          <a:xfrm>
            <a:off x="1476375" y="620713"/>
            <a:ext cx="6767513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r>
              <a:rPr lang="ru-RU" sz="3600" kern="10">
                <a:ln w="9525"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Познавательный аспект целей</a:t>
            </a:r>
          </a:p>
        </p:txBody>
      </p:sp>
      <p:sp>
        <p:nvSpPr>
          <p:cNvPr id="30726" name="WordArt 6" descr="Белый мрамор"/>
          <p:cNvSpPr>
            <a:spLocks noChangeArrowheads="1" noChangeShapeType="1" noTextEdit="1"/>
          </p:cNvSpPr>
          <p:nvPr/>
        </p:nvSpPr>
        <p:spPr bwMode="auto">
          <a:xfrm>
            <a:off x="3203575" y="1341438"/>
            <a:ext cx="2736850" cy="358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r>
              <a:rPr lang="ru-RU" sz="2000" kern="10">
                <a:ln w="9525"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Требования: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6" dur="300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1" dur="300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6" dur="300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1" dur="300"/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6" dur="300"/>
                                        <p:tgtEl>
                                          <p:spTgt spid="307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1" dur="300"/>
                                        <p:tgtEl>
                                          <p:spTgt spid="307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 build="p" autoUpdateAnimBg="0"/>
      <p:bldP spid="30724" grpId="0" animBg="1"/>
      <p:bldP spid="3072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endParaRPr lang="ru-RU" sz="2400" dirty="0"/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2400" b="1" i="1" dirty="0">
                <a:solidFill>
                  <a:schemeClr val="bg1"/>
                </a:solidFill>
              </a:rPr>
              <a:t> (Развитие речи  -  показатель интеллектуального и общего развития ребёнка!)</a:t>
            </a:r>
          </a:p>
          <a:p>
            <a:pPr algn="ctr">
              <a:lnSpc>
                <a:spcPct val="80000"/>
              </a:lnSpc>
              <a:buFontTx/>
              <a:buNone/>
            </a:pPr>
            <a:endParaRPr lang="ru-RU" sz="2000" b="1" i="1" dirty="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 dirty="0">
                <a:solidFill>
                  <a:schemeClr val="bg1"/>
                </a:solidFill>
              </a:rPr>
              <a:t>Обогащение и усложнение словарного запаса</a:t>
            </a:r>
          </a:p>
          <a:p>
            <a:pPr>
              <a:lnSpc>
                <a:spcPct val="80000"/>
              </a:lnSpc>
            </a:pPr>
            <a:r>
              <a:rPr lang="ru-RU" sz="2400" dirty="0">
                <a:solidFill>
                  <a:schemeClr val="bg1"/>
                </a:solidFill>
              </a:rPr>
              <a:t>Усложнение смысловой функции речи</a:t>
            </a:r>
          </a:p>
          <a:p>
            <a:pPr>
              <a:lnSpc>
                <a:spcPct val="80000"/>
              </a:lnSpc>
            </a:pPr>
            <a:r>
              <a:rPr lang="ru-RU" sz="2400" dirty="0">
                <a:solidFill>
                  <a:schemeClr val="bg1"/>
                </a:solidFill>
              </a:rPr>
              <a:t>Усиление коммуникативных свойств речи (экспрессивность. выразительность)</a:t>
            </a:r>
          </a:p>
          <a:p>
            <a:pPr>
              <a:lnSpc>
                <a:spcPct val="80000"/>
              </a:lnSpc>
            </a:pPr>
            <a:r>
              <a:rPr lang="ru-RU" sz="2400" dirty="0">
                <a:solidFill>
                  <a:schemeClr val="bg1"/>
                </a:solidFill>
              </a:rPr>
              <a:t>Овладение учащимися художественными образами</a:t>
            </a:r>
          </a:p>
          <a:p>
            <a:pPr>
              <a:lnSpc>
                <a:spcPct val="80000"/>
              </a:lnSpc>
            </a:pPr>
            <a:r>
              <a:rPr lang="ru-RU" sz="2400" dirty="0">
                <a:solidFill>
                  <a:schemeClr val="bg1"/>
                </a:solidFill>
              </a:rPr>
              <a:t>Овладение учащимися выразительными свойствами языка</a:t>
            </a:r>
          </a:p>
          <a:p>
            <a:pPr>
              <a:lnSpc>
                <a:spcPct val="80000"/>
              </a:lnSpc>
            </a:pPr>
            <a:endParaRPr lang="ru-RU" sz="2400" dirty="0"/>
          </a:p>
        </p:txBody>
      </p:sp>
      <p:sp>
        <p:nvSpPr>
          <p:cNvPr id="31748" name="WordArt 4" descr="Белый мрамор"/>
          <p:cNvSpPr>
            <a:spLocks noChangeArrowheads="1" noChangeShapeType="1" noTextEdit="1"/>
          </p:cNvSpPr>
          <p:nvPr/>
        </p:nvSpPr>
        <p:spPr bwMode="auto">
          <a:xfrm>
            <a:off x="1066800" y="381000"/>
            <a:ext cx="7620000" cy="1143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r>
              <a:rPr lang="ru-RU" sz="3600" kern="10">
                <a:ln/>
                <a:blipFill dpi="0" rotWithShape="0">
                  <a:blip r:embed="rId3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Развивающий аспект целей</a:t>
            </a:r>
          </a:p>
        </p:txBody>
      </p:sp>
      <p:sp>
        <p:nvSpPr>
          <p:cNvPr id="31750" name="WordArt 6" descr="Белый мрамор"/>
          <p:cNvSpPr>
            <a:spLocks noChangeArrowheads="1" noChangeShapeType="1" noTextEdit="1"/>
          </p:cNvSpPr>
          <p:nvPr/>
        </p:nvSpPr>
        <p:spPr bwMode="auto">
          <a:xfrm>
            <a:off x="3132138" y="1628775"/>
            <a:ext cx="3311525" cy="4476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r>
              <a:rPr lang="ru-RU" sz="2000" kern="10">
                <a:ln w="9525"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Развитие речи: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300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2" dur="300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7" dur="300"/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2" dur="300"/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7" dur="300"/>
                                        <p:tgtEl>
                                          <p:spTgt spid="31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2" dur="300"/>
                                        <p:tgtEl>
                                          <p:spTgt spid="317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build="p" autoUpdateAnimBg="0"/>
      <p:bldP spid="31748" grpId="0" animBg="1"/>
      <p:bldP spid="3175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WordArt 4" descr="Белый мрамор"/>
          <p:cNvSpPr>
            <a:spLocks noChangeArrowheads="1" noChangeShapeType="1" noTextEdit="1"/>
          </p:cNvSpPr>
          <p:nvPr/>
        </p:nvSpPr>
        <p:spPr bwMode="auto">
          <a:xfrm>
            <a:off x="1066800" y="381000"/>
            <a:ext cx="7620000" cy="1143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r>
              <a:rPr lang="ru-RU" sz="3600" kern="10">
                <a:ln/>
                <a:blipFill dpi="0" rotWithShape="0">
                  <a:blip r:embed="rId3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Развивающий аспект целей</a:t>
            </a:r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  <a:p>
            <a:r>
              <a:rPr lang="ru-RU" sz="2400" dirty="0">
                <a:solidFill>
                  <a:schemeClr val="bg1"/>
                </a:solidFill>
              </a:rPr>
              <a:t>Учить  анализировать</a:t>
            </a:r>
          </a:p>
          <a:p>
            <a:r>
              <a:rPr lang="ru-RU" sz="2400" dirty="0">
                <a:solidFill>
                  <a:schemeClr val="bg1"/>
                </a:solidFill>
              </a:rPr>
              <a:t>Учить выделять главное</a:t>
            </a:r>
          </a:p>
          <a:p>
            <a:r>
              <a:rPr lang="ru-RU" sz="2400" dirty="0">
                <a:solidFill>
                  <a:schemeClr val="bg1"/>
                </a:solidFill>
              </a:rPr>
              <a:t>Учить сравнивать</a:t>
            </a:r>
          </a:p>
          <a:p>
            <a:r>
              <a:rPr lang="ru-RU" sz="2400" dirty="0">
                <a:solidFill>
                  <a:schemeClr val="bg1"/>
                </a:solidFill>
              </a:rPr>
              <a:t>Учить строить аналогии</a:t>
            </a:r>
          </a:p>
          <a:p>
            <a:r>
              <a:rPr lang="ru-RU" sz="2400" dirty="0">
                <a:solidFill>
                  <a:schemeClr val="bg1"/>
                </a:solidFill>
              </a:rPr>
              <a:t>Учить обобщать и систематизировать</a:t>
            </a:r>
          </a:p>
          <a:p>
            <a:r>
              <a:rPr lang="ru-RU" sz="2400" dirty="0">
                <a:solidFill>
                  <a:schemeClr val="bg1"/>
                </a:solidFill>
              </a:rPr>
              <a:t>Учить доказывать и опровергать</a:t>
            </a:r>
          </a:p>
          <a:p>
            <a:r>
              <a:rPr lang="ru-RU" sz="2400" dirty="0">
                <a:solidFill>
                  <a:schemeClr val="bg1"/>
                </a:solidFill>
              </a:rPr>
              <a:t>Учить определять и объяснять понятия</a:t>
            </a:r>
          </a:p>
          <a:p>
            <a:r>
              <a:rPr lang="ru-RU" sz="2400" dirty="0">
                <a:solidFill>
                  <a:schemeClr val="bg1"/>
                </a:solidFill>
              </a:rPr>
              <a:t>Учить ставить и разрешать проблемы</a:t>
            </a:r>
          </a:p>
        </p:txBody>
      </p:sp>
      <p:sp>
        <p:nvSpPr>
          <p:cNvPr id="33799" name="WordArt 7" descr="Белый мрамор"/>
          <p:cNvSpPr>
            <a:spLocks noChangeArrowheads="1" noChangeShapeType="1" noTextEdit="1"/>
          </p:cNvSpPr>
          <p:nvPr/>
        </p:nvSpPr>
        <p:spPr bwMode="auto">
          <a:xfrm>
            <a:off x="3132138" y="1557338"/>
            <a:ext cx="3887787" cy="2873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r>
              <a:rPr lang="ru-RU" sz="2000" kern="10">
                <a:ln w="9525"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Развитие  мышления: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72264" y="2571744"/>
            <a:ext cx="2214610" cy="2223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300"/>
                                        <p:tgtEl>
                                          <p:spTgt spid="337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2" dur="300"/>
                                        <p:tgtEl>
                                          <p:spTgt spid="337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7" dur="300"/>
                                        <p:tgtEl>
                                          <p:spTgt spid="337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2" dur="300"/>
                                        <p:tgtEl>
                                          <p:spTgt spid="337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7" dur="300"/>
                                        <p:tgtEl>
                                          <p:spTgt spid="337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2" dur="300"/>
                                        <p:tgtEl>
                                          <p:spTgt spid="337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7" dur="300"/>
                                        <p:tgtEl>
                                          <p:spTgt spid="337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2" dur="300"/>
                                        <p:tgtEl>
                                          <p:spTgt spid="3379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6" grpId="0" animBg="1"/>
      <p:bldP spid="33798" grpId="0" build="p" autoUpdateAnimBg="0"/>
      <p:bldP spid="3379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ru-RU" sz="2000" b="1" dirty="0"/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dirty="0">
                <a:solidFill>
                  <a:schemeClr val="bg1"/>
                </a:solidFill>
              </a:rPr>
              <a:t>Формирование </a:t>
            </a:r>
            <a:r>
              <a:rPr lang="ru-RU" sz="2400" b="1" dirty="0">
                <a:solidFill>
                  <a:schemeClr val="bg1"/>
                </a:solidFill>
              </a:rPr>
              <a:t>гуманных</a:t>
            </a:r>
            <a:r>
              <a:rPr lang="ru-RU" sz="1800" b="1" dirty="0">
                <a:solidFill>
                  <a:schemeClr val="bg1"/>
                </a:solidFill>
              </a:rPr>
              <a:t> </a:t>
            </a:r>
            <a:r>
              <a:rPr lang="ru-RU" sz="2000" dirty="0">
                <a:solidFill>
                  <a:schemeClr val="bg1"/>
                </a:solidFill>
              </a:rPr>
              <a:t>отношений к «другим людям»:</a:t>
            </a:r>
          </a:p>
          <a:p>
            <a:pPr>
              <a:lnSpc>
                <a:spcPct val="90000"/>
              </a:lnSpc>
            </a:pPr>
            <a:r>
              <a:rPr lang="ru-RU" sz="2400" i="1" dirty="0">
                <a:solidFill>
                  <a:schemeClr val="bg1"/>
                </a:solidFill>
              </a:rPr>
              <a:t>Товарищества</a:t>
            </a:r>
          </a:p>
          <a:p>
            <a:pPr>
              <a:lnSpc>
                <a:spcPct val="90000"/>
              </a:lnSpc>
            </a:pPr>
            <a:r>
              <a:rPr lang="ru-RU" sz="2400" i="1" dirty="0">
                <a:solidFill>
                  <a:schemeClr val="bg1"/>
                </a:solidFill>
              </a:rPr>
              <a:t>Доброты</a:t>
            </a:r>
          </a:p>
          <a:p>
            <a:pPr>
              <a:lnSpc>
                <a:spcPct val="90000"/>
              </a:lnSpc>
            </a:pPr>
            <a:r>
              <a:rPr lang="ru-RU" sz="2400" i="1" dirty="0">
                <a:solidFill>
                  <a:schemeClr val="bg1"/>
                </a:solidFill>
              </a:rPr>
              <a:t>Деликатности</a:t>
            </a:r>
          </a:p>
          <a:p>
            <a:pPr>
              <a:lnSpc>
                <a:spcPct val="90000"/>
              </a:lnSpc>
            </a:pPr>
            <a:r>
              <a:rPr lang="ru-RU" sz="2400" i="1" dirty="0">
                <a:solidFill>
                  <a:schemeClr val="bg1"/>
                </a:solidFill>
              </a:rPr>
              <a:t>Вежливости</a:t>
            </a:r>
          </a:p>
          <a:p>
            <a:pPr>
              <a:lnSpc>
                <a:spcPct val="90000"/>
              </a:lnSpc>
            </a:pPr>
            <a:r>
              <a:rPr lang="ru-RU" sz="2400" i="1" dirty="0">
                <a:solidFill>
                  <a:schemeClr val="bg1"/>
                </a:solidFill>
              </a:rPr>
              <a:t>Скромности</a:t>
            </a:r>
          </a:p>
          <a:p>
            <a:pPr>
              <a:lnSpc>
                <a:spcPct val="90000"/>
              </a:lnSpc>
            </a:pPr>
            <a:r>
              <a:rPr lang="ru-RU" sz="2400" i="1" dirty="0">
                <a:solidFill>
                  <a:schemeClr val="bg1"/>
                </a:solidFill>
              </a:rPr>
              <a:t>Дисциплинированности</a:t>
            </a:r>
          </a:p>
          <a:p>
            <a:pPr>
              <a:lnSpc>
                <a:spcPct val="90000"/>
              </a:lnSpc>
            </a:pPr>
            <a:r>
              <a:rPr lang="ru-RU" sz="2400" i="1" dirty="0">
                <a:solidFill>
                  <a:schemeClr val="bg1"/>
                </a:solidFill>
              </a:rPr>
              <a:t>Ответственности</a:t>
            </a:r>
          </a:p>
          <a:p>
            <a:pPr>
              <a:lnSpc>
                <a:spcPct val="90000"/>
              </a:lnSpc>
            </a:pPr>
            <a:r>
              <a:rPr lang="ru-RU" sz="2400" i="1" dirty="0">
                <a:solidFill>
                  <a:schemeClr val="bg1"/>
                </a:solidFill>
              </a:rPr>
              <a:t>Честности</a:t>
            </a:r>
          </a:p>
        </p:txBody>
      </p:sp>
      <p:sp>
        <p:nvSpPr>
          <p:cNvPr id="36868" name="WordArt 4" descr="Белый мрамор"/>
          <p:cNvSpPr>
            <a:spLocks noChangeArrowheads="1" noChangeShapeType="1" noTextEdit="1"/>
          </p:cNvSpPr>
          <p:nvPr/>
        </p:nvSpPr>
        <p:spPr bwMode="auto">
          <a:xfrm>
            <a:off x="1042988" y="404813"/>
            <a:ext cx="7620000" cy="1143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r>
              <a:rPr lang="ru-RU" sz="3600" kern="10">
                <a:ln/>
                <a:blipFill dpi="0" rotWithShape="0">
                  <a:blip r:embed="rId2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Воспитывающий аспект целей</a:t>
            </a:r>
          </a:p>
        </p:txBody>
      </p:sp>
      <p:sp>
        <p:nvSpPr>
          <p:cNvPr id="36869" name="WordArt 5" descr="Белый мрамор"/>
          <p:cNvSpPr>
            <a:spLocks noChangeArrowheads="1" noChangeShapeType="1" noTextEdit="1"/>
          </p:cNvSpPr>
          <p:nvPr/>
        </p:nvSpPr>
        <p:spPr bwMode="auto">
          <a:xfrm>
            <a:off x="3203575" y="1628775"/>
            <a:ext cx="3240088" cy="3667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r>
              <a:rPr lang="ru-RU" sz="2000" kern="10">
                <a:ln w="9525"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" Я и общество"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300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2" dur="300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7" dur="300"/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2" dur="300"/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7" dur="300"/>
                                        <p:tgtEl>
                                          <p:spTgt spid="36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2" dur="300"/>
                                        <p:tgtEl>
                                          <p:spTgt spid="368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7" dur="300"/>
                                        <p:tgtEl>
                                          <p:spTgt spid="368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2" dur="300"/>
                                        <p:tgtEl>
                                          <p:spTgt spid="368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7" dur="300"/>
                                        <p:tgtEl>
                                          <p:spTgt spid="368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build="p" autoUpdateAnimBg="0"/>
      <p:bldP spid="36868" grpId="0" animBg="1"/>
      <p:bldP spid="3686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endParaRPr lang="ru-RU" sz="2800" dirty="0"/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dirty="0">
                <a:solidFill>
                  <a:schemeClr val="bg1"/>
                </a:solidFill>
              </a:rPr>
              <a:t>Формирование </a:t>
            </a:r>
            <a:r>
              <a:rPr lang="ru-RU" sz="2400" b="1" dirty="0">
                <a:solidFill>
                  <a:schemeClr val="bg1"/>
                </a:solidFill>
              </a:rPr>
              <a:t>нравственных</a:t>
            </a:r>
            <a:r>
              <a:rPr lang="ru-RU" sz="2400" dirty="0">
                <a:solidFill>
                  <a:schemeClr val="bg1"/>
                </a:solidFill>
              </a:rPr>
              <a:t> качеств:</a:t>
            </a:r>
          </a:p>
          <a:p>
            <a:pPr>
              <a:lnSpc>
                <a:spcPct val="90000"/>
              </a:lnSpc>
            </a:pPr>
            <a:r>
              <a:rPr lang="ru-RU" sz="2400" i="1" dirty="0">
                <a:solidFill>
                  <a:schemeClr val="bg1"/>
                </a:solidFill>
              </a:rPr>
              <a:t>Требовательности к себе</a:t>
            </a:r>
          </a:p>
          <a:p>
            <a:pPr>
              <a:lnSpc>
                <a:spcPct val="90000"/>
              </a:lnSpc>
            </a:pPr>
            <a:r>
              <a:rPr lang="ru-RU" sz="2400" i="1" dirty="0">
                <a:solidFill>
                  <a:schemeClr val="bg1"/>
                </a:solidFill>
              </a:rPr>
              <a:t>Гордости</a:t>
            </a:r>
          </a:p>
          <a:p>
            <a:pPr>
              <a:lnSpc>
                <a:spcPct val="90000"/>
              </a:lnSpc>
            </a:pPr>
            <a:r>
              <a:rPr lang="ru-RU" sz="2400" i="1" dirty="0">
                <a:solidFill>
                  <a:schemeClr val="bg1"/>
                </a:solidFill>
              </a:rPr>
              <a:t>Добросовестности</a:t>
            </a:r>
          </a:p>
          <a:p>
            <a:pPr>
              <a:lnSpc>
                <a:spcPct val="90000"/>
              </a:lnSpc>
            </a:pPr>
            <a:r>
              <a:rPr lang="ru-RU" sz="2400" i="1" dirty="0">
                <a:solidFill>
                  <a:schemeClr val="bg1"/>
                </a:solidFill>
              </a:rPr>
              <a:t>Ответственности</a:t>
            </a:r>
          </a:p>
          <a:p>
            <a:pPr>
              <a:lnSpc>
                <a:spcPct val="90000"/>
              </a:lnSpc>
            </a:pPr>
            <a:r>
              <a:rPr lang="ru-RU" sz="2400" i="1" dirty="0">
                <a:solidFill>
                  <a:schemeClr val="bg1"/>
                </a:solidFill>
              </a:rPr>
              <a:t>Чувства собственного достоинства</a:t>
            </a:r>
          </a:p>
          <a:p>
            <a:pPr>
              <a:lnSpc>
                <a:spcPct val="90000"/>
              </a:lnSpc>
            </a:pPr>
            <a:r>
              <a:rPr lang="ru-RU" sz="2400" i="1" dirty="0">
                <a:solidFill>
                  <a:schemeClr val="bg1"/>
                </a:solidFill>
              </a:rPr>
              <a:t>Честности</a:t>
            </a:r>
          </a:p>
          <a:p>
            <a:pPr>
              <a:lnSpc>
                <a:spcPct val="90000"/>
              </a:lnSpc>
            </a:pPr>
            <a:r>
              <a:rPr lang="ru-RU" sz="2400" i="1" dirty="0">
                <a:solidFill>
                  <a:schemeClr val="bg1"/>
                </a:solidFill>
              </a:rPr>
              <a:t>Скромности</a:t>
            </a:r>
          </a:p>
          <a:p>
            <a:pPr>
              <a:lnSpc>
                <a:spcPct val="90000"/>
              </a:lnSpc>
            </a:pPr>
            <a:r>
              <a:rPr lang="ru-RU" sz="2400" i="1" dirty="0">
                <a:solidFill>
                  <a:schemeClr val="bg1"/>
                </a:solidFill>
              </a:rPr>
              <a:t>Самоуважения</a:t>
            </a:r>
          </a:p>
          <a:p>
            <a:pPr>
              <a:lnSpc>
                <a:spcPct val="90000"/>
              </a:lnSpc>
            </a:pPr>
            <a:r>
              <a:rPr lang="ru-RU" sz="2400" i="1" dirty="0">
                <a:solidFill>
                  <a:schemeClr val="bg1"/>
                </a:solidFill>
              </a:rPr>
              <a:t>Настойчивости</a:t>
            </a:r>
          </a:p>
          <a:p>
            <a:pPr>
              <a:lnSpc>
                <a:spcPct val="90000"/>
              </a:lnSpc>
            </a:pPr>
            <a:r>
              <a:rPr lang="ru-RU" sz="2400" i="1" dirty="0">
                <a:solidFill>
                  <a:schemeClr val="bg1"/>
                </a:solidFill>
              </a:rPr>
              <a:t>Аккуратности</a:t>
            </a:r>
          </a:p>
          <a:p>
            <a:pPr>
              <a:lnSpc>
                <a:spcPct val="90000"/>
              </a:lnSpc>
            </a:pPr>
            <a:endParaRPr lang="ru-RU" sz="2400" i="1" dirty="0"/>
          </a:p>
          <a:p>
            <a:pPr>
              <a:lnSpc>
                <a:spcPct val="90000"/>
              </a:lnSpc>
            </a:pPr>
            <a:endParaRPr lang="ru-RU" sz="1800" i="1" dirty="0"/>
          </a:p>
          <a:p>
            <a:pPr>
              <a:lnSpc>
                <a:spcPct val="90000"/>
              </a:lnSpc>
            </a:pPr>
            <a:endParaRPr lang="ru-RU" sz="2000" dirty="0"/>
          </a:p>
        </p:txBody>
      </p:sp>
      <p:sp>
        <p:nvSpPr>
          <p:cNvPr id="37892" name="WordArt 4" descr="Белый мрамор"/>
          <p:cNvSpPr>
            <a:spLocks noChangeArrowheads="1" noChangeShapeType="1" noTextEdit="1"/>
          </p:cNvSpPr>
          <p:nvPr/>
        </p:nvSpPr>
        <p:spPr bwMode="auto">
          <a:xfrm>
            <a:off x="1066800" y="381000"/>
            <a:ext cx="7620000" cy="1143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r>
              <a:rPr lang="ru-RU" sz="3600" kern="10">
                <a:ln/>
                <a:blipFill dpi="0" rotWithShape="0">
                  <a:blip r:embed="rId2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Воспитывающий аспект целей</a:t>
            </a:r>
          </a:p>
        </p:txBody>
      </p:sp>
      <p:sp>
        <p:nvSpPr>
          <p:cNvPr id="37893" name="WordArt 5" descr="Белый мрамор"/>
          <p:cNvSpPr>
            <a:spLocks noChangeArrowheads="1" noChangeShapeType="1" noTextEdit="1"/>
          </p:cNvSpPr>
          <p:nvPr/>
        </p:nvSpPr>
        <p:spPr bwMode="auto">
          <a:xfrm>
            <a:off x="3810000" y="1752600"/>
            <a:ext cx="144145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r>
              <a:rPr lang="ru-RU" kern="10">
                <a:ln w="9525"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" Я "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300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2" dur="300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7" dur="300"/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2" dur="300"/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7" dur="300"/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2" dur="300"/>
                                        <p:tgtEl>
                                          <p:spTgt spid="378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7" dur="300"/>
                                        <p:tgtEl>
                                          <p:spTgt spid="378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2" dur="300"/>
                                        <p:tgtEl>
                                          <p:spTgt spid="378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7" dur="300"/>
                                        <p:tgtEl>
                                          <p:spTgt spid="3789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62" dur="300"/>
                                        <p:tgtEl>
                                          <p:spTgt spid="3789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67" dur="300"/>
                                        <p:tgtEl>
                                          <p:spTgt spid="3789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 autoUpdateAnimBg="0"/>
      <p:bldP spid="37892" grpId="0" animBg="1"/>
      <p:bldP spid="3789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ru-RU" sz="2800" dirty="0"/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dirty="0">
                <a:solidFill>
                  <a:schemeClr val="bg1"/>
                </a:solidFill>
              </a:rPr>
              <a:t>Формирование </a:t>
            </a:r>
            <a:r>
              <a:rPr lang="ru-RU" sz="2400" b="1" dirty="0">
                <a:solidFill>
                  <a:schemeClr val="bg1"/>
                </a:solidFill>
              </a:rPr>
              <a:t>нравственных</a:t>
            </a:r>
            <a:r>
              <a:rPr lang="ru-RU" sz="2000" dirty="0">
                <a:solidFill>
                  <a:schemeClr val="bg1"/>
                </a:solidFill>
              </a:rPr>
              <a:t> качеств:</a:t>
            </a:r>
          </a:p>
          <a:p>
            <a:pPr>
              <a:lnSpc>
                <a:spcPct val="90000"/>
              </a:lnSpc>
              <a:buFontTx/>
              <a:buNone/>
            </a:pPr>
            <a:endParaRPr lang="ru-RU" sz="2000" dirty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r>
              <a:rPr lang="ru-RU" sz="2400" i="1" dirty="0">
                <a:solidFill>
                  <a:schemeClr val="bg1"/>
                </a:solidFill>
              </a:rPr>
              <a:t>Чувства долга</a:t>
            </a:r>
          </a:p>
          <a:p>
            <a:pPr>
              <a:lnSpc>
                <a:spcPct val="90000"/>
              </a:lnSpc>
            </a:pPr>
            <a:r>
              <a:rPr lang="ru-RU" sz="2400" i="1" dirty="0">
                <a:solidFill>
                  <a:schemeClr val="bg1"/>
                </a:solidFill>
              </a:rPr>
              <a:t>Ответственности</a:t>
            </a:r>
          </a:p>
          <a:p>
            <a:pPr>
              <a:lnSpc>
                <a:spcPct val="90000"/>
              </a:lnSpc>
            </a:pPr>
            <a:r>
              <a:rPr lang="ru-RU" sz="2400" i="1" dirty="0">
                <a:solidFill>
                  <a:schemeClr val="bg1"/>
                </a:solidFill>
              </a:rPr>
              <a:t>Трудолюбия</a:t>
            </a:r>
          </a:p>
          <a:p>
            <a:pPr>
              <a:lnSpc>
                <a:spcPct val="90000"/>
              </a:lnSpc>
            </a:pPr>
            <a:r>
              <a:rPr lang="ru-RU" sz="2400" i="1" dirty="0">
                <a:solidFill>
                  <a:schemeClr val="bg1"/>
                </a:solidFill>
              </a:rPr>
              <a:t>Сопереживания</a:t>
            </a:r>
          </a:p>
          <a:p>
            <a:pPr>
              <a:lnSpc>
                <a:spcPct val="90000"/>
              </a:lnSpc>
            </a:pPr>
            <a:r>
              <a:rPr lang="ru-RU" sz="2400" i="1" dirty="0">
                <a:solidFill>
                  <a:schemeClr val="bg1"/>
                </a:solidFill>
              </a:rPr>
              <a:t>Бережного отношения к школьному имуществу</a:t>
            </a:r>
          </a:p>
          <a:p>
            <a:pPr>
              <a:lnSpc>
                <a:spcPct val="90000"/>
              </a:lnSpc>
            </a:pPr>
            <a:r>
              <a:rPr lang="ru-RU" sz="2400" i="1" dirty="0">
                <a:solidFill>
                  <a:schemeClr val="bg1"/>
                </a:solidFill>
              </a:rPr>
              <a:t>Чувства гордости за достигнутое</a:t>
            </a:r>
          </a:p>
          <a:p>
            <a:pPr>
              <a:lnSpc>
                <a:spcPct val="90000"/>
              </a:lnSpc>
            </a:pPr>
            <a:r>
              <a:rPr lang="ru-RU" sz="2400" i="1" dirty="0">
                <a:solidFill>
                  <a:schemeClr val="bg1"/>
                </a:solidFill>
              </a:rPr>
              <a:t>Патриотические чувства</a:t>
            </a:r>
          </a:p>
          <a:p>
            <a:pPr>
              <a:lnSpc>
                <a:spcPct val="90000"/>
              </a:lnSpc>
            </a:pPr>
            <a:endParaRPr lang="ru-RU" sz="2400" i="1" dirty="0"/>
          </a:p>
          <a:p>
            <a:pPr>
              <a:lnSpc>
                <a:spcPct val="90000"/>
              </a:lnSpc>
            </a:pPr>
            <a:endParaRPr lang="ru-RU" sz="1800" i="1" dirty="0"/>
          </a:p>
          <a:p>
            <a:pPr>
              <a:lnSpc>
                <a:spcPct val="90000"/>
              </a:lnSpc>
            </a:pPr>
            <a:endParaRPr lang="ru-RU" sz="1800" i="1" dirty="0"/>
          </a:p>
          <a:p>
            <a:pPr>
              <a:lnSpc>
                <a:spcPct val="90000"/>
              </a:lnSpc>
            </a:pPr>
            <a:endParaRPr lang="ru-RU" sz="1800" i="1" dirty="0"/>
          </a:p>
        </p:txBody>
      </p:sp>
      <p:sp>
        <p:nvSpPr>
          <p:cNvPr id="38916" name="WordArt 4" descr="Белый мрамор"/>
          <p:cNvSpPr>
            <a:spLocks noChangeArrowheads="1" noChangeShapeType="1" noTextEdit="1"/>
          </p:cNvSpPr>
          <p:nvPr/>
        </p:nvSpPr>
        <p:spPr bwMode="auto">
          <a:xfrm>
            <a:off x="428596" y="428604"/>
            <a:ext cx="8286808" cy="11430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r>
              <a:rPr lang="ru-RU" sz="3600" kern="10" dirty="0">
                <a:ln/>
                <a:blipFill dpi="0" rotWithShape="0">
                  <a:blip r:embed="rId2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Воспитывающий аспект целей</a:t>
            </a:r>
          </a:p>
        </p:txBody>
      </p:sp>
      <p:sp>
        <p:nvSpPr>
          <p:cNvPr id="38917" name="WordArt 5" descr="Белый мрамор"/>
          <p:cNvSpPr>
            <a:spLocks noChangeArrowheads="1" noChangeShapeType="1" noTextEdit="1"/>
          </p:cNvSpPr>
          <p:nvPr/>
        </p:nvSpPr>
        <p:spPr bwMode="auto">
          <a:xfrm>
            <a:off x="2514600" y="1600200"/>
            <a:ext cx="43434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r>
              <a:rPr lang="ru-RU" sz="2000" kern="10" dirty="0">
                <a:ln w="9525"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" Общество  и коллектив"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300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2" dur="300"/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7" dur="300"/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2" dur="300"/>
                                        <p:tgtEl>
                                          <p:spTgt spid="38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7" dur="300"/>
                                        <p:tgtEl>
                                          <p:spTgt spid="389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2" dur="300"/>
                                        <p:tgtEl>
                                          <p:spTgt spid="389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7" dur="300"/>
                                        <p:tgtEl>
                                          <p:spTgt spid="389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2" dur="300"/>
                                        <p:tgtEl>
                                          <p:spTgt spid="389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 build="p" autoUpdateAnimBg="0"/>
      <p:bldP spid="38916" grpId="0" animBg="1"/>
      <p:bldP spid="3891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z="800"/>
          </a:p>
        </p:txBody>
      </p:sp>
      <p:sp>
        <p:nvSpPr>
          <p:cNvPr id="14339" name="WordArt 3"/>
          <p:cNvSpPr>
            <a:spLocks noChangeArrowheads="1" noChangeShapeType="1" noTextEdit="1"/>
          </p:cNvSpPr>
          <p:nvPr/>
        </p:nvSpPr>
        <p:spPr bwMode="auto">
          <a:xfrm>
            <a:off x="1676400" y="304800"/>
            <a:ext cx="6629400" cy="14478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Impact"/>
              </a:rPr>
              <a:t>методы  обучения</a:t>
            </a:r>
          </a:p>
        </p:txBody>
      </p:sp>
      <p:sp>
        <p:nvSpPr>
          <p:cNvPr id="14341" name="AutoShape 5"/>
          <p:cNvSpPr>
            <a:spLocks noChangeArrowheads="1"/>
          </p:cNvSpPr>
          <p:nvPr/>
        </p:nvSpPr>
        <p:spPr bwMode="auto">
          <a:xfrm>
            <a:off x="2362200" y="2209800"/>
            <a:ext cx="4800600" cy="3657600"/>
          </a:xfrm>
          <a:prstGeom prst="hexagon">
            <a:avLst>
              <a:gd name="adj" fmla="val 33335"/>
              <a:gd name="vf" fmla="val 11547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b="0" i="0"/>
          </a:p>
        </p:txBody>
      </p:sp>
      <p:sp>
        <p:nvSpPr>
          <p:cNvPr id="14342" name="Line 6"/>
          <p:cNvSpPr>
            <a:spLocks noChangeShapeType="1"/>
          </p:cNvSpPr>
          <p:nvPr/>
        </p:nvSpPr>
        <p:spPr bwMode="auto">
          <a:xfrm>
            <a:off x="3581400" y="2209800"/>
            <a:ext cx="2438400" cy="3657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4343" name="Line 7"/>
          <p:cNvSpPr>
            <a:spLocks noChangeShapeType="1"/>
          </p:cNvSpPr>
          <p:nvPr/>
        </p:nvSpPr>
        <p:spPr bwMode="auto">
          <a:xfrm flipH="1">
            <a:off x="3581400" y="2209800"/>
            <a:ext cx="2362200" cy="3657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4344" name="Line 8"/>
          <p:cNvSpPr>
            <a:spLocks noChangeShapeType="1"/>
          </p:cNvSpPr>
          <p:nvPr/>
        </p:nvSpPr>
        <p:spPr bwMode="auto">
          <a:xfrm>
            <a:off x="2362200" y="4038600"/>
            <a:ext cx="472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4345" name="AutoShape 9"/>
          <p:cNvSpPr>
            <a:spLocks noChangeArrowheads="1"/>
          </p:cNvSpPr>
          <p:nvPr/>
        </p:nvSpPr>
        <p:spPr bwMode="auto">
          <a:xfrm>
            <a:off x="4724400" y="2209800"/>
            <a:ext cx="2590800" cy="1828800"/>
          </a:xfrm>
          <a:prstGeom prst="triangle">
            <a:avLst>
              <a:gd name="adj" fmla="val 50000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/>
              <a:t>По </a:t>
            </a:r>
          </a:p>
          <a:p>
            <a:r>
              <a:rPr lang="ru-RU"/>
              <a:t>характ</a:t>
            </a:r>
          </a:p>
          <a:p>
            <a:r>
              <a:rPr lang="ru-RU"/>
              <a:t>движения </a:t>
            </a:r>
          </a:p>
          <a:p>
            <a:r>
              <a:rPr lang="ru-RU"/>
              <a:t>мысли</a:t>
            </a:r>
          </a:p>
          <a:p>
            <a:endParaRPr lang="ru-RU" b="0" i="0"/>
          </a:p>
        </p:txBody>
      </p:sp>
      <p:sp>
        <p:nvSpPr>
          <p:cNvPr id="14350" name="AutoShape 14"/>
          <p:cNvSpPr>
            <a:spLocks noChangeArrowheads="1"/>
          </p:cNvSpPr>
          <p:nvPr/>
        </p:nvSpPr>
        <p:spPr bwMode="auto">
          <a:xfrm>
            <a:off x="2286000" y="2209800"/>
            <a:ext cx="2514600" cy="1828800"/>
          </a:xfrm>
          <a:prstGeom prst="triangle">
            <a:avLst>
              <a:gd name="adj" fmla="val 50000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b="0"/>
          </a:p>
          <a:p>
            <a:r>
              <a:rPr lang="ru-RU"/>
              <a:t>По </a:t>
            </a:r>
          </a:p>
          <a:p>
            <a:r>
              <a:rPr lang="ru-RU"/>
              <a:t>источнику </a:t>
            </a:r>
          </a:p>
          <a:p>
            <a:r>
              <a:rPr lang="ru-RU"/>
              <a:t>знаний</a:t>
            </a:r>
          </a:p>
          <a:p>
            <a:endParaRPr lang="ru-RU" i="0"/>
          </a:p>
        </p:txBody>
      </p:sp>
      <p:sp>
        <p:nvSpPr>
          <p:cNvPr id="14351" name="AutoShape 15"/>
          <p:cNvSpPr>
            <a:spLocks noChangeArrowheads="1"/>
          </p:cNvSpPr>
          <p:nvPr/>
        </p:nvSpPr>
        <p:spPr bwMode="auto">
          <a:xfrm>
            <a:off x="3505200" y="3886200"/>
            <a:ext cx="2514600" cy="1981200"/>
          </a:xfrm>
          <a:prstGeom prst="triangle">
            <a:avLst>
              <a:gd name="adj" fmla="val 50000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/>
              <a:t>По </a:t>
            </a:r>
          </a:p>
          <a:p>
            <a:r>
              <a:rPr lang="ru-RU"/>
              <a:t>принципу</a:t>
            </a:r>
          </a:p>
          <a:p>
            <a:r>
              <a:rPr lang="ru-RU"/>
              <a:t>соединени</a:t>
            </a:r>
          </a:p>
          <a:p>
            <a:r>
              <a:rPr lang="ru-RU"/>
              <a:t> и расчлен  знаний</a:t>
            </a:r>
          </a:p>
        </p:txBody>
      </p:sp>
      <p:sp>
        <p:nvSpPr>
          <p:cNvPr id="14360" name="AutoShape 24"/>
          <p:cNvSpPr>
            <a:spLocks noChangeArrowheads="1"/>
          </p:cNvSpPr>
          <p:nvPr/>
        </p:nvSpPr>
        <p:spPr bwMode="auto">
          <a:xfrm flipH="1" flipV="1">
            <a:off x="4800600" y="4038600"/>
            <a:ext cx="2438400" cy="1828800"/>
          </a:xfrm>
          <a:prstGeom prst="triangle">
            <a:avLst>
              <a:gd name="adj" fmla="val 51611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endParaRPr lang="ru-RU" b="0"/>
          </a:p>
          <a:p>
            <a:r>
              <a:rPr lang="ru-RU"/>
              <a:t>В зависим</a:t>
            </a:r>
          </a:p>
          <a:p>
            <a:r>
              <a:rPr lang="ru-RU"/>
              <a:t>от дидакт</a:t>
            </a:r>
          </a:p>
          <a:p>
            <a:r>
              <a:rPr lang="ru-RU"/>
              <a:t>задач</a:t>
            </a:r>
          </a:p>
          <a:p>
            <a:endParaRPr lang="ru-RU" i="0"/>
          </a:p>
        </p:txBody>
      </p:sp>
      <p:sp>
        <p:nvSpPr>
          <p:cNvPr id="14361" name="AutoShape 25"/>
          <p:cNvSpPr>
            <a:spLocks noChangeArrowheads="1"/>
          </p:cNvSpPr>
          <p:nvPr/>
        </p:nvSpPr>
        <p:spPr bwMode="auto">
          <a:xfrm flipH="1" flipV="1">
            <a:off x="2286000" y="4038600"/>
            <a:ext cx="2514600" cy="1828800"/>
          </a:xfrm>
          <a:prstGeom prst="triangle">
            <a:avLst>
              <a:gd name="adj" fmla="val 51611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endParaRPr lang="ru-RU" b="0"/>
          </a:p>
          <a:p>
            <a:r>
              <a:rPr lang="ru-RU"/>
              <a:t>По степени </a:t>
            </a:r>
          </a:p>
          <a:p>
            <a:r>
              <a:rPr lang="ru-RU"/>
              <a:t>взаимод</a:t>
            </a:r>
          </a:p>
          <a:p>
            <a:r>
              <a:rPr lang="ru-RU"/>
              <a:t>с учащи</a:t>
            </a:r>
          </a:p>
          <a:p>
            <a:r>
              <a:rPr lang="ru-RU"/>
              <a:t>мися</a:t>
            </a:r>
          </a:p>
          <a:p>
            <a:endParaRPr lang="ru-RU" b="0" i="0"/>
          </a:p>
        </p:txBody>
      </p:sp>
      <p:sp>
        <p:nvSpPr>
          <p:cNvPr id="14362" name="AutoShape 26"/>
          <p:cNvSpPr>
            <a:spLocks noChangeArrowheads="1"/>
          </p:cNvSpPr>
          <p:nvPr/>
        </p:nvSpPr>
        <p:spPr bwMode="auto">
          <a:xfrm flipH="1" flipV="1">
            <a:off x="3581400" y="2209800"/>
            <a:ext cx="2438400" cy="1828800"/>
          </a:xfrm>
          <a:prstGeom prst="triangle">
            <a:avLst>
              <a:gd name="adj" fmla="val 51611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r>
              <a:rPr lang="ru-RU"/>
              <a:t>По характеру </a:t>
            </a:r>
          </a:p>
          <a:p>
            <a:r>
              <a:rPr lang="ru-RU"/>
              <a:t>познават</a:t>
            </a:r>
          </a:p>
          <a:p>
            <a:r>
              <a:rPr lang="ru-RU"/>
              <a:t> деят</a:t>
            </a:r>
          </a:p>
        </p:txBody>
      </p:sp>
      <p:sp>
        <p:nvSpPr>
          <p:cNvPr id="14363" name="Text Box 27"/>
          <p:cNvSpPr txBox="1">
            <a:spLocks noChangeArrowheads="1"/>
          </p:cNvSpPr>
          <p:nvPr/>
        </p:nvSpPr>
        <p:spPr bwMode="auto">
          <a:xfrm>
            <a:off x="6172200" y="2286000"/>
            <a:ext cx="21336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 sz="800" b="0" i="0"/>
          </a:p>
        </p:txBody>
      </p:sp>
      <p:sp>
        <p:nvSpPr>
          <p:cNvPr id="14364" name="Text Box 28"/>
          <p:cNvSpPr txBox="1">
            <a:spLocks noChangeArrowheads="1"/>
          </p:cNvSpPr>
          <p:nvPr/>
        </p:nvSpPr>
        <p:spPr bwMode="auto">
          <a:xfrm>
            <a:off x="6324600" y="2133600"/>
            <a:ext cx="2057400" cy="3667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1800" i="0"/>
              <a:t>Индуктивный</a:t>
            </a:r>
          </a:p>
        </p:txBody>
      </p:sp>
      <p:sp>
        <p:nvSpPr>
          <p:cNvPr id="14365" name="Text Box 29"/>
          <p:cNvSpPr txBox="1">
            <a:spLocks noChangeArrowheads="1"/>
          </p:cNvSpPr>
          <p:nvPr/>
        </p:nvSpPr>
        <p:spPr bwMode="auto">
          <a:xfrm>
            <a:off x="6781800" y="2819400"/>
            <a:ext cx="1828800" cy="3365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1600" i="0"/>
              <a:t>Дедуктивный</a:t>
            </a:r>
          </a:p>
        </p:txBody>
      </p:sp>
      <p:sp>
        <p:nvSpPr>
          <p:cNvPr id="14366" name="Text Box 30"/>
          <p:cNvSpPr txBox="1">
            <a:spLocks noChangeArrowheads="1"/>
          </p:cNvSpPr>
          <p:nvPr/>
        </p:nvSpPr>
        <p:spPr bwMode="auto">
          <a:xfrm>
            <a:off x="7086600" y="3429000"/>
            <a:ext cx="1600200" cy="3365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1600" i="0"/>
              <a:t>Традуктивный</a:t>
            </a:r>
          </a:p>
        </p:txBody>
      </p:sp>
      <p:sp>
        <p:nvSpPr>
          <p:cNvPr id="14367" name="Text Box 31"/>
          <p:cNvSpPr txBox="1">
            <a:spLocks noChangeArrowheads="1"/>
          </p:cNvSpPr>
          <p:nvPr/>
        </p:nvSpPr>
        <p:spPr bwMode="auto">
          <a:xfrm>
            <a:off x="3657600" y="1752600"/>
            <a:ext cx="2514600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1600" i="0"/>
              <a:t>О-И,   Р,    П,    Ч-П, Ис</a:t>
            </a:r>
          </a:p>
        </p:txBody>
      </p:sp>
      <p:sp>
        <p:nvSpPr>
          <p:cNvPr id="14368" name="Text Box 32"/>
          <p:cNvSpPr txBox="1">
            <a:spLocks noChangeArrowheads="1"/>
          </p:cNvSpPr>
          <p:nvPr/>
        </p:nvSpPr>
        <p:spPr bwMode="auto">
          <a:xfrm>
            <a:off x="1524000" y="2286000"/>
            <a:ext cx="1600200" cy="3365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1600" i="0"/>
              <a:t>Словесный</a:t>
            </a:r>
          </a:p>
        </p:txBody>
      </p:sp>
      <p:sp>
        <p:nvSpPr>
          <p:cNvPr id="14369" name="Text Box 33"/>
          <p:cNvSpPr txBox="1">
            <a:spLocks noChangeArrowheads="1"/>
          </p:cNvSpPr>
          <p:nvPr/>
        </p:nvSpPr>
        <p:spPr bwMode="auto">
          <a:xfrm>
            <a:off x="1219200" y="2895600"/>
            <a:ext cx="1676400" cy="3365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1600" i="0"/>
              <a:t>Наглядный</a:t>
            </a:r>
          </a:p>
        </p:txBody>
      </p:sp>
      <p:sp>
        <p:nvSpPr>
          <p:cNvPr id="14371" name="Text Box 35"/>
          <p:cNvSpPr txBox="1">
            <a:spLocks noChangeArrowheads="1"/>
          </p:cNvSpPr>
          <p:nvPr/>
        </p:nvSpPr>
        <p:spPr bwMode="auto">
          <a:xfrm>
            <a:off x="685800" y="3505200"/>
            <a:ext cx="1828800" cy="3365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1600" i="0"/>
              <a:t>Практический</a:t>
            </a:r>
          </a:p>
        </p:txBody>
      </p:sp>
      <p:sp>
        <p:nvSpPr>
          <p:cNvPr id="14372" name="Text Box 36"/>
          <p:cNvSpPr txBox="1">
            <a:spLocks noChangeArrowheads="1"/>
          </p:cNvSpPr>
          <p:nvPr/>
        </p:nvSpPr>
        <p:spPr bwMode="auto">
          <a:xfrm>
            <a:off x="990600" y="4267200"/>
            <a:ext cx="1447800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1600" i="0"/>
              <a:t>Изложение</a:t>
            </a:r>
          </a:p>
        </p:txBody>
      </p:sp>
      <p:sp>
        <p:nvSpPr>
          <p:cNvPr id="14373" name="Text Box 37"/>
          <p:cNvSpPr txBox="1">
            <a:spLocks noChangeArrowheads="1"/>
          </p:cNvSpPr>
          <p:nvPr/>
        </p:nvSpPr>
        <p:spPr bwMode="auto">
          <a:xfrm>
            <a:off x="990600" y="4800600"/>
            <a:ext cx="1676400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i="0"/>
              <a:t>Беседа</a:t>
            </a:r>
          </a:p>
        </p:txBody>
      </p:sp>
      <p:sp>
        <p:nvSpPr>
          <p:cNvPr id="14374" name="Text Box 38"/>
          <p:cNvSpPr txBox="1">
            <a:spLocks noChangeArrowheads="1"/>
          </p:cNvSpPr>
          <p:nvPr/>
        </p:nvSpPr>
        <p:spPr bwMode="auto">
          <a:xfrm>
            <a:off x="1066800" y="5334000"/>
            <a:ext cx="2057400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1600" i="0"/>
              <a:t>Самостоят</a:t>
            </a:r>
            <a:r>
              <a:rPr lang="ru-RU" sz="1600" b="0" i="0"/>
              <a:t> </a:t>
            </a:r>
            <a:r>
              <a:rPr lang="ru-RU" sz="1600" i="0"/>
              <a:t>работа</a:t>
            </a:r>
          </a:p>
        </p:txBody>
      </p:sp>
      <p:sp>
        <p:nvSpPr>
          <p:cNvPr id="14375" name="Text Box 39"/>
          <p:cNvSpPr txBox="1">
            <a:spLocks noChangeArrowheads="1"/>
          </p:cNvSpPr>
          <p:nvPr/>
        </p:nvSpPr>
        <p:spPr bwMode="auto">
          <a:xfrm>
            <a:off x="7162800" y="4106863"/>
            <a:ext cx="1524000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1600" i="0"/>
              <a:t>Актуализация</a:t>
            </a:r>
          </a:p>
        </p:txBody>
      </p:sp>
      <p:sp>
        <p:nvSpPr>
          <p:cNvPr id="14377" name="Text Box 41"/>
          <p:cNvSpPr txBox="1">
            <a:spLocks noChangeArrowheads="1"/>
          </p:cNvSpPr>
          <p:nvPr/>
        </p:nvSpPr>
        <p:spPr bwMode="auto">
          <a:xfrm>
            <a:off x="7010400" y="4487863"/>
            <a:ext cx="1676400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1600" i="0"/>
              <a:t>Объяснение</a:t>
            </a:r>
          </a:p>
        </p:txBody>
      </p:sp>
      <p:sp>
        <p:nvSpPr>
          <p:cNvPr id="14378" name="Text Box 42"/>
          <p:cNvSpPr txBox="1">
            <a:spLocks noChangeArrowheads="1"/>
          </p:cNvSpPr>
          <p:nvPr/>
        </p:nvSpPr>
        <p:spPr bwMode="auto">
          <a:xfrm>
            <a:off x="6629400" y="4800600"/>
            <a:ext cx="2209800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1600" i="0"/>
              <a:t>Закрепление</a:t>
            </a:r>
          </a:p>
        </p:txBody>
      </p:sp>
      <p:sp>
        <p:nvSpPr>
          <p:cNvPr id="14379" name="Text Box 43"/>
          <p:cNvSpPr txBox="1">
            <a:spLocks noChangeArrowheads="1"/>
          </p:cNvSpPr>
          <p:nvPr/>
        </p:nvSpPr>
        <p:spPr bwMode="auto">
          <a:xfrm>
            <a:off x="6400800" y="52578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ru-RU" b="0" i="0"/>
          </a:p>
        </p:txBody>
      </p:sp>
      <p:sp>
        <p:nvSpPr>
          <p:cNvPr id="14381" name="Text Box 45"/>
          <p:cNvSpPr txBox="1">
            <a:spLocks noChangeArrowheads="1"/>
          </p:cNvSpPr>
          <p:nvPr/>
        </p:nvSpPr>
        <p:spPr bwMode="auto">
          <a:xfrm>
            <a:off x="6477000" y="5181600"/>
            <a:ext cx="2133600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1600" i="0"/>
              <a:t>Систематизация</a:t>
            </a:r>
          </a:p>
        </p:txBody>
      </p:sp>
      <p:sp>
        <p:nvSpPr>
          <p:cNvPr id="14382" name="Text Box 46"/>
          <p:cNvSpPr txBox="1">
            <a:spLocks noChangeArrowheads="1"/>
          </p:cNvSpPr>
          <p:nvPr/>
        </p:nvSpPr>
        <p:spPr bwMode="auto">
          <a:xfrm>
            <a:off x="6172200" y="5486400"/>
            <a:ext cx="2590800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1600" i="0"/>
              <a:t>Контроль</a:t>
            </a:r>
          </a:p>
        </p:txBody>
      </p:sp>
      <p:sp>
        <p:nvSpPr>
          <p:cNvPr id="14383" name="Text Box 47"/>
          <p:cNvSpPr txBox="1">
            <a:spLocks noChangeArrowheads="1"/>
          </p:cNvSpPr>
          <p:nvPr/>
        </p:nvSpPr>
        <p:spPr bwMode="auto">
          <a:xfrm>
            <a:off x="1752600" y="5867400"/>
            <a:ext cx="1219200" cy="3365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1600" i="0"/>
              <a:t>Анализ</a:t>
            </a:r>
          </a:p>
        </p:txBody>
      </p:sp>
      <p:sp>
        <p:nvSpPr>
          <p:cNvPr id="14384" name="Text Box 48"/>
          <p:cNvSpPr txBox="1">
            <a:spLocks noChangeArrowheads="1"/>
          </p:cNvSpPr>
          <p:nvPr/>
        </p:nvSpPr>
        <p:spPr bwMode="auto">
          <a:xfrm>
            <a:off x="2667000" y="6096000"/>
            <a:ext cx="1295400" cy="3365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1600" i="0"/>
              <a:t>Синтез</a:t>
            </a:r>
          </a:p>
        </p:txBody>
      </p:sp>
      <p:sp>
        <p:nvSpPr>
          <p:cNvPr id="14385" name="Text Box 49"/>
          <p:cNvSpPr txBox="1">
            <a:spLocks noChangeArrowheads="1"/>
          </p:cNvSpPr>
          <p:nvPr/>
        </p:nvSpPr>
        <p:spPr bwMode="auto">
          <a:xfrm>
            <a:off x="3657600" y="5943600"/>
            <a:ext cx="1219200" cy="3365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1600" i="0"/>
              <a:t>Сравнение</a:t>
            </a:r>
          </a:p>
        </p:txBody>
      </p:sp>
      <p:sp>
        <p:nvSpPr>
          <p:cNvPr id="14386" name="Text Box 50"/>
          <p:cNvSpPr txBox="1">
            <a:spLocks noChangeArrowheads="1"/>
          </p:cNvSpPr>
          <p:nvPr/>
        </p:nvSpPr>
        <p:spPr bwMode="auto">
          <a:xfrm>
            <a:off x="4800600" y="6172200"/>
            <a:ext cx="1371600" cy="3365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1600" i="0"/>
              <a:t>Обобщение</a:t>
            </a:r>
          </a:p>
        </p:txBody>
      </p:sp>
      <p:sp>
        <p:nvSpPr>
          <p:cNvPr id="14387" name="Text Box 51"/>
          <p:cNvSpPr txBox="1">
            <a:spLocks noChangeArrowheads="1"/>
          </p:cNvSpPr>
          <p:nvPr/>
        </p:nvSpPr>
        <p:spPr bwMode="auto">
          <a:xfrm>
            <a:off x="6096000" y="6019800"/>
            <a:ext cx="1905000" cy="3365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1600" i="0"/>
              <a:t>Классификация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3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0" fill="hold"/>
                                        <p:tgtEl>
                                          <p:spTgt spid="143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0" fill="hold"/>
                                        <p:tgtEl>
                                          <p:spTgt spid="143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4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43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43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4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4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43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43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43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43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43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43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4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4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4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4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0" fill="hold"/>
                                        <p:tgtEl>
                                          <p:spTgt spid="143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0" fill="hold"/>
                                        <p:tgtEl>
                                          <p:spTgt spid="14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43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4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43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43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4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4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14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14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143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143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14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14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14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14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14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14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4" presetClass="entr" presetSubtype="1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1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autoUpdateAnimBg="0"/>
      <p:bldP spid="14345" grpId="0" animBg="1" autoUpdateAnimBg="0"/>
      <p:bldP spid="14350" grpId="0" animBg="1" autoUpdateAnimBg="0"/>
      <p:bldP spid="14351" grpId="0" animBg="1" autoUpdateAnimBg="0"/>
      <p:bldP spid="14360" grpId="0" animBg="1" autoUpdateAnimBg="0"/>
      <p:bldP spid="14361" grpId="0" animBg="1" autoUpdateAnimBg="0"/>
      <p:bldP spid="14362" grpId="0" animBg="1" autoUpdateAnimBg="0"/>
      <p:bldP spid="14364" grpId="0" animBg="1" autoUpdateAnimBg="0"/>
      <p:bldP spid="14365" grpId="0" animBg="1" autoUpdateAnimBg="0"/>
      <p:bldP spid="14366" grpId="0" animBg="1" autoUpdateAnimBg="0"/>
      <p:bldP spid="14367" grpId="0" animBg="1" autoUpdateAnimBg="0"/>
      <p:bldP spid="14368" grpId="0" animBg="1" autoUpdateAnimBg="0"/>
      <p:bldP spid="14369" grpId="0" animBg="1" autoUpdateAnimBg="0"/>
      <p:bldP spid="14371" grpId="0" animBg="1" autoUpdateAnimBg="0"/>
      <p:bldP spid="14372" grpId="0" animBg="1" autoUpdateAnimBg="0"/>
      <p:bldP spid="14373" grpId="0" animBg="1" autoUpdateAnimBg="0"/>
      <p:bldP spid="14374" grpId="0" animBg="1" autoUpdateAnimBg="0"/>
      <p:bldP spid="14375" grpId="0" animBg="1" autoUpdateAnimBg="0"/>
      <p:bldP spid="14377" grpId="0" animBg="1" autoUpdateAnimBg="0"/>
      <p:bldP spid="14378" grpId="0" animBg="1" autoUpdateAnimBg="0"/>
      <p:bldP spid="14381" grpId="0" animBg="1" autoUpdateAnimBg="0"/>
      <p:bldP spid="14382" grpId="0" animBg="1" autoUpdateAnimBg="0"/>
      <p:bldP spid="14383" grpId="0" animBg="1" autoUpdateAnimBg="0"/>
      <p:bldP spid="14384" grpId="0" animBg="1" autoUpdateAnimBg="0"/>
      <p:bldP spid="14385" grpId="0" animBg="1" autoUpdateAnimBg="0"/>
      <p:bldP spid="14386" grpId="0" animBg="1" autoUpdateAnimBg="0"/>
      <p:bldP spid="14387" grpId="0" animBg="1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357158" y="428604"/>
            <a:ext cx="864399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Типы современных уроков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могут быть выделены на основании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следующих признаков: 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2071678"/>
            <a:ext cx="87154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/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</a:rPr>
              <a:t>1. </a:t>
            </a:r>
            <a:r>
              <a:rPr lang="ru-RU" sz="2400" b="1" i="1" u="sng" dirty="0" smtClean="0">
                <a:solidFill>
                  <a:schemeClr val="accent2">
                    <a:lumMod val="50000"/>
                  </a:schemeClr>
                </a:solidFill>
              </a:rPr>
              <a:t>по </a:t>
            </a:r>
            <a:r>
              <a:rPr lang="ru-RU" sz="2400" b="1" i="1" u="sng" dirty="0">
                <a:solidFill>
                  <a:schemeClr val="accent2">
                    <a:lumMod val="50000"/>
                  </a:schemeClr>
                </a:solidFill>
              </a:rPr>
              <a:t>преобладающему на уроке источнику знаний </a:t>
            </a:r>
            <a:endParaRPr lang="ru-RU" sz="2400" b="1" i="1" u="sng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457200" indent="-457200"/>
            <a:r>
              <a:rPr lang="ru-RU" sz="2400" b="1" i="1" u="sng" dirty="0" smtClean="0">
                <a:solidFill>
                  <a:schemeClr val="accent2">
                    <a:lumMod val="50000"/>
                  </a:schemeClr>
                </a:solidFill>
              </a:rPr>
              <a:t>(</a:t>
            </a:r>
            <a:r>
              <a:rPr lang="ru-RU" sz="2400" b="1" i="1" u="sng" dirty="0">
                <a:solidFill>
                  <a:schemeClr val="accent2">
                    <a:lumMod val="50000"/>
                  </a:schemeClr>
                </a:solidFill>
              </a:rPr>
              <a:t>по ведущему методу)</a:t>
            </a: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</a:rPr>
              <a:t>: урок-лекция, </a:t>
            </a:r>
            <a:r>
              <a:rPr lang="ru-RU" sz="2400" b="1" i="1" dirty="0" err="1">
                <a:solidFill>
                  <a:schemeClr val="accent2">
                    <a:lumMod val="50000"/>
                  </a:schemeClr>
                </a:solidFill>
              </a:rPr>
              <a:t>киноурок</a:t>
            </a: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</a:rPr>
              <a:t>, </a:t>
            </a:r>
            <a:endParaRPr lang="ru-RU" sz="2400" b="1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457200" indent="-457200"/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</a:rPr>
              <a:t>урок-объяснение </a:t>
            </a: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</a:rPr>
              <a:t>и т. д.;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3429000"/>
            <a:ext cx="89297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2. </a:t>
            </a:r>
            <a:r>
              <a:rPr lang="ru-RU" sz="2400" b="1" u="sng" dirty="0" smtClean="0">
                <a:solidFill>
                  <a:schemeClr val="accent2">
                    <a:lumMod val="50000"/>
                  </a:schemeClr>
                </a:solidFill>
              </a:rPr>
              <a:t>по </a:t>
            </a:r>
            <a:r>
              <a:rPr lang="ru-RU" sz="2400" b="1" u="sng" dirty="0">
                <a:solidFill>
                  <a:schemeClr val="accent2">
                    <a:lumMod val="50000"/>
                  </a:schemeClr>
                </a:solidFill>
              </a:rPr>
              <a:t>характеру организации мыслительной деятельности учащихся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: проблемный урок, репродуктивный урок, урок творческой деятельности и т. д.;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42844" y="4929198"/>
            <a:ext cx="87154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3. </a:t>
            </a:r>
            <a:r>
              <a:rPr lang="ru-RU" sz="2400" b="1" u="sng" dirty="0" smtClean="0">
                <a:solidFill>
                  <a:schemeClr val="accent2">
                    <a:lumMod val="50000"/>
                  </a:schemeClr>
                </a:solidFill>
              </a:rPr>
              <a:t>по </a:t>
            </a:r>
            <a:r>
              <a:rPr lang="ru-RU" sz="2400" b="1" u="sng" dirty="0">
                <a:solidFill>
                  <a:schemeClr val="accent2">
                    <a:lumMod val="50000"/>
                  </a:schemeClr>
                </a:solidFill>
              </a:rPr>
              <a:t>ведущим видам учебной деятельности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: лабораторный урок, урок-семинар, урок-игра, урок-путешествие, урок-зачёт и т.д.; урок с использованием компьютера.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500042"/>
            <a:ext cx="438229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>
                <a:solidFill>
                  <a:srgbClr val="C00000"/>
                </a:solidFill>
              </a:rPr>
              <a:t>Творческий</a:t>
            </a:r>
            <a:r>
              <a:rPr lang="ru-RU" sz="3600" b="1" dirty="0">
                <a:solidFill>
                  <a:srgbClr val="C00000"/>
                </a:solidFill>
              </a:rPr>
              <a:t> урок –</a:t>
            </a:r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214282" y="1785926"/>
            <a:ext cx="71438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ea typeface="Arial" pitchFamily="34" charset="0"/>
                <a:cs typeface="Times New Roman" pitchFamily="18" charset="0"/>
              </a:rPr>
              <a:t>это урок, на котором дети реализуют свой творческий потенциал. </a:t>
            </a: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ea typeface="Arial" pitchFamily="34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44" y="3643314"/>
            <a:ext cx="6000792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ea typeface="Arial" pitchFamily="34" charset="0"/>
                <a:cs typeface="Times New Roman" pitchFamily="18" charset="0"/>
              </a:rPr>
              <a:t>        Они исследуют, изобретают, сочиняют, выдвигают и доказывают гипотезы, учатся рассуждать и мыслить.  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cs typeface="Arial" pitchFamily="34" charset="0"/>
            </a:endParaRPr>
          </a:p>
          <a:p>
            <a:endParaRPr lang="ru-RU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81084" y="3929066"/>
            <a:ext cx="2943842" cy="220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6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6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8673" grpId="0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214422"/>
            <a:ext cx="842968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ea typeface="Arial" pitchFamily="34" charset="0"/>
                <a:cs typeface="Times New Roman" pitchFamily="18" charset="0"/>
              </a:rPr>
              <a:t>сложный процесс, учителю необходимо не только спланирует этапы урока и задания на каждый этап, а разработать целую систему условий для творчества детей. 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4282" y="428604"/>
            <a:ext cx="82153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Arial" pitchFamily="34" charset="0"/>
                <a:cs typeface="Times New Roman" pitchFamily="18" charset="0"/>
              </a:rPr>
              <a:t>Создание творческого урока – </a:t>
            </a:r>
            <a:endParaRPr lang="ru-RU" sz="3600" b="1" i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3000372"/>
            <a:ext cx="800105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ea typeface="Arial" pitchFamily="34" charset="0"/>
                <a:cs typeface="Times New Roman" pitchFamily="18" charset="0"/>
              </a:rPr>
              <a:t>При этом должны быть учтены образовательные программы, уровень подготовки детей, тип урока, виды деятельности, которые помогут ученикам, включится в творческий процесс. 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57290" y="5643578"/>
            <a:ext cx="721523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ea typeface="Arial" pitchFamily="34" charset="0"/>
                <a:cs typeface="Times New Roman" pitchFamily="18" charset="0"/>
              </a:rPr>
              <a:t>В основе таких уроков лежит проблемное и эвристическое обучение.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2714620"/>
            <a:ext cx="7858180" cy="319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1400" dirty="0" smtClean="0"/>
              <a:t>-     </a:t>
            </a:r>
            <a:r>
              <a:rPr lang="ru-RU" sz="3200" b="1" i="1" dirty="0" smtClean="0">
                <a:solidFill>
                  <a:schemeClr val="bg1"/>
                </a:solidFill>
              </a:rPr>
              <a:t>это зеркало общей и педагогической культуры учителя, мерило его интеллектуального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3200" b="1" i="1" dirty="0" smtClean="0">
                <a:solidFill>
                  <a:schemeClr val="bg1"/>
                </a:solidFill>
              </a:rPr>
              <a:t>   богатства, показатель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3200" b="1" i="1" dirty="0" smtClean="0">
                <a:solidFill>
                  <a:schemeClr val="bg1"/>
                </a:solidFill>
              </a:rPr>
              <a:t>   его кругозора и эрудиции.  </a:t>
            </a:r>
          </a:p>
          <a:p>
            <a:pPr>
              <a:lnSpc>
                <a:spcPct val="90000"/>
              </a:lnSpc>
            </a:pPr>
            <a:endParaRPr lang="ru-RU" sz="3200" b="1" i="1" dirty="0" smtClean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ru-RU" sz="3200" b="1" i="1" dirty="0" smtClean="0">
                <a:solidFill>
                  <a:schemeClr val="bg1"/>
                </a:solidFill>
              </a:rPr>
              <a:t>                        Сухомлинский В.А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1000108"/>
            <a:ext cx="450059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Урок-</a:t>
            </a:r>
            <a:endParaRPr lang="ru-RU" sz="7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74" y="428604"/>
            <a:ext cx="1943100" cy="2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14290"/>
            <a:ext cx="7143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600" b="1" i="1" dirty="0" smtClean="0">
                <a:solidFill>
                  <a:srgbClr val="C00000"/>
                </a:solidFill>
              </a:rPr>
              <a:t> уроки </a:t>
            </a:r>
            <a:r>
              <a:rPr lang="ru-RU" sz="3600" b="1" i="1" dirty="0">
                <a:solidFill>
                  <a:srgbClr val="C00000"/>
                </a:solidFill>
              </a:rPr>
              <a:t>когнитивного типа: 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642910" y="857232"/>
            <a:ext cx="728667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ea typeface="Arial" pitchFamily="34" charset="0"/>
                <a:cs typeface="Times New Roman" pitchFamily="18" charset="0"/>
              </a:rPr>
              <a:t>урок –наблюдение; урок-эксперимент; урок исследования объекта или понятия, поисковый урок, урок постановки проблемы и ее решения; урок конструирования понятия (способа, правила);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ea typeface="Arial" pitchFamily="34" charset="0"/>
                <a:cs typeface="Times New Roman" pitchFamily="18" charset="0"/>
              </a:rPr>
              <a:t>межпредметный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ea typeface="Arial" pitchFamily="34" charset="0"/>
                <a:cs typeface="Times New Roman" pitchFamily="18" charset="0"/>
              </a:rPr>
              <a:t> урок и другие;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3214686"/>
            <a:ext cx="652710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600" b="1" i="1" dirty="0" smtClean="0">
                <a:solidFill>
                  <a:srgbClr val="C00000"/>
                </a:solidFill>
              </a:rPr>
              <a:t> уроки </a:t>
            </a:r>
            <a:r>
              <a:rPr lang="ru-RU" sz="3600" b="1" i="1" dirty="0" err="1">
                <a:solidFill>
                  <a:srgbClr val="C00000"/>
                </a:solidFill>
              </a:rPr>
              <a:t>креативного</a:t>
            </a:r>
            <a:r>
              <a:rPr lang="ru-RU" sz="3600" b="1" i="1" dirty="0">
                <a:solidFill>
                  <a:srgbClr val="C00000"/>
                </a:solidFill>
              </a:rPr>
              <a:t> типа: </a:t>
            </a:r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571472" y="4000504"/>
            <a:ext cx="857252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  <a:ea typeface="Arial" pitchFamily="34" charset="0"/>
                <a:cs typeface="Times New Roman" pitchFamily="18" charset="0"/>
              </a:rPr>
              <a:t>у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ea typeface="Arial" pitchFamily="34" charset="0"/>
                <a:cs typeface="Times New Roman" pitchFamily="18" charset="0"/>
              </a:rPr>
              <a:t>рок составления и решения задания; урок моделирования,</a:t>
            </a: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ea typeface="Arial" pitchFamily="34" charset="0"/>
                <a:cs typeface="Times New Roman" pitchFamily="18" charset="0"/>
              </a:rPr>
              <a:t>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ea typeface="Arial" pitchFamily="34" charset="0"/>
                <a:cs typeface="Times New Roman" pitchFamily="18" charset="0"/>
              </a:rPr>
              <a:t>урок-путешествие(реальное, виртуальное);  урок- наоборот (ученик в роли учителя); урок- олимпиада; урок творческого обобщения; урок- открытий; урок защиты творческих работ; ролевая игра и другие;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26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6625" grpId="0"/>
      <p:bldP spid="4" grpId="0"/>
      <p:bldP spid="2662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428604"/>
            <a:ext cx="843884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600" b="1" i="1" dirty="0" smtClean="0">
                <a:solidFill>
                  <a:srgbClr val="C00000"/>
                </a:solidFill>
              </a:rPr>
              <a:t> уроки </a:t>
            </a:r>
            <a:r>
              <a:rPr lang="ru-RU" sz="3600" b="1" i="1" dirty="0" err="1">
                <a:solidFill>
                  <a:srgbClr val="C00000"/>
                </a:solidFill>
              </a:rPr>
              <a:t>оргдеятельностного</a:t>
            </a:r>
            <a:r>
              <a:rPr lang="ru-RU" sz="3600" b="1" i="1" dirty="0">
                <a:solidFill>
                  <a:srgbClr val="C00000"/>
                </a:solidFill>
              </a:rPr>
              <a:t> типа: </a:t>
            </a:r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1428728" y="1357298"/>
            <a:ext cx="7358114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ea typeface="Arial" pitchFamily="34" charset="0"/>
                <a:cs typeface="Times New Roman" pitchFamily="18" charset="0"/>
              </a:rPr>
              <a:t>урок 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ea typeface="Arial" pitchFamily="34" charset="0"/>
                <a:cs typeface="Times New Roman" pitchFamily="18" charset="0"/>
              </a:rPr>
              <a:t>целеполагания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ea typeface="Arial" pitchFamily="34" charset="0"/>
                <a:cs typeface="Times New Roman" pitchFamily="18" charset="0"/>
              </a:rPr>
              <a:t>; 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ea typeface="Arial" pitchFamily="34" charset="0"/>
                <a:cs typeface="Times New Roman" pitchFamily="18" charset="0"/>
              </a:rPr>
              <a:t>урок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ea typeface="Arial" pitchFamily="34" charset="0"/>
                <a:cs typeface="Times New Roman" pitchFamily="18" charset="0"/>
              </a:rPr>
              <a:t> с групповой работой; урок консультация; урок- зачет; урок самооценки; урок- рефлексия и другие уроки коммуникативного типа;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3571876"/>
            <a:ext cx="807259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600" b="1" i="1" dirty="0" smtClean="0">
                <a:solidFill>
                  <a:srgbClr val="C00000"/>
                </a:solidFill>
              </a:rPr>
              <a:t> уроки </a:t>
            </a:r>
            <a:r>
              <a:rPr lang="ru-RU" sz="3600" b="1" i="1" dirty="0">
                <a:solidFill>
                  <a:srgbClr val="C00000"/>
                </a:solidFill>
              </a:rPr>
              <a:t>коммуникативного типа: </a:t>
            </a:r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1428728" y="4500570"/>
            <a:ext cx="71438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ea typeface="Arial" pitchFamily="34" charset="0"/>
                <a:cs typeface="Times New Roman" pitchFamily="18" charset="0"/>
              </a:rPr>
              <a:t>урок - выставка; урок – аукцион; урок - соревнование; урок - КВН; урок взаимоконтроля и другие.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25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5601" grpId="0"/>
      <p:bldP spid="4" grpId="0"/>
      <p:bldP spid="2560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3600" dirty="0">
                <a:solidFill>
                  <a:schemeClr val="bg1"/>
                </a:solidFill>
              </a:rPr>
              <a:t>Учебник</a:t>
            </a:r>
          </a:p>
          <a:p>
            <a:pPr>
              <a:lnSpc>
                <a:spcPct val="90000"/>
              </a:lnSpc>
            </a:pPr>
            <a:r>
              <a:rPr lang="ru-RU" sz="3600" dirty="0">
                <a:solidFill>
                  <a:schemeClr val="bg1"/>
                </a:solidFill>
              </a:rPr>
              <a:t>Таблицы</a:t>
            </a:r>
          </a:p>
          <a:p>
            <a:pPr>
              <a:lnSpc>
                <a:spcPct val="90000"/>
              </a:lnSpc>
            </a:pPr>
            <a:r>
              <a:rPr lang="ru-RU" sz="3600" dirty="0">
                <a:solidFill>
                  <a:schemeClr val="bg1"/>
                </a:solidFill>
              </a:rPr>
              <a:t>Демонстрационный эксперимент</a:t>
            </a:r>
          </a:p>
          <a:p>
            <a:pPr>
              <a:lnSpc>
                <a:spcPct val="90000"/>
              </a:lnSpc>
            </a:pPr>
            <a:r>
              <a:rPr lang="ru-RU" sz="3600" dirty="0">
                <a:solidFill>
                  <a:schemeClr val="bg1"/>
                </a:solidFill>
              </a:rPr>
              <a:t>Фронтальный эксперимент</a:t>
            </a:r>
          </a:p>
          <a:p>
            <a:pPr>
              <a:lnSpc>
                <a:spcPct val="90000"/>
              </a:lnSpc>
              <a:buFontTx/>
              <a:buNone/>
            </a:pPr>
            <a:endParaRPr lang="ru-RU" sz="3600" dirty="0"/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3600" dirty="0">
                <a:solidFill>
                  <a:schemeClr val="bg1"/>
                </a:solidFill>
              </a:rPr>
              <a:t>Модели</a:t>
            </a:r>
          </a:p>
          <a:p>
            <a:r>
              <a:rPr lang="ru-RU" sz="3600" dirty="0">
                <a:solidFill>
                  <a:schemeClr val="bg1"/>
                </a:solidFill>
              </a:rPr>
              <a:t>ЦОР</a:t>
            </a:r>
          </a:p>
          <a:p>
            <a:r>
              <a:rPr lang="ru-RU" sz="3600" dirty="0">
                <a:solidFill>
                  <a:schemeClr val="bg1"/>
                </a:solidFill>
              </a:rPr>
              <a:t>Видеофильмы</a:t>
            </a:r>
          </a:p>
          <a:p>
            <a:r>
              <a:rPr lang="ru-RU" sz="3600" dirty="0">
                <a:solidFill>
                  <a:schemeClr val="bg1"/>
                </a:solidFill>
              </a:rPr>
              <a:t>Кинофильмы</a:t>
            </a:r>
          </a:p>
          <a:p>
            <a:r>
              <a:rPr lang="ru-RU" sz="3600" dirty="0" err="1">
                <a:solidFill>
                  <a:schemeClr val="bg1"/>
                </a:solidFill>
              </a:rPr>
              <a:t>Кодопозитивы</a:t>
            </a:r>
            <a:endParaRPr lang="ru-RU" sz="3600" dirty="0">
              <a:solidFill>
                <a:schemeClr val="bg1"/>
              </a:solidFill>
            </a:endParaRPr>
          </a:p>
          <a:p>
            <a:endParaRPr lang="ru-RU" sz="3600" dirty="0"/>
          </a:p>
        </p:txBody>
      </p:sp>
      <p:sp>
        <p:nvSpPr>
          <p:cNvPr id="48133" name="WordArt 5"/>
          <p:cNvSpPr>
            <a:spLocks noChangeArrowheads="1" noChangeShapeType="1"/>
          </p:cNvSpPr>
          <p:nvPr/>
        </p:nvSpPr>
        <p:spPr bwMode="auto">
          <a:xfrm>
            <a:off x="1219200" y="457200"/>
            <a:ext cx="7239000" cy="11430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r>
              <a:rPr lang="ru-RU" sz="2400" kern="10">
                <a:ln w="9525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solidFill>
                  <a:srgbClr val="800000"/>
                </a:solidFill>
                <a:latin typeface="Impact"/>
              </a:rPr>
              <a:t>Средства  обучения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8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300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300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300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300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300"/>
                                        <p:tgtEl>
                                          <p:spTgt spid="48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300"/>
                                        <p:tgtEl>
                                          <p:spTgt spid="481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300"/>
                                        <p:tgtEl>
                                          <p:spTgt spid="481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300"/>
                                        <p:tgtEl>
                                          <p:spTgt spid="481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300"/>
                                        <p:tgtEl>
                                          <p:spTgt spid="481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1" grpId="0" build="p" autoUpdateAnimBg="0"/>
      <p:bldP spid="48132" grpId="0" build="p" autoUpdateAnimBg="0"/>
      <p:bldP spid="48133" grpId="0" animBg="1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625" name="Group 169"/>
          <p:cNvGraphicFramePr>
            <a:graphicFrameLocks noGrp="1"/>
          </p:cNvGraphicFramePr>
          <p:nvPr>
            <p:ph type="tbl" idx="1"/>
          </p:nvPr>
        </p:nvGraphicFramePr>
        <p:xfrm>
          <a:off x="0" y="0"/>
          <a:ext cx="9143999" cy="6673996"/>
        </p:xfrm>
        <a:graphic>
          <a:graphicData uri="http://schemas.openxmlformats.org/drawingml/2006/table">
            <a:tbl>
              <a:tblPr/>
              <a:tblGrid>
                <a:gridCol w="2480028"/>
                <a:gridCol w="2160763"/>
                <a:gridCol w="2561166"/>
                <a:gridCol w="1942042"/>
              </a:tblGrid>
              <a:tr h="48587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Факторы урока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Уровни рациональности урока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782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рациональный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Недостаточно рацион.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нерациональный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58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Плотность урока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от 60% до 75-80%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85-90%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более 90%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4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Количество видов учебной </a:t>
                      </a:r>
                      <a:r>
                        <a:rPr kumimoji="0" lang="ru-RU" sz="16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деятел</a:t>
                      </a: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4-7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2-3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1-2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84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Средняя продолжительность различных видов учебной </a:t>
                      </a:r>
                      <a:r>
                        <a:rPr kumimoji="0" lang="ru-RU" sz="16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деятел</a:t>
                      </a: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не более 10 мин.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11-15 мин.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более 15 мин.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72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Частота чередования различных видов учебной </a:t>
                      </a:r>
                      <a:r>
                        <a:rPr kumimoji="0" lang="ru-RU" sz="16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деятел</a:t>
                      </a: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смена не позже чем через 7-10 мин.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смена через 11-15 мин.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смена через 15-20 мин.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4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Количество видов преподавания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не менее 3-х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4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Чередования видов преподавания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не позже чем через 10-15 мин.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через 15-20 мин.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не чередуется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08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Наличие  (кол.) </a:t>
                      </a:r>
                      <a:r>
                        <a:rPr kumimoji="0" lang="ru-RU" sz="16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эмоц.разрядок</a:t>
                      </a:r>
                      <a:endParaRPr kumimoji="0" lang="ru-RU" sz="16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2-3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нет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834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Место и длительность применение ТСО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в соответствии с гигиеническими нормами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с частичным соблюдением гигиенических норм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в произвольной форме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6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6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812800" indent="-812800">
              <a:buFontTx/>
              <a:buNone/>
            </a:pPr>
            <a:endParaRPr lang="ru-RU" sz="2800" b="1" u="sng"/>
          </a:p>
          <a:p>
            <a:pPr marL="812800" indent="-812800">
              <a:buFontTx/>
              <a:buNone/>
            </a:pPr>
            <a:r>
              <a:rPr lang="ru-RU" sz="2800" b="1"/>
              <a:t>  </a:t>
            </a:r>
          </a:p>
        </p:txBody>
      </p:sp>
      <p:graphicFrame>
        <p:nvGraphicFramePr>
          <p:cNvPr id="11394" name="Group 130"/>
          <p:cNvGraphicFramePr>
            <a:graphicFrameLocks noGrp="1"/>
          </p:cNvGraphicFramePr>
          <p:nvPr>
            <p:ph sz="half" idx="2"/>
          </p:nvPr>
        </p:nvGraphicFramePr>
        <p:xfrm>
          <a:off x="0" y="0"/>
          <a:ext cx="8964644" cy="6749415"/>
        </p:xfrm>
        <a:graphic>
          <a:graphicData uri="http://schemas.openxmlformats.org/drawingml/2006/table">
            <a:tbl>
              <a:tblPr/>
              <a:tblGrid>
                <a:gridCol w="2089150"/>
                <a:gridCol w="2374900"/>
                <a:gridCol w="2286016"/>
                <a:gridCol w="2214578"/>
              </a:tblGrid>
              <a:tr h="581025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Факторы урока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Уровни гигиенической рациональности урока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429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рациональный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недостаточно рациональный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нерациональный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5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Чередование позы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поза чередуется в соответствии с видом работы. Учитель наблюдает за посадкой учащихся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имеются случаи несоответствия позы виду работы. Учитель иногда контролирует посадку учащихся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частые несоответствия позы виду работы. Посадка не контролируется учителем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50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Наличие, место, содержание и продолжительность физкультминуток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на 20 и 35 мин. урока по 1 мин. из 3-х легких упражнений с 3-4 повторениями каждого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1 физкультминутка с неправильным содержанием или продолжительностью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отсутствуют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11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Психологический климат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преобладают положительные эмоции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имеются случаи отрицательных эмоций. Урок эмоционально индифферентный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преобладают отрицательные эмоции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5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Момент </a:t>
                      </a:r>
                      <a:r>
                        <a:rPr kumimoji="0" lang="ru-RU" sz="16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наступл</a:t>
                      </a: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. утомления уч-ся по снижению учебной </a:t>
                      </a:r>
                      <a:r>
                        <a:rPr kumimoji="0" lang="ru-RU" sz="16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активн</a:t>
                      </a: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не ранее 40 мин.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не менее 35-37 мин.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до 30 мин.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728" y="785794"/>
            <a:ext cx="55007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</a:rPr>
              <a:t>Спасибо</a:t>
            </a:r>
            <a:endParaRPr lang="ru-RU" sz="3600" b="1" i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00430" y="1428736"/>
            <a:ext cx="12144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</a:rPr>
              <a:t>за</a:t>
            </a:r>
            <a:endParaRPr lang="ru-RU" sz="3600" b="1" i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6248" y="2071678"/>
            <a:ext cx="30718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>
                <a:solidFill>
                  <a:srgbClr val="C00000"/>
                </a:solidFill>
              </a:rPr>
              <a:t>в</a:t>
            </a:r>
            <a:r>
              <a:rPr lang="ru-RU" sz="3600" b="1" i="1" dirty="0" smtClean="0">
                <a:solidFill>
                  <a:srgbClr val="C00000"/>
                </a:solidFill>
              </a:rPr>
              <a:t>нимание!</a:t>
            </a:r>
            <a:endParaRPr lang="ru-RU" sz="3600" b="1" i="1" dirty="0">
              <a:solidFill>
                <a:srgbClr val="C00000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2714620"/>
            <a:ext cx="3143268" cy="3536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sz="2400" dirty="0"/>
          </a:p>
          <a:p>
            <a:pPr>
              <a:buFontTx/>
              <a:buNone/>
            </a:pPr>
            <a:endParaRPr lang="ru-RU" sz="2400" dirty="0"/>
          </a:p>
          <a:p>
            <a:r>
              <a:rPr lang="ru-RU" sz="2400" b="1" dirty="0" err="1">
                <a:solidFill>
                  <a:schemeClr val="bg1"/>
                </a:solidFill>
              </a:rPr>
              <a:t>Кукушин</a:t>
            </a:r>
            <a:r>
              <a:rPr lang="ru-RU" sz="2400" b="1" dirty="0">
                <a:solidFill>
                  <a:schemeClr val="bg1"/>
                </a:solidFill>
              </a:rPr>
              <a:t> В.С.Теория и методика </a:t>
            </a:r>
            <a:r>
              <a:rPr lang="ru-RU" sz="2400" b="1" dirty="0" err="1">
                <a:solidFill>
                  <a:schemeClr val="bg1"/>
                </a:solidFill>
              </a:rPr>
              <a:t>обучения.-Ростов-на-Дону</a:t>
            </a:r>
            <a:r>
              <a:rPr lang="ru-RU" sz="2400" b="1" dirty="0">
                <a:solidFill>
                  <a:schemeClr val="bg1"/>
                </a:solidFill>
              </a:rPr>
              <a:t>, 2005.</a:t>
            </a:r>
          </a:p>
          <a:p>
            <a:r>
              <a:rPr lang="ru-RU" sz="2400" b="1" dirty="0" err="1">
                <a:solidFill>
                  <a:schemeClr val="bg1"/>
                </a:solidFill>
              </a:rPr>
              <a:t>Пидкасистый</a:t>
            </a:r>
            <a:r>
              <a:rPr lang="ru-RU" sz="2400" b="1" dirty="0">
                <a:solidFill>
                  <a:schemeClr val="bg1"/>
                </a:solidFill>
              </a:rPr>
              <a:t> П.И. Педагогика. –М.: Педагогическое общество России, 1998.</a:t>
            </a:r>
          </a:p>
          <a:p>
            <a:r>
              <a:rPr lang="ru-RU" sz="2400" b="1" dirty="0" err="1">
                <a:solidFill>
                  <a:schemeClr val="bg1"/>
                </a:solidFill>
              </a:rPr>
              <a:t>Конаржевский</a:t>
            </a:r>
            <a:r>
              <a:rPr lang="ru-RU" sz="2400" b="1" dirty="0">
                <a:solidFill>
                  <a:schemeClr val="bg1"/>
                </a:solidFill>
              </a:rPr>
              <a:t> Ю.А. Анализ урока. –М.: Педагогический  поиск,1999.</a:t>
            </a:r>
          </a:p>
          <a:p>
            <a:r>
              <a:rPr lang="ru-RU" sz="2400" b="1" dirty="0">
                <a:solidFill>
                  <a:schemeClr val="bg1"/>
                </a:solidFill>
              </a:rPr>
              <a:t>Педагогика школы. –М., 1988.</a:t>
            </a:r>
          </a:p>
          <a:p>
            <a:endParaRPr lang="ru-RU" sz="2400" b="1" dirty="0"/>
          </a:p>
        </p:txBody>
      </p:sp>
      <p:sp>
        <p:nvSpPr>
          <p:cNvPr id="39940" name="WordArt 4"/>
          <p:cNvSpPr>
            <a:spLocks noChangeArrowheads="1" noChangeShapeType="1" noTextEdit="1"/>
          </p:cNvSpPr>
          <p:nvPr/>
        </p:nvSpPr>
        <p:spPr bwMode="auto">
          <a:xfrm>
            <a:off x="1524000" y="762000"/>
            <a:ext cx="6934200" cy="13716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Impact"/>
              </a:rPr>
              <a:t>Литература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8" dur="75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3" dur="75"/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8" dur="75"/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3" dur="75"/>
                                        <p:tgtEl>
                                          <p:spTgt spid="39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 autoUpdateAnimBg="0"/>
      <p:bldP spid="39939" grpId="0" build="p" autoUpdateAnimBg="0"/>
      <p:bldP spid="3994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285720" y="642918"/>
            <a:ext cx="8572560" cy="477053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000" b="1" i="1" dirty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С</a:t>
            </a: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овременный</a:t>
            </a:r>
            <a:r>
              <a:rPr kumimoji="0" lang="ru-RU" sz="4000" b="0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 урок –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это, прежде всего урок, на котором учитель </a:t>
            </a:r>
            <a:r>
              <a:rPr kumimoji="0" lang="ru-RU" sz="3200" b="1" i="1" u="sng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умело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 использует все возможности для развития</a:t>
            </a:r>
            <a:r>
              <a:rPr kumimoji="0" lang="ru-RU" sz="3200" b="1" i="1" u="none" strike="noStrike" cap="none" normalizeH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личности  ученика, ее активного умственного роста, глубокого </a:t>
            </a:r>
            <a:r>
              <a:rPr lang="ru-RU" sz="3200" b="1" i="1" dirty="0">
                <a:solidFill>
                  <a:schemeClr val="accent2">
                    <a:lumMod val="50000"/>
                  </a:schemeClr>
                </a:solidFill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smtClean="0">
                <a:solidFill>
                  <a:schemeClr val="accent2">
                    <a:lumMod val="50000"/>
                  </a:schemeClr>
                </a:solidFill>
                <a:ea typeface="Times New Roman" pitchFamily="18" charset="0"/>
                <a:cs typeface="Times New Roman" pitchFamily="18" charset="0"/>
              </a:rPr>
              <a:t>и 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осмысленного</a:t>
            </a:r>
            <a:r>
              <a:rPr kumimoji="0" lang="ru-RU" sz="3200" b="1" i="1" u="none" strike="noStrike" cap="none" normalizeH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усвоения знаний, для формирования ее нравственных основ. 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86314" y="5715016"/>
            <a:ext cx="43273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>
                <a:solidFill>
                  <a:srgbClr val="C00000"/>
                </a:solidFill>
              </a:rPr>
              <a:t>Ю.А. </a:t>
            </a:r>
            <a:r>
              <a:rPr lang="ru-RU" sz="3200" b="1" i="1" dirty="0" err="1">
                <a:solidFill>
                  <a:srgbClr val="C00000"/>
                </a:solidFill>
              </a:rPr>
              <a:t>Конаржевский</a:t>
            </a:r>
            <a:r>
              <a:rPr lang="ru-RU" sz="3200" b="1" i="1" dirty="0">
                <a:solidFill>
                  <a:srgbClr val="C00000"/>
                </a:solidFill>
              </a:rPr>
              <a:t> 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500042"/>
            <a:ext cx="755232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>
                <a:solidFill>
                  <a:srgbClr val="C00000"/>
                </a:solidFill>
              </a:rPr>
              <a:t>Исходная идея современного урока: </a:t>
            </a:r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785786" y="1214422"/>
            <a:ext cx="871543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единство обучения, воспитания и развития 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1857364"/>
            <a:ext cx="49119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>
                <a:solidFill>
                  <a:srgbClr val="C00000"/>
                </a:solidFill>
              </a:rPr>
              <a:t>Общая функция урока: </a:t>
            </a:r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714348" y="2500306"/>
            <a:ext cx="878687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целостное формирование личности на основе воспитывающего и развивающего обучения 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3929066"/>
            <a:ext cx="47332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>
                <a:solidFill>
                  <a:srgbClr val="C00000"/>
                </a:solidFill>
              </a:rPr>
              <a:t>Триединая цель урока:</a:t>
            </a:r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928662" y="4643446"/>
            <a:ext cx="578647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обучающий аспект ; 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i="1" dirty="0">
                <a:solidFill>
                  <a:schemeClr val="accent2">
                    <a:lumMod val="50000"/>
                  </a:schemeClr>
                </a:solidFill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оспитывающий аспект; 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i="1" dirty="0">
                <a:solidFill>
                  <a:schemeClr val="accent2">
                    <a:lumMod val="50000"/>
                  </a:schemeClr>
                </a:solidFill>
                <a:ea typeface="Times New Roman" pitchFamily="18" charset="0"/>
                <a:cs typeface="Times New Roman" pitchFamily="18" charset="0"/>
              </a:rPr>
              <a:t>р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азвивающий аспект. 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3643314"/>
            <a:ext cx="257175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500034" y="357166"/>
            <a:ext cx="765497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Признаки современного урока: 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cs typeface="Arial" pitchFamily="34" charset="0"/>
            </a:endParaRPr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1428736"/>
            <a:ext cx="8715436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1. Главной целью урока является развитие каждой 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 личности, в процессе обучения и воспитания. 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2. На уроке реализуется личностно-ориентированный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 подход к обучению. 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3. На уроке реализуются идеи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гуманизации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 и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гуманитаризации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 образования. 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4. На уроке реализуется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деятельностный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 подход к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ea typeface="Times New Roman" pitchFamily="18" charset="0"/>
                <a:cs typeface="Times New Roman" pitchFamily="18" charset="0"/>
              </a:rPr>
              <a:t>   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обучению. 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5. Организация урока динамична и вариативна. 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6. На уроке используются современные педагогические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 технологии. 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4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4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4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4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4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4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4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4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74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74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74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74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74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74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74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74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142845" y="357166"/>
            <a:ext cx="8858311" cy="581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Характерная особенность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современного урока –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активная (самостоятельная) учебная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 деятельность учащихся.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Один из способов активации познавательной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 активности учащихся -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обучение их приёмам мыслительной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деятельности: анализу, синтезу, сравнению, обобщению и др. 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3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3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3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3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3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3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3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3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3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3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33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33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33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33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6870700" cy="900113"/>
          </a:xfrm>
        </p:spPr>
        <p:txBody>
          <a:bodyPr/>
          <a:lstStyle/>
          <a:p>
            <a:r>
              <a:rPr lang="ru-RU" dirty="0">
                <a:solidFill>
                  <a:srgbClr val="C00000"/>
                </a:solidFill>
              </a:rPr>
              <a:t>Современный урок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125538"/>
            <a:ext cx="8272462" cy="5040312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000" dirty="0">
                <a:solidFill>
                  <a:schemeClr val="bg1">
                    <a:lumMod val="65000"/>
                    <a:lumOff val="35000"/>
                  </a:schemeClr>
                </a:solidFill>
              </a:rPr>
              <a:t>                 </a:t>
            </a:r>
            <a:r>
              <a:rPr lang="ru-RU" sz="2800" b="1" dirty="0">
                <a:solidFill>
                  <a:schemeClr val="bg1">
                    <a:lumMod val="65000"/>
                    <a:lumOff val="35000"/>
                  </a:schemeClr>
                </a:solidFill>
              </a:rPr>
              <a:t>Три уровня усвоения материала:</a:t>
            </a:r>
          </a:p>
          <a:p>
            <a:pPr>
              <a:lnSpc>
                <a:spcPct val="80000"/>
              </a:lnSpc>
            </a:pPr>
            <a:r>
              <a:rPr lang="ru-RU" sz="2800" dirty="0">
                <a:solidFill>
                  <a:schemeClr val="bg1">
                    <a:lumMod val="65000"/>
                    <a:lumOff val="35000"/>
                  </a:schemeClr>
                </a:solidFill>
              </a:rPr>
              <a:t>1. Запоминание и последующее воспроизведение изучаемого материала. </a:t>
            </a:r>
            <a:r>
              <a:rPr lang="ru-RU" sz="2800" b="1" i="1" dirty="0">
                <a:solidFill>
                  <a:schemeClr val="bg1">
                    <a:lumMod val="65000"/>
                    <a:lumOff val="35000"/>
                  </a:schemeClr>
                </a:solidFill>
              </a:rPr>
              <a:t>«Развитие без накопления материала – мыльный пузырь». (К.Д. Ушинский.)</a:t>
            </a:r>
          </a:p>
          <a:p>
            <a:pPr>
              <a:lnSpc>
                <a:spcPct val="80000"/>
              </a:lnSpc>
            </a:pPr>
            <a:r>
              <a:rPr lang="ru-RU" sz="2800" dirty="0">
                <a:solidFill>
                  <a:schemeClr val="bg1">
                    <a:lumMod val="65000"/>
                    <a:lumOff val="35000"/>
                  </a:schemeClr>
                </a:solidFill>
              </a:rPr>
              <a:t>2. Применение знаний на практике, умение пользоваться знаниями в сходной обстановке, по образцам, по шаблону.</a:t>
            </a:r>
          </a:p>
          <a:p>
            <a:pPr>
              <a:lnSpc>
                <a:spcPct val="80000"/>
              </a:lnSpc>
            </a:pPr>
            <a:r>
              <a:rPr lang="ru-RU" sz="2800" dirty="0">
                <a:solidFill>
                  <a:schemeClr val="bg1">
                    <a:lumMod val="65000"/>
                    <a:lumOff val="35000"/>
                  </a:schemeClr>
                </a:solidFill>
              </a:rPr>
              <a:t>3. Применение знаний в оригинальной, нестандартной обстановке, это творческий подход к решению задач, трансформация знаний, их комбинация, самостоятельная оценка явлений, фактов, событий.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  <a:p>
            <a:pPr>
              <a:buFontTx/>
              <a:buNone/>
            </a:pPr>
            <a:r>
              <a:rPr lang="ru-RU" sz="4000" dirty="0">
                <a:solidFill>
                  <a:schemeClr val="bg1"/>
                </a:solidFill>
              </a:rPr>
              <a:t>--  это запрограммированный </a:t>
            </a:r>
            <a:r>
              <a:rPr lang="ru-RU" sz="4000" b="1" dirty="0">
                <a:solidFill>
                  <a:schemeClr val="bg1"/>
                </a:solidFill>
              </a:rPr>
              <a:t>результат</a:t>
            </a:r>
            <a:r>
              <a:rPr lang="ru-RU" sz="4000" dirty="0">
                <a:solidFill>
                  <a:schemeClr val="bg1"/>
                </a:solidFill>
              </a:rPr>
              <a:t>, который должен быть получен в конце урока</a:t>
            </a:r>
          </a:p>
          <a:p>
            <a:pPr>
              <a:buFontTx/>
              <a:buNone/>
            </a:pPr>
            <a:r>
              <a:rPr lang="ru-RU" sz="4000" i="1" dirty="0">
                <a:solidFill>
                  <a:schemeClr val="bg1"/>
                </a:solidFill>
              </a:rPr>
              <a:t>( модель желаемого будущего)</a:t>
            </a:r>
          </a:p>
        </p:txBody>
      </p:sp>
      <p:sp>
        <p:nvSpPr>
          <p:cNvPr id="26628" name="WordArt 4"/>
          <p:cNvSpPr>
            <a:spLocks noChangeArrowheads="1" noChangeShapeType="1"/>
          </p:cNvSpPr>
          <p:nvPr/>
        </p:nvSpPr>
        <p:spPr bwMode="auto">
          <a:xfrm>
            <a:off x="1066800" y="381000"/>
            <a:ext cx="7620000" cy="11430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Impact"/>
              </a:rPr>
              <a:t>Цель урока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4572008"/>
            <a:ext cx="2906312" cy="2285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300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300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build="p" autoUpdateAnimBg="0"/>
      <p:bldP spid="26628" grpId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699" name="WordArt 3"/>
          <p:cNvSpPr>
            <a:spLocks noChangeArrowheads="1" noChangeShapeType="1" noTextEdit="1"/>
          </p:cNvSpPr>
          <p:nvPr/>
        </p:nvSpPr>
        <p:spPr bwMode="auto">
          <a:xfrm>
            <a:off x="1524000" y="533400"/>
            <a:ext cx="6858000" cy="9906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Impact"/>
              </a:rPr>
              <a:t>Цели обучения</a:t>
            </a:r>
          </a:p>
        </p:txBody>
      </p:sp>
      <p:sp>
        <p:nvSpPr>
          <p:cNvPr id="29700" name="Oval 4"/>
          <p:cNvSpPr>
            <a:spLocks noChangeArrowheads="1"/>
          </p:cNvSpPr>
          <p:nvPr/>
        </p:nvSpPr>
        <p:spPr bwMode="auto">
          <a:xfrm>
            <a:off x="3810000" y="3124200"/>
            <a:ext cx="1981200" cy="1905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9701" name="Oval 5"/>
          <p:cNvSpPr>
            <a:spLocks noChangeArrowheads="1"/>
          </p:cNvSpPr>
          <p:nvPr/>
        </p:nvSpPr>
        <p:spPr bwMode="auto">
          <a:xfrm>
            <a:off x="2438400" y="1828800"/>
            <a:ext cx="4876800" cy="4572000"/>
          </a:xfrm>
          <a:prstGeom prst="ellipse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 b="0" i="0"/>
          </a:p>
        </p:txBody>
      </p:sp>
      <p:sp>
        <p:nvSpPr>
          <p:cNvPr id="29702" name="Oval 6"/>
          <p:cNvSpPr>
            <a:spLocks noChangeArrowheads="1"/>
          </p:cNvSpPr>
          <p:nvPr/>
        </p:nvSpPr>
        <p:spPr bwMode="auto">
          <a:xfrm>
            <a:off x="3886200" y="3048000"/>
            <a:ext cx="1981200" cy="1905000"/>
          </a:xfrm>
          <a:prstGeom prst="ellipse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9703" name="Line 7"/>
          <p:cNvSpPr>
            <a:spLocks noChangeShapeType="1"/>
          </p:cNvSpPr>
          <p:nvPr/>
        </p:nvSpPr>
        <p:spPr bwMode="auto">
          <a:xfrm>
            <a:off x="4876800" y="3962400"/>
            <a:ext cx="0" cy="2438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29704" name="Line 8"/>
          <p:cNvSpPr>
            <a:spLocks noChangeShapeType="1"/>
          </p:cNvSpPr>
          <p:nvPr/>
        </p:nvSpPr>
        <p:spPr bwMode="auto">
          <a:xfrm flipV="1">
            <a:off x="4876800" y="3352800"/>
            <a:ext cx="22860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29705" name="Line 9"/>
          <p:cNvSpPr>
            <a:spLocks noChangeShapeType="1"/>
          </p:cNvSpPr>
          <p:nvPr/>
        </p:nvSpPr>
        <p:spPr bwMode="auto">
          <a:xfrm flipH="1" flipV="1">
            <a:off x="2895600" y="2819400"/>
            <a:ext cx="190500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29706" name="Line 10"/>
          <p:cNvSpPr>
            <a:spLocks noChangeShapeType="1"/>
          </p:cNvSpPr>
          <p:nvPr/>
        </p:nvSpPr>
        <p:spPr bwMode="auto">
          <a:xfrm>
            <a:off x="5791200" y="4267200"/>
            <a:ext cx="14478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29707" name="Line 11"/>
          <p:cNvSpPr>
            <a:spLocks noChangeShapeType="1"/>
          </p:cNvSpPr>
          <p:nvPr/>
        </p:nvSpPr>
        <p:spPr bwMode="auto">
          <a:xfrm>
            <a:off x="5486400" y="4800600"/>
            <a:ext cx="83820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29708" name="Line 12"/>
          <p:cNvSpPr>
            <a:spLocks noChangeShapeType="1"/>
          </p:cNvSpPr>
          <p:nvPr/>
        </p:nvSpPr>
        <p:spPr bwMode="auto">
          <a:xfrm flipV="1">
            <a:off x="5257800" y="2133600"/>
            <a:ext cx="7620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29709" name="Line 13"/>
          <p:cNvSpPr>
            <a:spLocks noChangeShapeType="1"/>
          </p:cNvSpPr>
          <p:nvPr/>
        </p:nvSpPr>
        <p:spPr bwMode="auto">
          <a:xfrm flipH="1" flipV="1">
            <a:off x="4191000" y="1981200"/>
            <a:ext cx="38100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29710" name="Line 14"/>
          <p:cNvSpPr>
            <a:spLocks noChangeShapeType="1"/>
          </p:cNvSpPr>
          <p:nvPr/>
        </p:nvSpPr>
        <p:spPr bwMode="auto">
          <a:xfrm flipH="1">
            <a:off x="2743200" y="4419600"/>
            <a:ext cx="12192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29711" name="Line 15"/>
          <p:cNvSpPr>
            <a:spLocks noChangeShapeType="1"/>
          </p:cNvSpPr>
          <p:nvPr/>
        </p:nvSpPr>
        <p:spPr bwMode="auto">
          <a:xfrm flipH="1">
            <a:off x="3581400" y="4800600"/>
            <a:ext cx="685800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29712" name="Line 16"/>
          <p:cNvSpPr>
            <a:spLocks noChangeShapeType="1"/>
          </p:cNvSpPr>
          <p:nvPr/>
        </p:nvSpPr>
        <p:spPr bwMode="auto">
          <a:xfrm>
            <a:off x="3810000" y="39624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29713" name="Line 17"/>
          <p:cNvSpPr>
            <a:spLocks noChangeShapeType="1"/>
          </p:cNvSpPr>
          <p:nvPr/>
        </p:nvSpPr>
        <p:spPr bwMode="auto">
          <a:xfrm flipH="1">
            <a:off x="2362200" y="3962400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29714" name="Line 18"/>
          <p:cNvSpPr>
            <a:spLocks noChangeShapeType="1"/>
          </p:cNvSpPr>
          <p:nvPr/>
        </p:nvSpPr>
        <p:spPr bwMode="auto">
          <a:xfrm flipH="1">
            <a:off x="4191000" y="4876800"/>
            <a:ext cx="38100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29715" name="Line 19"/>
          <p:cNvSpPr>
            <a:spLocks noChangeShapeType="1"/>
          </p:cNvSpPr>
          <p:nvPr/>
        </p:nvSpPr>
        <p:spPr bwMode="auto">
          <a:xfrm flipH="1">
            <a:off x="3048000" y="4572000"/>
            <a:ext cx="99060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29716" name="Line 20"/>
          <p:cNvSpPr>
            <a:spLocks noChangeShapeType="1"/>
          </p:cNvSpPr>
          <p:nvPr/>
        </p:nvSpPr>
        <p:spPr bwMode="auto">
          <a:xfrm flipH="1">
            <a:off x="2514600" y="4114800"/>
            <a:ext cx="13716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29717" name="Line 21"/>
          <p:cNvSpPr>
            <a:spLocks noChangeShapeType="1"/>
          </p:cNvSpPr>
          <p:nvPr/>
        </p:nvSpPr>
        <p:spPr bwMode="auto">
          <a:xfrm flipH="1" flipV="1">
            <a:off x="2667000" y="3276600"/>
            <a:ext cx="12192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29718" name="WordArt 22"/>
          <p:cNvSpPr>
            <a:spLocks noChangeArrowheads="1" noChangeShapeType="1" noTextEdit="1"/>
          </p:cNvSpPr>
          <p:nvPr/>
        </p:nvSpPr>
        <p:spPr bwMode="auto">
          <a:xfrm>
            <a:off x="3708400" y="2492375"/>
            <a:ext cx="20955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1">
                    <a:alpha val="50000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з</a:t>
            </a:r>
          </a:p>
        </p:txBody>
      </p:sp>
      <p:sp>
        <p:nvSpPr>
          <p:cNvPr id="29719" name="WordArt 23"/>
          <p:cNvSpPr>
            <a:spLocks noChangeArrowheads="1" noChangeShapeType="1" noTextEdit="1"/>
          </p:cNvSpPr>
          <p:nvPr/>
        </p:nvSpPr>
        <p:spPr bwMode="auto">
          <a:xfrm flipH="1">
            <a:off x="4724400" y="2209800"/>
            <a:ext cx="347663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1">
                    <a:alpha val="50000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у</a:t>
            </a:r>
          </a:p>
        </p:txBody>
      </p:sp>
      <p:sp>
        <p:nvSpPr>
          <p:cNvPr id="29720" name="WordArt 24"/>
          <p:cNvSpPr>
            <a:spLocks noChangeArrowheads="1" noChangeShapeType="1" noTextEdit="1"/>
          </p:cNvSpPr>
          <p:nvPr/>
        </p:nvSpPr>
        <p:spPr bwMode="auto">
          <a:xfrm>
            <a:off x="6172200" y="2667000"/>
            <a:ext cx="3048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2">
                    <a:alpha val="50000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н</a:t>
            </a:r>
          </a:p>
        </p:txBody>
      </p:sp>
      <p:sp>
        <p:nvSpPr>
          <p:cNvPr id="29721" name="Text Box 25"/>
          <p:cNvSpPr txBox="1">
            <a:spLocks noChangeArrowheads="1"/>
          </p:cNvSpPr>
          <p:nvPr/>
        </p:nvSpPr>
        <p:spPr bwMode="auto">
          <a:xfrm>
            <a:off x="4140200" y="3141663"/>
            <a:ext cx="167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i="0"/>
              <a:t>Обучающ</a:t>
            </a:r>
          </a:p>
        </p:txBody>
      </p:sp>
      <p:sp>
        <p:nvSpPr>
          <p:cNvPr id="29722" name="Text Box 26"/>
          <p:cNvSpPr txBox="1">
            <a:spLocks noChangeArrowheads="1"/>
          </p:cNvSpPr>
          <p:nvPr/>
        </p:nvSpPr>
        <p:spPr bwMode="auto">
          <a:xfrm rot="3020825">
            <a:off x="3810000" y="39624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i="0"/>
              <a:t>Развив</a:t>
            </a:r>
          </a:p>
        </p:txBody>
      </p:sp>
      <p:sp>
        <p:nvSpPr>
          <p:cNvPr id="29723" name="Text Box 27"/>
          <p:cNvSpPr txBox="1">
            <a:spLocks noChangeArrowheads="1"/>
          </p:cNvSpPr>
          <p:nvPr/>
        </p:nvSpPr>
        <p:spPr bwMode="auto">
          <a:xfrm>
            <a:off x="3908425" y="3878263"/>
            <a:ext cx="968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ru-RU" b="0" i="0"/>
          </a:p>
        </p:txBody>
      </p:sp>
      <p:sp>
        <p:nvSpPr>
          <p:cNvPr id="29724" name="Text Box 28"/>
          <p:cNvSpPr txBox="1">
            <a:spLocks noChangeArrowheads="1"/>
          </p:cNvSpPr>
          <p:nvPr/>
        </p:nvSpPr>
        <p:spPr bwMode="auto">
          <a:xfrm rot="-2563009">
            <a:off x="4800600" y="3962400"/>
            <a:ext cx="12731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i="0"/>
              <a:t>Воспит</a:t>
            </a:r>
          </a:p>
        </p:txBody>
      </p:sp>
      <p:sp>
        <p:nvSpPr>
          <p:cNvPr id="29725" name="Text Box 29"/>
          <p:cNvSpPr txBox="1">
            <a:spLocks noChangeArrowheads="1"/>
          </p:cNvSpPr>
          <p:nvPr/>
        </p:nvSpPr>
        <p:spPr bwMode="auto">
          <a:xfrm rot="1330277">
            <a:off x="2743200" y="3048000"/>
            <a:ext cx="1120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i="0"/>
              <a:t>Речь</a:t>
            </a:r>
          </a:p>
        </p:txBody>
      </p:sp>
      <p:sp>
        <p:nvSpPr>
          <p:cNvPr id="29726" name="Text Box 30"/>
          <p:cNvSpPr txBox="1">
            <a:spLocks noChangeArrowheads="1"/>
          </p:cNvSpPr>
          <p:nvPr/>
        </p:nvSpPr>
        <p:spPr bwMode="auto">
          <a:xfrm rot="592403">
            <a:off x="2490788" y="343058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ru-RU" i="0"/>
              <a:t>Мышлен</a:t>
            </a:r>
          </a:p>
        </p:txBody>
      </p:sp>
      <p:sp>
        <p:nvSpPr>
          <p:cNvPr id="29727" name="Text Box 31"/>
          <p:cNvSpPr txBox="1">
            <a:spLocks noChangeArrowheads="1"/>
          </p:cNvSpPr>
          <p:nvPr/>
        </p:nvSpPr>
        <p:spPr bwMode="auto">
          <a:xfrm rot="-847400">
            <a:off x="2438400" y="3962400"/>
            <a:ext cx="1349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i="0"/>
              <a:t>Память</a:t>
            </a:r>
          </a:p>
        </p:txBody>
      </p:sp>
      <p:sp>
        <p:nvSpPr>
          <p:cNvPr id="29728" name="Text Box 32"/>
          <p:cNvSpPr txBox="1">
            <a:spLocks noChangeArrowheads="1"/>
          </p:cNvSpPr>
          <p:nvPr/>
        </p:nvSpPr>
        <p:spPr bwMode="auto">
          <a:xfrm rot="20048557">
            <a:off x="2590800" y="4419600"/>
            <a:ext cx="1387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ru-RU" i="0"/>
              <a:t>Эмоции</a:t>
            </a:r>
          </a:p>
        </p:txBody>
      </p:sp>
      <p:sp>
        <p:nvSpPr>
          <p:cNvPr id="29729" name="Text Box 33"/>
          <p:cNvSpPr txBox="1">
            <a:spLocks noChangeArrowheads="1"/>
          </p:cNvSpPr>
          <p:nvPr/>
        </p:nvSpPr>
        <p:spPr bwMode="auto">
          <a:xfrm rot="19711124">
            <a:off x="3184525" y="4765675"/>
            <a:ext cx="1311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ru-RU" i="0">
                <a:solidFill>
                  <a:schemeClr val="bg1"/>
                </a:solidFill>
              </a:rPr>
              <a:t>Вниман</a:t>
            </a:r>
          </a:p>
        </p:txBody>
      </p:sp>
      <p:sp>
        <p:nvSpPr>
          <p:cNvPr id="29730" name="Text Box 34"/>
          <p:cNvSpPr txBox="1">
            <a:spLocks noChangeArrowheads="1"/>
          </p:cNvSpPr>
          <p:nvPr/>
        </p:nvSpPr>
        <p:spPr bwMode="auto">
          <a:xfrm rot="19215328">
            <a:off x="2720975" y="4700588"/>
            <a:ext cx="1495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i="0"/>
              <a:t>Вниман</a:t>
            </a:r>
          </a:p>
        </p:txBody>
      </p:sp>
      <p:sp>
        <p:nvSpPr>
          <p:cNvPr id="29731" name="Text Box 35"/>
          <p:cNvSpPr txBox="1">
            <a:spLocks noChangeArrowheads="1"/>
          </p:cNvSpPr>
          <p:nvPr/>
        </p:nvSpPr>
        <p:spPr bwMode="auto">
          <a:xfrm rot="18339844">
            <a:off x="3073400" y="5014913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ru-RU" i="0"/>
              <a:t>Наблюд</a:t>
            </a:r>
          </a:p>
        </p:txBody>
      </p:sp>
      <p:sp>
        <p:nvSpPr>
          <p:cNvPr id="29732" name="Text Box 36"/>
          <p:cNvSpPr txBox="1">
            <a:spLocks noChangeArrowheads="1"/>
          </p:cNvSpPr>
          <p:nvPr/>
        </p:nvSpPr>
        <p:spPr bwMode="auto">
          <a:xfrm rot="16527953">
            <a:off x="3880644" y="5401469"/>
            <a:ext cx="1389062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ru-RU" i="0"/>
              <a:t>Двигат</a:t>
            </a:r>
          </a:p>
        </p:txBody>
      </p:sp>
      <p:sp>
        <p:nvSpPr>
          <p:cNvPr id="29733" name="Text Box 37"/>
          <p:cNvSpPr txBox="1">
            <a:spLocks noChangeArrowheads="1"/>
          </p:cNvSpPr>
          <p:nvPr/>
        </p:nvSpPr>
        <p:spPr bwMode="auto">
          <a:xfrm rot="17538027">
            <a:off x="3421062" y="5265738"/>
            <a:ext cx="1387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ru-RU" i="0"/>
              <a:t>Сенсорн</a:t>
            </a:r>
          </a:p>
        </p:txBody>
      </p:sp>
      <p:sp>
        <p:nvSpPr>
          <p:cNvPr id="29734" name="Text Box 38"/>
          <p:cNvSpPr txBox="1">
            <a:spLocks noChangeArrowheads="1"/>
          </p:cNvSpPr>
          <p:nvPr/>
        </p:nvSpPr>
        <p:spPr bwMode="auto">
          <a:xfrm rot="1289691">
            <a:off x="5937250" y="3590925"/>
            <a:ext cx="1235075" cy="8223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ru-RU" i="0"/>
              <a:t> «Я и </a:t>
            </a:r>
          </a:p>
          <a:p>
            <a:pPr algn="l"/>
            <a:r>
              <a:rPr lang="ru-RU" i="0"/>
              <a:t>Общ.»</a:t>
            </a:r>
          </a:p>
        </p:txBody>
      </p:sp>
      <p:sp>
        <p:nvSpPr>
          <p:cNvPr id="29735" name="Text Box 39"/>
          <p:cNvSpPr txBox="1">
            <a:spLocks noChangeArrowheads="1"/>
          </p:cNvSpPr>
          <p:nvPr/>
        </p:nvSpPr>
        <p:spPr bwMode="auto">
          <a:xfrm rot="2754986">
            <a:off x="5812631" y="4733132"/>
            <a:ext cx="9413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i="0"/>
              <a:t>«Я»</a:t>
            </a:r>
          </a:p>
        </p:txBody>
      </p:sp>
      <p:sp>
        <p:nvSpPr>
          <p:cNvPr id="29736" name="Text Box 40"/>
          <p:cNvSpPr txBox="1">
            <a:spLocks noChangeArrowheads="1"/>
          </p:cNvSpPr>
          <p:nvPr/>
        </p:nvSpPr>
        <p:spPr bwMode="auto">
          <a:xfrm rot="4155002">
            <a:off x="4794250" y="5173663"/>
            <a:ext cx="1355725" cy="8223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ru-RU" i="0"/>
              <a:t>«Общ и коллек»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97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97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9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29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9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29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29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29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29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29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29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297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297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" presetClass="entr" presetSubtype="1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8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 autoUpdateAnimBg="0"/>
      <p:bldP spid="29718" grpId="0" animBg="1"/>
      <p:bldP spid="29719" grpId="0" animBg="1"/>
      <p:bldP spid="29720" grpId="0" animBg="1"/>
      <p:bldP spid="29721" grpId="0" autoUpdateAnimBg="0"/>
      <p:bldP spid="29722" grpId="0" autoUpdateAnimBg="0"/>
      <p:bldP spid="29724" grpId="0" autoUpdateAnimBg="0"/>
      <p:bldP spid="29725" grpId="0" autoUpdateAnimBg="0"/>
      <p:bldP spid="29726" grpId="0" autoUpdateAnimBg="0"/>
      <p:bldP spid="29727" grpId="0" autoUpdateAnimBg="0"/>
      <p:bldP spid="29728" grpId="0" autoUpdateAnimBg="0"/>
      <p:bldP spid="29730" grpId="0" autoUpdateAnimBg="0"/>
      <p:bldP spid="29731" grpId="0" autoUpdateAnimBg="0"/>
      <p:bldP spid="29732" grpId="0" animBg="1" autoUpdateAnimBg="0"/>
      <p:bldP spid="29733" grpId="0" autoUpdateAnimBg="0"/>
      <p:bldP spid="29734" grpId="0" animBg="1" autoUpdateAnimBg="0"/>
      <p:bldP spid="29735" grpId="0" autoUpdateAnimBg="0"/>
      <p:bldP spid="29736" grpId="0" animBg="1" autoUpdateAnimBg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240</TotalTime>
  <Words>1366</Words>
  <Application>Microsoft Office PowerPoint</Application>
  <PresentationFormat>Экран (4:3)</PresentationFormat>
  <Paragraphs>308</Paragraphs>
  <Slides>26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Современный урок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Оля</dc:creator>
  <cp:lastModifiedBy>A1</cp:lastModifiedBy>
  <cp:revision>30</cp:revision>
  <dcterms:created xsi:type="dcterms:W3CDTF">2011-08-22T14:58:39Z</dcterms:created>
  <dcterms:modified xsi:type="dcterms:W3CDTF">2011-11-24T19:29:02Z</dcterms:modified>
</cp:coreProperties>
</file>