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D9CD"/>
    <a:srgbClr val="D9D9D9"/>
    <a:srgbClr val="BFBFBF"/>
    <a:srgbClr val="000000"/>
    <a:srgbClr val="D7D7D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75A993-AFCF-4165-BFA0-D9C248AEC0BC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2C904C-27C1-49A7-B815-A82C6A5D30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2C904C-27C1-49A7-B815-A82C6A5D308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2C904C-27C1-49A7-B815-A82C6A5D308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500174"/>
            <a:ext cx="8229600" cy="1700226"/>
          </a:xfrm>
          <a:solidFill>
            <a:srgbClr val="FAD9CD">
              <a:alpha val="50196"/>
            </a:srgbClr>
          </a:solidFill>
        </p:spPr>
        <p:txBody>
          <a:bodyPr/>
          <a:lstStyle/>
          <a:p>
            <a:r>
              <a:rPr lang="ru-RU" dirty="0" smtClean="0"/>
              <a:t> Молодежные субкультуры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Автор: </a:t>
            </a:r>
            <a:r>
              <a:rPr lang="ru-RU" dirty="0" err="1" smtClean="0"/>
              <a:t>Заводиленко</a:t>
            </a:r>
            <a:r>
              <a:rPr lang="ru-RU" dirty="0" smtClean="0"/>
              <a:t> А.</a:t>
            </a:r>
          </a:p>
          <a:p>
            <a:r>
              <a:rPr lang="ru-RU" dirty="0" smtClean="0"/>
              <a:t>Ученица 10 а класса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allpaper.zoda.ru/bd/2006/08/04/5869c24dee280299f4784818a3d65b2f.jpg"/>
          <p:cNvPicPr>
            <a:picLocks noChangeAspect="1" noChangeArrowheads="1"/>
          </p:cNvPicPr>
          <p:nvPr/>
        </p:nvPicPr>
        <p:blipFill>
          <a:blip r:embed="rId2"/>
          <a:srcRect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143116"/>
            <a:ext cx="8229600" cy="2328866"/>
          </a:xfrm>
          <a:solidFill>
            <a:schemeClr val="tx1">
              <a:lumMod val="85000"/>
              <a:alpha val="78824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ru-RU" dirty="0" err="1" smtClean="0"/>
              <a:t>Аниме</a:t>
            </a:r>
            <a:r>
              <a:rPr lang="ru-RU" dirty="0" smtClean="0"/>
              <a:t> – это прежде всего название анимационных картин, которые производятся в Японии. Датируются первые мультфильмы серединой двадцатого века.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img1.liveinternet.ru/images/attach/b/3/28/183/28183882_86569085907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2828932"/>
          </a:xfrm>
          <a:solidFill>
            <a:srgbClr val="BFBFBF">
              <a:alpha val="83922"/>
            </a:srgb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dirty="0" err="1" smtClean="0"/>
              <a:t>Косплей</a:t>
            </a:r>
            <a:r>
              <a:rPr lang="ru-RU" dirty="0" smtClean="0"/>
              <a:t> - это полное воссоздание необходимого персонажа, включая копирование костюма, манеры, речи макияжа, прически и так далее – то есть своеобразный театр.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8" name="Picture 2" descr="http://www.pobegporusski.ru/images/stories/subcultu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2" y="274638"/>
            <a:ext cx="5972188" cy="1154098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«</a:t>
            </a:r>
            <a:r>
              <a:rPr lang="ru-RU" sz="3100" i="1" dirty="0" smtClean="0"/>
              <a:t>Каждому – свое»</a:t>
            </a:r>
            <a:br>
              <a:rPr lang="ru-RU" sz="3100" i="1" dirty="0" smtClean="0"/>
            </a:br>
            <a:r>
              <a:rPr lang="ru-RU" sz="3100" i="1" dirty="0" smtClean="0"/>
              <a:t>Надпись на воротах Бухенвальда</a:t>
            </a: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3116"/>
            <a:ext cx="8258204" cy="335758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Субкультура – это общность людей, чьи убеждения, взгляды на жизнь и поведение отличны от общепринятых или просто скрыты от широкой публики, что отличает их от более широкого понятия культуры, ответвлением которой они являются.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chaskor.ru/posts_images_200912/392_300_13151_modsbigjpg"/>
          <p:cNvPicPr>
            <a:picLocks noChangeAspect="1" noChangeArrowheads="1"/>
          </p:cNvPicPr>
          <p:nvPr/>
        </p:nvPicPr>
        <p:blipFill>
          <a:blip r:embed="rId2">
            <a:lum contrast="10000"/>
          </a:blip>
          <a:stretch>
            <a:fillRect/>
          </a:stretch>
        </p:blipFill>
        <p:spPr bwMode="auto">
          <a:xfrm>
            <a:off x="0" y="-1"/>
            <a:ext cx="9144000" cy="6997959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/>
            </a:outerShdw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000240"/>
            <a:ext cx="8229600" cy="2686056"/>
          </a:xfrm>
          <a:solidFill>
            <a:srgbClr val="D7D7D7">
              <a:alpha val="72157"/>
            </a:srgbClr>
          </a:solidFill>
          <a:ln>
            <a:solidFill>
              <a:schemeClr val="tx1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b="1" dirty="0" smtClean="0">
                <a:solidFill>
                  <a:schemeClr val="bg1"/>
                </a:solidFill>
              </a:rPr>
              <a:t>Первая субкультура, которая появилась в Англии -моды. Рабочая молодежь из низшего класса, чуть выше оплачиваемая, старалась походить на более высокий класс "белых воротничков". 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Общие черты, влияющие на формирование субкультур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 поиск своего пути во «взрослом мире»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желание обрести взаимопонимание и поддержку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обрести власть над другими</a:t>
            </a:r>
          </a:p>
          <a:p>
            <a:pPr>
              <a:buFont typeface="Wingdings" pitchFamily="2" charset="2"/>
              <a:buChar char="q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Субкультуры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1757362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bg1"/>
                </a:solidFill>
                <a:hlinkClick r:id="rId2" action="ppaction://hlinksldjump"/>
              </a:rPr>
              <a:t>хиппи</a:t>
            </a:r>
            <a:endParaRPr lang="ru-RU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b="1" dirty="0" err="1" smtClean="0">
                <a:solidFill>
                  <a:schemeClr val="bg1"/>
                </a:solidFill>
                <a:hlinkClick r:id="rId3" action="ppaction://hlinksldjump"/>
              </a:rPr>
              <a:t>рэйверы</a:t>
            </a:r>
            <a:endParaRPr lang="ru-RU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b="1" dirty="0" err="1" smtClean="0">
                <a:solidFill>
                  <a:schemeClr val="bg1"/>
                </a:solidFill>
                <a:hlinkClick r:id="rId4" action="ppaction://hlinksldjump"/>
              </a:rPr>
              <a:t>аниме+</a:t>
            </a:r>
            <a:r>
              <a:rPr lang="ru-RU" b="1" dirty="0" smtClean="0">
                <a:solidFill>
                  <a:schemeClr val="bg1"/>
                </a:solidFill>
                <a:hlinkClick r:id="rId4" action="ppaction://hlinksldjump"/>
              </a:rPr>
              <a:t> </a:t>
            </a:r>
            <a:r>
              <a:rPr lang="ru-RU" b="1" dirty="0" err="1" smtClean="0">
                <a:solidFill>
                  <a:schemeClr val="bg1"/>
                </a:solidFill>
                <a:hlinkClick r:id="rId4" action="ppaction://hlinksldjump"/>
              </a:rPr>
              <a:t>косплей</a:t>
            </a:r>
            <a:endParaRPr lang="ru-RU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q"/>
            </a:pP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2.bp.blogspot.com/_-SFjNF6ZjbE/THJx9pjH0mI/AAAAAAAAATI/EXTxaYTtqT4/s400/Peace.Hand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95625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043246"/>
          </a:xfrm>
          <a:solidFill>
            <a:srgbClr val="D9D9D9">
              <a:alpha val="54902"/>
            </a:srgbClr>
          </a:solidFill>
          <a:ln>
            <a:solidFill>
              <a:schemeClr val="tx1"/>
            </a:solidFill>
          </a:ln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buNone/>
            </a:pP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Хиппи (в просторечье </a:t>
            </a:r>
            <a:r>
              <a:rPr lang="ru-RU" b="1" dirty="0" err="1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хиппари</a:t>
            </a: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хиппаны</a:t>
            </a: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— «модный, стильный») — молодёжная философия и субкультура, возникшая в США в 1960-х. Расцвет движения пришелся на конец 1960-х — начало 1970-х годов. </a:t>
            </a:r>
          </a:p>
          <a:p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2" name="Picture 8" descr="http://fashiony.ru/pic/street/pic/24733/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857232"/>
            <a:ext cx="4505062" cy="3000372"/>
          </a:xfrm>
          <a:prstGeom prst="rect">
            <a:avLst/>
          </a:prstGeom>
          <a:noFill/>
        </p:spPr>
      </p:pic>
      <p:pic>
        <p:nvPicPr>
          <p:cNvPr id="21510" name="Picture 6" descr="http://static.diary.ru/userdir/1/0/3/1/1031511/668020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08" y="3017511"/>
            <a:ext cx="2428892" cy="38404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40" y="0"/>
            <a:ext cx="6000760" cy="857232"/>
          </a:xfrm>
          <a:solidFill>
            <a:srgbClr val="FFFF00"/>
          </a:solidFill>
          <a:ln>
            <a:solidFill>
              <a:srgbClr val="92D050"/>
            </a:solidFill>
          </a:ln>
        </p:spPr>
        <p:txBody>
          <a:bodyPr>
            <a:normAutofit/>
          </a:bodyPr>
          <a:lstStyle/>
          <a:p>
            <a:r>
              <a:rPr lang="ru-RU" dirty="0" smtClean="0"/>
              <a:t>«</a:t>
            </a:r>
            <a:r>
              <a:rPr lang="en-US" sz="4000" dirty="0" smtClean="0"/>
              <a:t>Make love not war</a:t>
            </a:r>
            <a:r>
              <a:rPr lang="ru-RU" sz="4000" dirty="0" smtClean="0"/>
              <a:t>»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6" name="Picture 2" descr="http://www.sub-culture.ru/Subculture_files/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643050"/>
            <a:ext cx="3143240" cy="2736085"/>
          </a:xfrm>
          <a:prstGeom prst="rect">
            <a:avLst/>
          </a:prstGeom>
          <a:noFill/>
        </p:spPr>
      </p:pic>
      <p:pic>
        <p:nvPicPr>
          <p:cNvPr id="21508" name="Picture 4" descr="http://www.incunabula.ru/blogs/psychedelia/images/avtobus-hippi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14546" y="3835100"/>
            <a:ext cx="4500594" cy="3022900"/>
          </a:xfrm>
          <a:prstGeom prst="rect">
            <a:avLst/>
          </a:prstGeom>
          <a:noFill/>
        </p:spPr>
      </p:pic>
      <p:pic>
        <p:nvPicPr>
          <p:cNvPr id="21514" name="Picture 10" descr="http://upload.wikimedia.org/wikipedia/commons/thumb/f/f7/RussianRainbowGathering_4Aug2005.jpg/170px-RussianRainbowGathering_4Aug200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3536181"/>
            <a:ext cx="2214546" cy="3321819"/>
          </a:xfrm>
          <a:prstGeom prst="rect">
            <a:avLst/>
          </a:prstGeom>
          <a:noFill/>
        </p:spPr>
      </p:pic>
      <p:pic>
        <p:nvPicPr>
          <p:cNvPr id="21516" name="Picture 12" descr="http://90ie.ru/wp-content/uploads/2008/08/fenechki.jpg"/>
          <p:cNvPicPr>
            <a:picLocks noChangeAspect="1" noChangeArrowheads="1"/>
          </p:cNvPicPr>
          <p:nvPr/>
        </p:nvPicPr>
        <p:blipFill>
          <a:blip r:embed="rId7"/>
          <a:srcRect l="7500" t="5639" r="9999" b="23872"/>
          <a:stretch>
            <a:fillRect/>
          </a:stretch>
        </p:blipFill>
        <p:spPr bwMode="auto">
          <a:xfrm>
            <a:off x="0" y="0"/>
            <a:ext cx="3143272" cy="1785950"/>
          </a:xfrm>
          <a:prstGeom prst="rect">
            <a:avLst/>
          </a:prstGeom>
          <a:noFill/>
        </p:spPr>
      </p:pic>
      <p:pic>
        <p:nvPicPr>
          <p:cNvPr id="21518" name="Picture 14" descr="http://lolkot.ru/wp-content/uploads/2011/01/hozyain-hippi_1296232994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345620" y="857232"/>
            <a:ext cx="1798380" cy="2177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img0.liveinternet.ru/images/attach/c/0/32/667/32667140_12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429124" cy="6858000"/>
          </a:xfrm>
          <a:prstGeom prst="rect">
            <a:avLst/>
          </a:prstGeom>
          <a:noFill/>
        </p:spPr>
      </p:pic>
      <p:pic>
        <p:nvPicPr>
          <p:cNvPr id="22532" name="Picture 4" descr="http://nebesnoe.info/wp-content/uploads/2010/12/boris_grebenshchikov_nebesnoe.info_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2211169"/>
            <a:ext cx="4786314" cy="464683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3571876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857892"/>
            <a:ext cx="4643438" cy="1000107"/>
          </a:xfrm>
          <a:solidFill>
            <a:srgbClr val="000000">
              <a:alpha val="50196"/>
            </a:srgb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Известные представители течения хиппи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2534" name="Picture 6" descr="http://img0.liveinternet.ru/images/attach/c/0/34/272/34272908_JanisJoplin2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6" y="0"/>
            <a:ext cx="4786314" cy="3603886"/>
          </a:xfrm>
          <a:prstGeom prst="rect">
            <a:avLst/>
          </a:prstGeom>
          <a:noFill/>
        </p:spPr>
      </p:pic>
      <p:cxnSp>
        <p:nvCxnSpPr>
          <p:cNvPr id="8" name="Прямая со стрелкой 7">
            <a:hlinkClick r:id="rId6" action="ppaction://hlinksldjump"/>
          </p:cNvPr>
          <p:cNvCxnSpPr/>
          <p:nvPr/>
        </p:nvCxnSpPr>
        <p:spPr>
          <a:xfrm>
            <a:off x="3643306" y="6715148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sub-culture.ru/Subculture_files/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786058"/>
            <a:ext cx="5000628" cy="376287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58204" cy="2257428"/>
          </a:xfrm>
          <a:solidFill>
            <a:schemeClr val="tx1">
              <a:lumMod val="85000"/>
            </a:schemeClr>
          </a:solidFill>
        </p:spPr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chemeClr val="bg1"/>
                </a:solidFill>
              </a:rPr>
              <a:t>         «Особый шарм ранних вечеринок состоял в том… чтобы делать нечто подпольное…Так, чтобы об этом не знали ни друзья, ни родители. И даже органы правления были не в курсе, что же все-таки происходит» 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6" name="Прямая со стрелкой 5">
            <a:hlinkClick r:id="rId3" action="ppaction://hlinksldjump"/>
          </p:cNvPr>
          <p:cNvCxnSpPr/>
          <p:nvPr/>
        </p:nvCxnSpPr>
        <p:spPr>
          <a:xfrm>
            <a:off x="7572396" y="6715148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189</TotalTime>
  <Words>260</Words>
  <PresentationFormat>Экран (4:3)</PresentationFormat>
  <Paragraphs>22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 Молодежные субкультуры</vt:lpstr>
      <vt:lpstr>«Каждому – свое» Надпись на воротах Бухенвальда</vt:lpstr>
      <vt:lpstr>Слайд 3</vt:lpstr>
      <vt:lpstr>Общие черты, влияющие на формирование субкультур</vt:lpstr>
      <vt:lpstr>Субкультуры</vt:lpstr>
      <vt:lpstr>Слайд 6</vt:lpstr>
      <vt:lpstr>«Make love not war»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Субкультуры</dc:title>
  <cp:lastModifiedBy>Customer</cp:lastModifiedBy>
  <cp:revision>21</cp:revision>
  <dcterms:modified xsi:type="dcterms:W3CDTF">2012-02-24T19:02:18Z</dcterms:modified>
</cp:coreProperties>
</file>